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4"/>
  </p:notesMasterIdLst>
  <p:handoutMasterIdLst>
    <p:handoutMasterId r:id="rId35"/>
  </p:handoutMasterIdLst>
  <p:sldIdLst>
    <p:sldId id="256" r:id="rId2"/>
    <p:sldId id="258" r:id="rId3"/>
    <p:sldId id="294" r:id="rId4"/>
    <p:sldId id="260" r:id="rId5"/>
    <p:sldId id="261" r:id="rId6"/>
    <p:sldId id="262" r:id="rId7"/>
    <p:sldId id="263" r:id="rId8"/>
    <p:sldId id="293" r:id="rId9"/>
    <p:sldId id="285" r:id="rId10"/>
    <p:sldId id="272" r:id="rId11"/>
    <p:sldId id="273" r:id="rId12"/>
    <p:sldId id="274" r:id="rId13"/>
    <p:sldId id="275" r:id="rId14"/>
    <p:sldId id="276" r:id="rId15"/>
    <p:sldId id="277" r:id="rId16"/>
    <p:sldId id="278" r:id="rId17"/>
    <p:sldId id="279" r:id="rId18"/>
    <p:sldId id="280" r:id="rId19"/>
    <p:sldId id="281" r:id="rId20"/>
    <p:sldId id="266" r:id="rId21"/>
    <p:sldId id="267" r:id="rId22"/>
    <p:sldId id="297" r:id="rId23"/>
    <p:sldId id="269" r:id="rId24"/>
    <p:sldId id="291" r:id="rId25"/>
    <p:sldId id="283" r:id="rId26"/>
    <p:sldId id="295" r:id="rId27"/>
    <p:sldId id="287" r:id="rId28"/>
    <p:sldId id="288" r:id="rId29"/>
    <p:sldId id="289" r:id="rId30"/>
    <p:sldId id="290" r:id="rId31"/>
    <p:sldId id="299" r:id="rId32"/>
    <p:sldId id="284" r:id="rId3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6" autoAdjust="0"/>
    <p:restoredTop sz="94624" autoAdjust="0"/>
  </p:normalViewPr>
  <p:slideViewPr>
    <p:cSldViewPr>
      <p:cViewPr>
        <p:scale>
          <a:sx n="123" d="100"/>
          <a:sy n="123" d="100"/>
        </p:scale>
        <p:origin x="-274" y="6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7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CB2591-4A6A-44DA-B5BE-F4823B9AA346}" type="doc">
      <dgm:prSet loTypeId="urn:microsoft.com/office/officeart/2005/8/layout/arrow2" loCatId="process" qsTypeId="urn:microsoft.com/office/officeart/2005/8/quickstyle/simple1" qsCatId="simple" csTypeId="urn:microsoft.com/office/officeart/2005/8/colors/accent1_2" csCatId="accent1" phldr="1"/>
      <dgm:spPr/>
    </dgm:pt>
    <dgm:pt modelId="{6A89708A-BEDE-40D5-965D-40973A0E9AD1}">
      <dgm:prSet phldrT="[Text]" custT="1"/>
      <dgm:spPr/>
      <dgm:t>
        <a:bodyPr/>
        <a:lstStyle/>
        <a:p>
          <a:r>
            <a:rPr lang="en-US" sz="2000" dirty="0">
              <a:solidFill>
                <a:schemeClr val="tx2">
                  <a:lumMod val="75000"/>
                </a:schemeClr>
              </a:solidFill>
            </a:rPr>
            <a:t>Episodic Care</a:t>
          </a:r>
        </a:p>
      </dgm:t>
    </dgm:pt>
    <dgm:pt modelId="{E35AF8DD-AC28-4593-8AF2-6E2DC9E731CE}" type="parTrans" cxnId="{879DF94E-95DC-4832-8DBF-526E9E98E3CE}">
      <dgm:prSet/>
      <dgm:spPr/>
      <dgm:t>
        <a:bodyPr/>
        <a:lstStyle/>
        <a:p>
          <a:endParaRPr lang="en-US"/>
        </a:p>
      </dgm:t>
    </dgm:pt>
    <dgm:pt modelId="{E857B419-7631-415F-A586-BB5FBCCFB96A}" type="sibTrans" cxnId="{879DF94E-95DC-4832-8DBF-526E9E98E3CE}">
      <dgm:prSet/>
      <dgm:spPr/>
      <dgm:t>
        <a:bodyPr/>
        <a:lstStyle/>
        <a:p>
          <a:endParaRPr lang="en-US"/>
        </a:p>
      </dgm:t>
    </dgm:pt>
    <dgm:pt modelId="{23DAAA75-9524-4EDF-B02F-5A12EA214ABB}">
      <dgm:prSet phldrT="[Text]" custT="1"/>
      <dgm:spPr/>
      <dgm:t>
        <a:bodyPr/>
        <a:lstStyle/>
        <a:p>
          <a:endParaRPr lang="en-US" sz="1900" dirty="0">
            <a:solidFill>
              <a:schemeClr val="tx2">
                <a:lumMod val="75000"/>
              </a:schemeClr>
            </a:solidFill>
          </a:endParaRPr>
        </a:p>
        <a:p>
          <a:endParaRPr lang="en-US" sz="1900" dirty="0">
            <a:solidFill>
              <a:schemeClr val="tx2">
                <a:lumMod val="75000"/>
              </a:schemeClr>
            </a:solidFill>
          </a:endParaRPr>
        </a:p>
        <a:p>
          <a:pPr marL="457200"/>
          <a:r>
            <a:rPr lang="en-US" sz="1900" dirty="0">
              <a:solidFill>
                <a:schemeClr val="tx2">
                  <a:lumMod val="75000"/>
                </a:schemeClr>
              </a:solidFill>
            </a:rPr>
            <a:t>      </a:t>
          </a:r>
          <a:r>
            <a:rPr lang="en-US" sz="2000" dirty="0" smtClean="0">
              <a:solidFill>
                <a:schemeClr val="tx2">
                  <a:lumMod val="75000"/>
                </a:schemeClr>
              </a:solidFill>
            </a:rPr>
            <a:t>Case Management or 	Care Coordination of 	Select Patients</a:t>
          </a:r>
          <a:endParaRPr lang="en-US" sz="2000" dirty="0">
            <a:solidFill>
              <a:schemeClr val="tx2">
                <a:lumMod val="75000"/>
              </a:schemeClr>
            </a:solidFill>
          </a:endParaRPr>
        </a:p>
      </dgm:t>
    </dgm:pt>
    <dgm:pt modelId="{ECC29098-C2B5-418C-9FD1-4501EF684806}" type="parTrans" cxnId="{BADC143F-915A-4571-B8CA-5F062F347B63}">
      <dgm:prSet/>
      <dgm:spPr/>
      <dgm:t>
        <a:bodyPr/>
        <a:lstStyle/>
        <a:p>
          <a:endParaRPr lang="en-US"/>
        </a:p>
      </dgm:t>
    </dgm:pt>
    <dgm:pt modelId="{2E9CCD2B-4508-4930-BFA5-A16A2B2B93B5}" type="sibTrans" cxnId="{BADC143F-915A-4571-B8CA-5F062F347B63}">
      <dgm:prSet/>
      <dgm:spPr/>
      <dgm:t>
        <a:bodyPr/>
        <a:lstStyle/>
        <a:p>
          <a:endParaRPr lang="en-US"/>
        </a:p>
      </dgm:t>
    </dgm:pt>
    <dgm:pt modelId="{AFD5B0AE-C8A3-41AD-9AAB-23836952D516}">
      <dgm:prSet phldrT="[Text]" custT="1"/>
      <dgm:spPr/>
      <dgm:t>
        <a:bodyPr/>
        <a:lstStyle/>
        <a:p>
          <a:r>
            <a:rPr lang="en-US" sz="2000" dirty="0">
              <a:solidFill>
                <a:schemeClr val="tx2">
                  <a:lumMod val="75000"/>
                </a:schemeClr>
              </a:solidFill>
            </a:rPr>
            <a:t>Community Behaviors and Social Determinants</a:t>
          </a:r>
        </a:p>
      </dgm:t>
    </dgm:pt>
    <dgm:pt modelId="{02E2E319-3FCC-4934-AA2F-B359E4233BF8}" type="parTrans" cxnId="{AD663214-1FFA-47B7-AD90-DA751A9E3640}">
      <dgm:prSet/>
      <dgm:spPr/>
      <dgm:t>
        <a:bodyPr/>
        <a:lstStyle/>
        <a:p>
          <a:endParaRPr lang="en-US"/>
        </a:p>
      </dgm:t>
    </dgm:pt>
    <dgm:pt modelId="{40ABBFC0-212C-4409-93ED-DBC2AC261DD3}" type="sibTrans" cxnId="{AD663214-1FFA-47B7-AD90-DA751A9E3640}">
      <dgm:prSet/>
      <dgm:spPr/>
      <dgm:t>
        <a:bodyPr/>
        <a:lstStyle/>
        <a:p>
          <a:endParaRPr lang="en-US"/>
        </a:p>
      </dgm:t>
    </dgm:pt>
    <dgm:pt modelId="{415FD133-B659-4643-86B2-0298FA73E2F8}" type="pres">
      <dgm:prSet presAssocID="{EDCB2591-4A6A-44DA-B5BE-F4823B9AA346}" presName="arrowDiagram" presStyleCnt="0">
        <dgm:presLayoutVars>
          <dgm:chMax val="5"/>
          <dgm:dir/>
          <dgm:resizeHandles val="exact"/>
        </dgm:presLayoutVars>
      </dgm:prSet>
      <dgm:spPr/>
    </dgm:pt>
    <dgm:pt modelId="{871651AE-DDB2-484C-8BC3-9CB89C03CA52}" type="pres">
      <dgm:prSet presAssocID="{EDCB2591-4A6A-44DA-B5BE-F4823B9AA346}" presName="arrow" presStyleLbl="bgShp" presStyleIdx="0" presStyleCnt="1"/>
      <dgm:spPr/>
    </dgm:pt>
    <dgm:pt modelId="{92E2F482-A7C5-42E3-A131-C00C26550AC2}" type="pres">
      <dgm:prSet presAssocID="{EDCB2591-4A6A-44DA-B5BE-F4823B9AA346}" presName="arrowDiagram3" presStyleCnt="0"/>
      <dgm:spPr/>
    </dgm:pt>
    <dgm:pt modelId="{0A2E8D68-2931-4E1E-939F-27BE3B506F12}" type="pres">
      <dgm:prSet presAssocID="{6A89708A-BEDE-40D5-965D-40973A0E9AD1}" presName="bullet3a" presStyleLbl="node1" presStyleIdx="0" presStyleCnt="3"/>
      <dgm:spPr/>
    </dgm:pt>
    <dgm:pt modelId="{1857E21D-2A90-4F0A-A39B-F14839061D62}" type="pres">
      <dgm:prSet presAssocID="{6A89708A-BEDE-40D5-965D-40973A0E9AD1}" presName="textBox3a" presStyleLbl="revTx" presStyleIdx="0" presStyleCnt="3" custLinFactNeighborX="6744" custLinFactNeighborY="-9613">
        <dgm:presLayoutVars>
          <dgm:bulletEnabled val="1"/>
        </dgm:presLayoutVars>
      </dgm:prSet>
      <dgm:spPr/>
      <dgm:t>
        <a:bodyPr/>
        <a:lstStyle/>
        <a:p>
          <a:endParaRPr lang="en-US"/>
        </a:p>
      </dgm:t>
    </dgm:pt>
    <dgm:pt modelId="{C1DF4B90-2375-4A37-969F-5B6A0BE7595A}" type="pres">
      <dgm:prSet presAssocID="{23DAAA75-9524-4EDF-B02F-5A12EA214ABB}" presName="bullet3b" presStyleLbl="node1" presStyleIdx="1" presStyleCnt="3"/>
      <dgm:spPr/>
    </dgm:pt>
    <dgm:pt modelId="{17D63B23-4D38-4750-A2E9-C41FB5EEB46C}" type="pres">
      <dgm:prSet presAssocID="{23DAAA75-9524-4EDF-B02F-5A12EA214ABB}" presName="textBox3b" presStyleLbl="revTx" presStyleIdx="1" presStyleCnt="3" custScaleX="218059" custScaleY="134719" custLinFactNeighborX="19532" custLinFactNeighborY="-20284">
        <dgm:presLayoutVars>
          <dgm:bulletEnabled val="1"/>
        </dgm:presLayoutVars>
      </dgm:prSet>
      <dgm:spPr/>
      <dgm:t>
        <a:bodyPr/>
        <a:lstStyle/>
        <a:p>
          <a:endParaRPr lang="en-US"/>
        </a:p>
      </dgm:t>
    </dgm:pt>
    <dgm:pt modelId="{DBE49B33-34B5-48B2-9F5E-5A41C93A16E4}" type="pres">
      <dgm:prSet presAssocID="{AFD5B0AE-C8A3-41AD-9AAB-23836952D516}" presName="bullet3c" presStyleLbl="node1" presStyleIdx="2" presStyleCnt="3" custLinFactNeighborX="-7699" custLinFactNeighborY="-20828"/>
      <dgm:spPr/>
    </dgm:pt>
    <dgm:pt modelId="{71A1C40A-E433-40B5-86F1-3BCD324D82FE}" type="pres">
      <dgm:prSet presAssocID="{AFD5B0AE-C8A3-41AD-9AAB-23836952D516}" presName="textBox3c" presStyleLbl="revTx" presStyleIdx="2" presStyleCnt="3" custScaleX="133819" custLinFactNeighborX="18993" custLinFactNeighborY="-26156">
        <dgm:presLayoutVars>
          <dgm:bulletEnabled val="1"/>
        </dgm:presLayoutVars>
      </dgm:prSet>
      <dgm:spPr/>
      <dgm:t>
        <a:bodyPr/>
        <a:lstStyle/>
        <a:p>
          <a:endParaRPr lang="en-US"/>
        </a:p>
      </dgm:t>
    </dgm:pt>
  </dgm:ptLst>
  <dgm:cxnLst>
    <dgm:cxn modelId="{E66E37E7-FE7F-481A-B6A8-49162EE74351}" type="presOf" srcId="{6A89708A-BEDE-40D5-965D-40973A0E9AD1}" destId="{1857E21D-2A90-4F0A-A39B-F14839061D62}" srcOrd="0" destOrd="0" presId="urn:microsoft.com/office/officeart/2005/8/layout/arrow2"/>
    <dgm:cxn modelId="{BADC143F-915A-4571-B8CA-5F062F347B63}" srcId="{EDCB2591-4A6A-44DA-B5BE-F4823B9AA346}" destId="{23DAAA75-9524-4EDF-B02F-5A12EA214ABB}" srcOrd="1" destOrd="0" parTransId="{ECC29098-C2B5-418C-9FD1-4501EF684806}" sibTransId="{2E9CCD2B-4508-4930-BFA5-A16A2B2B93B5}"/>
    <dgm:cxn modelId="{AD663214-1FFA-47B7-AD90-DA751A9E3640}" srcId="{EDCB2591-4A6A-44DA-B5BE-F4823B9AA346}" destId="{AFD5B0AE-C8A3-41AD-9AAB-23836952D516}" srcOrd="2" destOrd="0" parTransId="{02E2E319-3FCC-4934-AA2F-B359E4233BF8}" sibTransId="{40ABBFC0-212C-4409-93ED-DBC2AC261DD3}"/>
    <dgm:cxn modelId="{C52BD838-E9B7-41F2-9A33-5D3234DECB0B}" type="presOf" srcId="{EDCB2591-4A6A-44DA-B5BE-F4823B9AA346}" destId="{415FD133-B659-4643-86B2-0298FA73E2F8}" srcOrd="0" destOrd="0" presId="urn:microsoft.com/office/officeart/2005/8/layout/arrow2"/>
    <dgm:cxn modelId="{4D598C0A-0A24-4329-87E3-71F9A1172B06}" type="presOf" srcId="{23DAAA75-9524-4EDF-B02F-5A12EA214ABB}" destId="{17D63B23-4D38-4750-A2E9-C41FB5EEB46C}" srcOrd="0" destOrd="0" presId="urn:microsoft.com/office/officeart/2005/8/layout/arrow2"/>
    <dgm:cxn modelId="{879DF94E-95DC-4832-8DBF-526E9E98E3CE}" srcId="{EDCB2591-4A6A-44DA-B5BE-F4823B9AA346}" destId="{6A89708A-BEDE-40D5-965D-40973A0E9AD1}" srcOrd="0" destOrd="0" parTransId="{E35AF8DD-AC28-4593-8AF2-6E2DC9E731CE}" sibTransId="{E857B419-7631-415F-A586-BB5FBCCFB96A}"/>
    <dgm:cxn modelId="{8632CE9B-9EED-4106-8998-9A51C57D837E}" type="presOf" srcId="{AFD5B0AE-C8A3-41AD-9AAB-23836952D516}" destId="{71A1C40A-E433-40B5-86F1-3BCD324D82FE}" srcOrd="0" destOrd="0" presId="urn:microsoft.com/office/officeart/2005/8/layout/arrow2"/>
    <dgm:cxn modelId="{7187358D-B247-47DF-9FFE-4D4E6FFB6A97}" type="presParOf" srcId="{415FD133-B659-4643-86B2-0298FA73E2F8}" destId="{871651AE-DDB2-484C-8BC3-9CB89C03CA52}" srcOrd="0" destOrd="0" presId="urn:microsoft.com/office/officeart/2005/8/layout/arrow2"/>
    <dgm:cxn modelId="{B6E46804-388D-4702-9235-673C54B39CEF}" type="presParOf" srcId="{415FD133-B659-4643-86B2-0298FA73E2F8}" destId="{92E2F482-A7C5-42E3-A131-C00C26550AC2}" srcOrd="1" destOrd="0" presId="urn:microsoft.com/office/officeart/2005/8/layout/arrow2"/>
    <dgm:cxn modelId="{98A33FF3-3ABE-4AD2-89E3-1C05BD9C26BB}" type="presParOf" srcId="{92E2F482-A7C5-42E3-A131-C00C26550AC2}" destId="{0A2E8D68-2931-4E1E-939F-27BE3B506F12}" srcOrd="0" destOrd="0" presId="urn:microsoft.com/office/officeart/2005/8/layout/arrow2"/>
    <dgm:cxn modelId="{6C5A9538-795B-4DA0-873B-5A84827028C2}" type="presParOf" srcId="{92E2F482-A7C5-42E3-A131-C00C26550AC2}" destId="{1857E21D-2A90-4F0A-A39B-F14839061D62}" srcOrd="1" destOrd="0" presId="urn:microsoft.com/office/officeart/2005/8/layout/arrow2"/>
    <dgm:cxn modelId="{477F99C9-14FB-4C14-B137-10A3C4807703}" type="presParOf" srcId="{92E2F482-A7C5-42E3-A131-C00C26550AC2}" destId="{C1DF4B90-2375-4A37-969F-5B6A0BE7595A}" srcOrd="2" destOrd="0" presId="urn:microsoft.com/office/officeart/2005/8/layout/arrow2"/>
    <dgm:cxn modelId="{DC4E391A-EAD6-4092-B6A2-BEC0269C8CB3}" type="presParOf" srcId="{92E2F482-A7C5-42E3-A131-C00C26550AC2}" destId="{17D63B23-4D38-4750-A2E9-C41FB5EEB46C}" srcOrd="3" destOrd="0" presId="urn:microsoft.com/office/officeart/2005/8/layout/arrow2"/>
    <dgm:cxn modelId="{E1FFB52C-353C-414D-B16A-62123BB98B33}" type="presParOf" srcId="{92E2F482-A7C5-42E3-A131-C00C26550AC2}" destId="{DBE49B33-34B5-48B2-9F5E-5A41C93A16E4}" srcOrd="4" destOrd="0" presId="urn:microsoft.com/office/officeart/2005/8/layout/arrow2"/>
    <dgm:cxn modelId="{EC49ED99-D386-4BB7-B0AB-9FC4BE6094C7}" type="presParOf" srcId="{92E2F482-A7C5-42E3-A131-C00C26550AC2}" destId="{71A1C40A-E433-40B5-86F1-3BCD324D82FE}"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61A6DA-69B4-8A49-9DBF-AC0E4CA75E12}" type="doc">
      <dgm:prSet loTypeId="urn:microsoft.com/office/officeart/2005/8/layout/hierarchy2" loCatId="" qsTypeId="urn:microsoft.com/office/officeart/2005/8/quickstyle/simple2" qsCatId="simple" csTypeId="urn:microsoft.com/office/officeart/2005/8/colors/colorful1#1" csCatId="colorful" phldr="1"/>
      <dgm:spPr/>
      <dgm:t>
        <a:bodyPr/>
        <a:lstStyle/>
        <a:p>
          <a:endParaRPr lang="en-US"/>
        </a:p>
      </dgm:t>
    </dgm:pt>
    <dgm:pt modelId="{FE723E85-D588-FE40-87E0-9C426EDFBD17}">
      <dgm:prSet phldrT="[Text]" custT="1"/>
      <dgm:spPr/>
      <dgm:t>
        <a:bodyPr/>
        <a:lstStyle/>
        <a:p>
          <a:r>
            <a:rPr lang="en-US" sz="1400" dirty="0"/>
            <a:t>Health Outcomes</a:t>
          </a:r>
        </a:p>
      </dgm:t>
    </dgm:pt>
    <dgm:pt modelId="{76CF2BC1-BD8B-E84B-A7EA-8B6965D1AA91}" type="parTrans" cxnId="{BC95EE5E-44D3-EA41-B76D-974A8A6F2206}">
      <dgm:prSet/>
      <dgm:spPr/>
      <dgm:t>
        <a:bodyPr/>
        <a:lstStyle/>
        <a:p>
          <a:endParaRPr lang="en-US"/>
        </a:p>
      </dgm:t>
    </dgm:pt>
    <dgm:pt modelId="{D883C739-D2B0-8D42-9D34-0C660EE2CCB4}" type="sibTrans" cxnId="{BC95EE5E-44D3-EA41-B76D-974A8A6F2206}">
      <dgm:prSet/>
      <dgm:spPr/>
      <dgm:t>
        <a:bodyPr/>
        <a:lstStyle/>
        <a:p>
          <a:endParaRPr lang="en-US"/>
        </a:p>
      </dgm:t>
    </dgm:pt>
    <dgm:pt modelId="{76B88425-DA3A-E042-88C7-0C19891DB986}">
      <dgm:prSet phldrT="[Text]" custT="1"/>
      <dgm:spPr>
        <a:solidFill>
          <a:schemeClr val="accent1"/>
        </a:solidFill>
      </dgm:spPr>
      <dgm:t>
        <a:bodyPr/>
        <a:lstStyle/>
        <a:p>
          <a:r>
            <a:rPr lang="en-US" sz="1200" dirty="0"/>
            <a:t>Mortality (Length of Life) 50%</a:t>
          </a:r>
        </a:p>
      </dgm:t>
    </dgm:pt>
    <dgm:pt modelId="{E9A7C2C8-4459-6A48-A0DC-9F3EE42664D1}" type="parTrans" cxnId="{0C941149-5225-B64D-9622-175EB2EA64E3}">
      <dgm:prSet/>
      <dgm:spPr>
        <a:ln>
          <a:solidFill>
            <a:srgbClr val="93A299"/>
          </a:solidFill>
        </a:ln>
      </dgm:spPr>
      <dgm:t>
        <a:bodyPr/>
        <a:lstStyle/>
        <a:p>
          <a:endParaRPr lang="en-US" dirty="0"/>
        </a:p>
      </dgm:t>
    </dgm:pt>
    <dgm:pt modelId="{0EF1FA97-5C1A-2546-B478-101A99CC4B87}" type="sibTrans" cxnId="{0C941149-5225-B64D-9622-175EB2EA64E3}">
      <dgm:prSet/>
      <dgm:spPr/>
      <dgm:t>
        <a:bodyPr/>
        <a:lstStyle/>
        <a:p>
          <a:endParaRPr lang="en-US"/>
        </a:p>
      </dgm:t>
    </dgm:pt>
    <dgm:pt modelId="{77C8E6BE-50E3-1345-A8E3-3A38FB3A87CE}">
      <dgm:prSet phldrT="[Text]" custT="1"/>
      <dgm:spPr>
        <a:solidFill>
          <a:srgbClr val="93A299"/>
        </a:solidFill>
      </dgm:spPr>
      <dgm:t>
        <a:bodyPr/>
        <a:lstStyle/>
        <a:p>
          <a:r>
            <a:rPr lang="en-US" sz="1200" dirty="0"/>
            <a:t>Morbidity (Quality of Life) 50%</a:t>
          </a:r>
        </a:p>
      </dgm:t>
    </dgm:pt>
    <dgm:pt modelId="{45F3DEBE-6817-5C44-B29E-DBFBC94546F1}" type="parTrans" cxnId="{403D944D-764F-8F41-98C0-48AC5A054FDC}">
      <dgm:prSet/>
      <dgm:spPr>
        <a:ln>
          <a:solidFill>
            <a:srgbClr val="93A299"/>
          </a:solidFill>
        </a:ln>
      </dgm:spPr>
      <dgm:t>
        <a:bodyPr/>
        <a:lstStyle/>
        <a:p>
          <a:endParaRPr lang="en-US" dirty="0"/>
        </a:p>
      </dgm:t>
    </dgm:pt>
    <dgm:pt modelId="{7B4DE64B-F2E5-4440-BE4A-758FDACC5A95}" type="sibTrans" cxnId="{403D944D-764F-8F41-98C0-48AC5A054FDC}">
      <dgm:prSet/>
      <dgm:spPr/>
      <dgm:t>
        <a:bodyPr/>
        <a:lstStyle/>
        <a:p>
          <a:endParaRPr lang="en-US"/>
        </a:p>
      </dgm:t>
    </dgm:pt>
    <dgm:pt modelId="{65715F67-49B7-5D41-86FC-70695F0F8CBE}">
      <dgm:prSet phldrT="[Text]" custT="1"/>
      <dgm:spPr>
        <a:solidFill>
          <a:schemeClr val="accent2"/>
        </a:solidFill>
      </dgm:spPr>
      <dgm:t>
        <a:bodyPr/>
        <a:lstStyle/>
        <a:p>
          <a:r>
            <a:rPr lang="en-US" sz="1400" dirty="0"/>
            <a:t>Health Factors</a:t>
          </a:r>
        </a:p>
      </dgm:t>
    </dgm:pt>
    <dgm:pt modelId="{DF7B59F3-1D8F-5D4A-9185-09255E040914}" type="parTrans" cxnId="{FA147775-A860-0D46-9DEC-1834B94AFF0F}">
      <dgm:prSet/>
      <dgm:spPr/>
      <dgm:t>
        <a:bodyPr/>
        <a:lstStyle/>
        <a:p>
          <a:endParaRPr lang="en-US"/>
        </a:p>
      </dgm:t>
    </dgm:pt>
    <dgm:pt modelId="{2AD72752-7837-6E41-BCE6-40664E5B38CB}" type="sibTrans" cxnId="{FA147775-A860-0D46-9DEC-1834B94AFF0F}">
      <dgm:prSet/>
      <dgm:spPr/>
      <dgm:t>
        <a:bodyPr/>
        <a:lstStyle/>
        <a:p>
          <a:endParaRPr lang="en-US"/>
        </a:p>
      </dgm:t>
    </dgm:pt>
    <dgm:pt modelId="{F398BC65-D827-A945-A3E0-4A7D6DC7EAAC}">
      <dgm:prSet phldrT="[Text]" custT="1"/>
      <dgm:spPr/>
      <dgm:t>
        <a:bodyPr/>
        <a:lstStyle/>
        <a:p>
          <a:r>
            <a:rPr lang="en-US" sz="1200" dirty="0"/>
            <a:t>Health Behaviors 30%</a:t>
          </a:r>
        </a:p>
      </dgm:t>
    </dgm:pt>
    <dgm:pt modelId="{EB280CCF-84DC-3449-8072-A9A2B9AD31C6}" type="parTrans" cxnId="{3E9F4D44-FC90-724F-8C0F-D4AF4A384011}">
      <dgm:prSet/>
      <dgm:spPr/>
      <dgm:t>
        <a:bodyPr/>
        <a:lstStyle/>
        <a:p>
          <a:endParaRPr lang="en-US" dirty="0"/>
        </a:p>
      </dgm:t>
    </dgm:pt>
    <dgm:pt modelId="{7AF57E97-78EE-3843-981F-460BD087E29F}" type="sibTrans" cxnId="{3E9F4D44-FC90-724F-8C0F-D4AF4A384011}">
      <dgm:prSet/>
      <dgm:spPr/>
      <dgm:t>
        <a:bodyPr/>
        <a:lstStyle/>
        <a:p>
          <a:endParaRPr lang="en-US"/>
        </a:p>
      </dgm:t>
    </dgm:pt>
    <dgm:pt modelId="{FEBA12D4-5A0C-B041-86F3-B94372ED2D1B}">
      <dgm:prSet phldrT="[Text]" custT="1"/>
      <dgm:spPr/>
      <dgm:t>
        <a:bodyPr/>
        <a:lstStyle/>
        <a:p>
          <a:r>
            <a:rPr lang="en-US" sz="1200" dirty="0"/>
            <a:t>Clinical Care 20%</a:t>
          </a:r>
        </a:p>
      </dgm:t>
    </dgm:pt>
    <dgm:pt modelId="{10BF40F6-ED42-6E4E-81E6-2B5C624807E5}" type="parTrans" cxnId="{11576879-98FF-B343-A505-0627BC099B58}">
      <dgm:prSet/>
      <dgm:spPr/>
      <dgm:t>
        <a:bodyPr/>
        <a:lstStyle/>
        <a:p>
          <a:endParaRPr lang="en-US" dirty="0"/>
        </a:p>
      </dgm:t>
    </dgm:pt>
    <dgm:pt modelId="{3C01936B-3CAB-2041-ABB9-83F9A4B33148}" type="sibTrans" cxnId="{11576879-98FF-B343-A505-0627BC099B58}">
      <dgm:prSet/>
      <dgm:spPr/>
      <dgm:t>
        <a:bodyPr/>
        <a:lstStyle/>
        <a:p>
          <a:endParaRPr lang="en-US"/>
        </a:p>
      </dgm:t>
    </dgm:pt>
    <dgm:pt modelId="{716FE9DF-C0FA-9749-BE26-DC70C0DC77B8}">
      <dgm:prSet phldrT="[Text]" custT="1"/>
      <dgm:spPr/>
      <dgm:t>
        <a:bodyPr/>
        <a:lstStyle/>
        <a:p>
          <a:r>
            <a:rPr lang="en-US" sz="1200" dirty="0"/>
            <a:t>Social and Economic Factors 40%</a:t>
          </a:r>
        </a:p>
      </dgm:t>
    </dgm:pt>
    <dgm:pt modelId="{3327B337-3A66-8745-B6C1-895FF44F0FC5}" type="parTrans" cxnId="{AC1ABB1A-2E5C-F14C-9587-1C918AF8CF7A}">
      <dgm:prSet/>
      <dgm:spPr/>
      <dgm:t>
        <a:bodyPr/>
        <a:lstStyle/>
        <a:p>
          <a:endParaRPr lang="en-US" dirty="0"/>
        </a:p>
      </dgm:t>
    </dgm:pt>
    <dgm:pt modelId="{5DE436FB-27E5-2A4F-9E0B-0425823D5446}" type="sibTrans" cxnId="{AC1ABB1A-2E5C-F14C-9587-1C918AF8CF7A}">
      <dgm:prSet/>
      <dgm:spPr/>
      <dgm:t>
        <a:bodyPr/>
        <a:lstStyle/>
        <a:p>
          <a:endParaRPr lang="en-US"/>
        </a:p>
      </dgm:t>
    </dgm:pt>
    <dgm:pt modelId="{23626AAA-D41E-C646-95E1-A3C39D5CBFA6}">
      <dgm:prSet phldrT="[Text]" custT="1"/>
      <dgm:spPr/>
      <dgm:t>
        <a:bodyPr/>
        <a:lstStyle/>
        <a:p>
          <a:r>
            <a:rPr lang="en-US" sz="1200" dirty="0"/>
            <a:t>Physical Environment 10%</a:t>
          </a:r>
        </a:p>
      </dgm:t>
    </dgm:pt>
    <dgm:pt modelId="{2D54128E-D8B6-B746-BA0B-215323C63A94}" type="parTrans" cxnId="{894BBCEA-D5BC-794E-A74C-8A40865ED3D5}">
      <dgm:prSet/>
      <dgm:spPr/>
      <dgm:t>
        <a:bodyPr/>
        <a:lstStyle/>
        <a:p>
          <a:endParaRPr lang="en-US" dirty="0"/>
        </a:p>
      </dgm:t>
    </dgm:pt>
    <dgm:pt modelId="{B4800A11-F9CF-BB4E-87C8-9A8EF0D95EE3}" type="sibTrans" cxnId="{894BBCEA-D5BC-794E-A74C-8A40865ED3D5}">
      <dgm:prSet/>
      <dgm:spPr/>
      <dgm:t>
        <a:bodyPr/>
        <a:lstStyle/>
        <a:p>
          <a:endParaRPr lang="en-US"/>
        </a:p>
      </dgm:t>
    </dgm:pt>
    <dgm:pt modelId="{774753B2-AA1A-7E48-9880-03758627512C}">
      <dgm:prSet phldrT="[Text]" custT="1"/>
      <dgm:spPr>
        <a:solidFill>
          <a:schemeClr val="accent3"/>
        </a:solidFill>
      </dgm:spPr>
      <dgm:t>
        <a:bodyPr/>
        <a:lstStyle/>
        <a:p>
          <a:r>
            <a:rPr lang="en-US" sz="1400" dirty="0"/>
            <a:t>Policies and Programs</a:t>
          </a:r>
        </a:p>
      </dgm:t>
    </dgm:pt>
    <dgm:pt modelId="{A3452891-A28C-7444-A557-38EF64D9E9B0}" type="parTrans" cxnId="{9D1B2F23-CF7D-C44C-896A-E2813DDE62B5}">
      <dgm:prSet/>
      <dgm:spPr/>
      <dgm:t>
        <a:bodyPr/>
        <a:lstStyle/>
        <a:p>
          <a:endParaRPr lang="en-US"/>
        </a:p>
      </dgm:t>
    </dgm:pt>
    <dgm:pt modelId="{0EC5AE65-D944-604C-A9F9-1C61BC4B65F6}" type="sibTrans" cxnId="{9D1B2F23-CF7D-C44C-896A-E2813DDE62B5}">
      <dgm:prSet/>
      <dgm:spPr/>
      <dgm:t>
        <a:bodyPr/>
        <a:lstStyle/>
        <a:p>
          <a:endParaRPr lang="en-US"/>
        </a:p>
      </dgm:t>
    </dgm:pt>
    <dgm:pt modelId="{78424CF2-CF83-A649-B4BF-A72F36AF67B7}">
      <dgm:prSet phldrT="[Text]" custT="1"/>
      <dgm:spPr>
        <a:solidFill>
          <a:schemeClr val="accent2"/>
        </a:solidFill>
      </dgm:spPr>
      <dgm:t>
        <a:bodyPr/>
        <a:lstStyle/>
        <a:p>
          <a:r>
            <a:rPr lang="en-US" sz="1200" dirty="0"/>
            <a:t>Tobacco Use</a:t>
          </a:r>
        </a:p>
      </dgm:t>
    </dgm:pt>
    <dgm:pt modelId="{5321CBF2-046D-0C46-BE89-E30AEDA079B6}" type="parTrans" cxnId="{D154D63A-C7C1-1C4E-A543-3BABFB79ADFE}">
      <dgm:prSet/>
      <dgm:spPr>
        <a:ln>
          <a:solidFill>
            <a:srgbClr val="CF543F"/>
          </a:solidFill>
        </a:ln>
      </dgm:spPr>
      <dgm:t>
        <a:bodyPr/>
        <a:lstStyle/>
        <a:p>
          <a:endParaRPr lang="en-US" dirty="0"/>
        </a:p>
      </dgm:t>
    </dgm:pt>
    <dgm:pt modelId="{DEA96A70-8035-A844-B6E4-81587F9666EB}" type="sibTrans" cxnId="{D154D63A-C7C1-1C4E-A543-3BABFB79ADFE}">
      <dgm:prSet/>
      <dgm:spPr/>
      <dgm:t>
        <a:bodyPr/>
        <a:lstStyle/>
        <a:p>
          <a:endParaRPr lang="en-US"/>
        </a:p>
      </dgm:t>
    </dgm:pt>
    <dgm:pt modelId="{3FD00C99-423E-3640-9983-A1B898FDAAB8}">
      <dgm:prSet phldrT="[Text]" custT="1"/>
      <dgm:spPr>
        <a:solidFill>
          <a:schemeClr val="accent2"/>
        </a:solidFill>
      </dgm:spPr>
      <dgm:t>
        <a:bodyPr/>
        <a:lstStyle/>
        <a:p>
          <a:r>
            <a:rPr lang="en-US" sz="1200" dirty="0"/>
            <a:t>Diet &amp; Exercise</a:t>
          </a:r>
        </a:p>
      </dgm:t>
    </dgm:pt>
    <dgm:pt modelId="{66C98204-69A3-E143-B2E4-F1C9FDA3A63F}" type="parTrans" cxnId="{BBAAD8D9-64C0-FB4E-900B-B2CFC18F47CE}">
      <dgm:prSet/>
      <dgm:spPr>
        <a:ln>
          <a:solidFill>
            <a:srgbClr val="CF543F"/>
          </a:solidFill>
        </a:ln>
      </dgm:spPr>
      <dgm:t>
        <a:bodyPr/>
        <a:lstStyle/>
        <a:p>
          <a:endParaRPr lang="en-US" dirty="0"/>
        </a:p>
      </dgm:t>
    </dgm:pt>
    <dgm:pt modelId="{CE4EEC51-EF95-3C49-9184-34AB42D0F39F}" type="sibTrans" cxnId="{BBAAD8D9-64C0-FB4E-900B-B2CFC18F47CE}">
      <dgm:prSet/>
      <dgm:spPr/>
      <dgm:t>
        <a:bodyPr/>
        <a:lstStyle/>
        <a:p>
          <a:endParaRPr lang="en-US"/>
        </a:p>
      </dgm:t>
    </dgm:pt>
    <dgm:pt modelId="{1936AC82-7716-B649-88B2-9542438D74DB}">
      <dgm:prSet phldrT="[Text]" custT="1"/>
      <dgm:spPr>
        <a:solidFill>
          <a:schemeClr val="accent2"/>
        </a:solidFill>
      </dgm:spPr>
      <dgm:t>
        <a:bodyPr/>
        <a:lstStyle/>
        <a:p>
          <a:r>
            <a:rPr lang="en-US" sz="1200" dirty="0"/>
            <a:t>Alcohol Use</a:t>
          </a:r>
        </a:p>
      </dgm:t>
    </dgm:pt>
    <dgm:pt modelId="{BAD17544-D610-1E40-9C41-A95C43DE70DF}" type="parTrans" cxnId="{E1A0AAD3-EF53-F540-9FEE-EE22B75E804A}">
      <dgm:prSet/>
      <dgm:spPr>
        <a:ln>
          <a:solidFill>
            <a:srgbClr val="CF543F"/>
          </a:solidFill>
        </a:ln>
      </dgm:spPr>
      <dgm:t>
        <a:bodyPr/>
        <a:lstStyle/>
        <a:p>
          <a:endParaRPr lang="en-US" dirty="0"/>
        </a:p>
      </dgm:t>
    </dgm:pt>
    <dgm:pt modelId="{4D2AF2BE-54AD-DF48-A7B3-2C0125CF90E4}" type="sibTrans" cxnId="{E1A0AAD3-EF53-F540-9FEE-EE22B75E804A}">
      <dgm:prSet/>
      <dgm:spPr/>
      <dgm:t>
        <a:bodyPr/>
        <a:lstStyle/>
        <a:p>
          <a:endParaRPr lang="en-US"/>
        </a:p>
      </dgm:t>
    </dgm:pt>
    <dgm:pt modelId="{78991ABF-0D90-5F40-A844-FB641F372581}">
      <dgm:prSet phldrT="[Text]" custT="1"/>
      <dgm:spPr>
        <a:solidFill>
          <a:schemeClr val="accent2"/>
        </a:solidFill>
      </dgm:spPr>
      <dgm:t>
        <a:bodyPr/>
        <a:lstStyle/>
        <a:p>
          <a:r>
            <a:rPr lang="en-US" sz="1200" dirty="0"/>
            <a:t>Sexual Activity</a:t>
          </a:r>
        </a:p>
      </dgm:t>
    </dgm:pt>
    <dgm:pt modelId="{3676289A-4D5D-AB47-8D6F-4182211DC309}" type="parTrans" cxnId="{4E6B996A-728E-F64B-BC0C-41DBB0D2C91D}">
      <dgm:prSet/>
      <dgm:spPr>
        <a:ln>
          <a:solidFill>
            <a:srgbClr val="CF543F"/>
          </a:solidFill>
        </a:ln>
      </dgm:spPr>
      <dgm:t>
        <a:bodyPr/>
        <a:lstStyle/>
        <a:p>
          <a:endParaRPr lang="en-US" dirty="0"/>
        </a:p>
      </dgm:t>
    </dgm:pt>
    <dgm:pt modelId="{AB207D9E-DD1C-0645-A44D-2F10EEEF44CF}" type="sibTrans" cxnId="{4E6B996A-728E-F64B-BC0C-41DBB0D2C91D}">
      <dgm:prSet/>
      <dgm:spPr/>
      <dgm:t>
        <a:bodyPr/>
        <a:lstStyle/>
        <a:p>
          <a:endParaRPr lang="en-US"/>
        </a:p>
      </dgm:t>
    </dgm:pt>
    <dgm:pt modelId="{253C4B18-689F-D243-802A-559630ED24A0}">
      <dgm:prSet phldrT="[Text]" custT="1"/>
      <dgm:spPr>
        <a:solidFill>
          <a:schemeClr val="accent2"/>
        </a:solidFill>
      </dgm:spPr>
      <dgm:t>
        <a:bodyPr/>
        <a:lstStyle/>
        <a:p>
          <a:r>
            <a:rPr lang="en-US" sz="1200" dirty="0"/>
            <a:t>Access to Care</a:t>
          </a:r>
        </a:p>
      </dgm:t>
    </dgm:pt>
    <dgm:pt modelId="{D04A86F4-A083-A642-87BF-0EFD333DA775}" type="parTrans" cxnId="{DA330AA8-0BD1-0446-A5A4-A80C34CFB041}">
      <dgm:prSet/>
      <dgm:spPr>
        <a:ln>
          <a:solidFill>
            <a:srgbClr val="CF543F"/>
          </a:solidFill>
        </a:ln>
      </dgm:spPr>
      <dgm:t>
        <a:bodyPr/>
        <a:lstStyle/>
        <a:p>
          <a:endParaRPr lang="en-US" dirty="0"/>
        </a:p>
      </dgm:t>
    </dgm:pt>
    <dgm:pt modelId="{9F77FF83-9F42-904F-A175-A0BB55D58CB8}" type="sibTrans" cxnId="{DA330AA8-0BD1-0446-A5A4-A80C34CFB041}">
      <dgm:prSet/>
      <dgm:spPr/>
      <dgm:t>
        <a:bodyPr/>
        <a:lstStyle/>
        <a:p>
          <a:endParaRPr lang="en-US"/>
        </a:p>
      </dgm:t>
    </dgm:pt>
    <dgm:pt modelId="{CF2141FC-D62B-1645-8093-50AEF4E16A1D}">
      <dgm:prSet phldrT="[Text]" custT="1"/>
      <dgm:spPr>
        <a:solidFill>
          <a:schemeClr val="accent2"/>
        </a:solidFill>
      </dgm:spPr>
      <dgm:t>
        <a:bodyPr/>
        <a:lstStyle/>
        <a:p>
          <a:r>
            <a:rPr lang="en-US" sz="1200" dirty="0"/>
            <a:t>Quality of Care</a:t>
          </a:r>
        </a:p>
      </dgm:t>
    </dgm:pt>
    <dgm:pt modelId="{A80C0992-EB07-5A45-90F8-AA98814D0A7A}" type="parTrans" cxnId="{5FA63AF5-EA93-0D4A-8516-E92579D2CD3D}">
      <dgm:prSet/>
      <dgm:spPr>
        <a:ln>
          <a:solidFill>
            <a:srgbClr val="CF543F"/>
          </a:solidFill>
        </a:ln>
      </dgm:spPr>
      <dgm:t>
        <a:bodyPr/>
        <a:lstStyle/>
        <a:p>
          <a:endParaRPr lang="en-US" dirty="0"/>
        </a:p>
      </dgm:t>
    </dgm:pt>
    <dgm:pt modelId="{4AE6C45D-9531-6B45-BE84-8620C7D62E4B}" type="sibTrans" cxnId="{5FA63AF5-EA93-0D4A-8516-E92579D2CD3D}">
      <dgm:prSet/>
      <dgm:spPr/>
      <dgm:t>
        <a:bodyPr/>
        <a:lstStyle/>
        <a:p>
          <a:endParaRPr lang="en-US"/>
        </a:p>
      </dgm:t>
    </dgm:pt>
    <dgm:pt modelId="{CB69DCF0-41A3-8E43-8CF8-9CDD8674A4ED}">
      <dgm:prSet phldrT="[Text]" custT="1"/>
      <dgm:spPr>
        <a:solidFill>
          <a:schemeClr val="accent2"/>
        </a:solidFill>
      </dgm:spPr>
      <dgm:t>
        <a:bodyPr/>
        <a:lstStyle/>
        <a:p>
          <a:r>
            <a:rPr lang="en-US" sz="1200" dirty="0"/>
            <a:t>Education</a:t>
          </a:r>
        </a:p>
      </dgm:t>
    </dgm:pt>
    <dgm:pt modelId="{AC52B788-848E-5949-942F-9926B17E3B9F}" type="parTrans" cxnId="{FE3AC8E4-20E0-B940-9029-5B63E360ADEC}">
      <dgm:prSet/>
      <dgm:spPr>
        <a:ln>
          <a:solidFill>
            <a:srgbClr val="CF543F"/>
          </a:solidFill>
        </a:ln>
      </dgm:spPr>
      <dgm:t>
        <a:bodyPr/>
        <a:lstStyle/>
        <a:p>
          <a:endParaRPr lang="en-US" dirty="0"/>
        </a:p>
      </dgm:t>
    </dgm:pt>
    <dgm:pt modelId="{F0DEB804-60C3-714C-8C94-3FD7CC672033}" type="sibTrans" cxnId="{FE3AC8E4-20E0-B940-9029-5B63E360ADEC}">
      <dgm:prSet/>
      <dgm:spPr/>
      <dgm:t>
        <a:bodyPr/>
        <a:lstStyle/>
        <a:p>
          <a:endParaRPr lang="en-US"/>
        </a:p>
      </dgm:t>
    </dgm:pt>
    <dgm:pt modelId="{793C0856-54FA-DA4B-8000-98A3AA16E55E}">
      <dgm:prSet phldrT="[Text]" custT="1"/>
      <dgm:spPr>
        <a:solidFill>
          <a:schemeClr val="accent2"/>
        </a:solidFill>
      </dgm:spPr>
      <dgm:t>
        <a:bodyPr/>
        <a:lstStyle/>
        <a:p>
          <a:r>
            <a:rPr lang="en-US" sz="1200" dirty="0"/>
            <a:t>Employment</a:t>
          </a:r>
        </a:p>
      </dgm:t>
    </dgm:pt>
    <dgm:pt modelId="{D94AD2D4-BE6B-CB4C-99C3-1D8D06DF95C5}" type="parTrans" cxnId="{0C4F36D4-AB52-6F42-A0CC-0CB42F13FD6A}">
      <dgm:prSet/>
      <dgm:spPr>
        <a:ln>
          <a:solidFill>
            <a:srgbClr val="CF543F"/>
          </a:solidFill>
        </a:ln>
      </dgm:spPr>
      <dgm:t>
        <a:bodyPr/>
        <a:lstStyle/>
        <a:p>
          <a:endParaRPr lang="en-US" dirty="0"/>
        </a:p>
      </dgm:t>
    </dgm:pt>
    <dgm:pt modelId="{A0523CB2-EE8F-3B48-9D2C-B7886F7180A6}" type="sibTrans" cxnId="{0C4F36D4-AB52-6F42-A0CC-0CB42F13FD6A}">
      <dgm:prSet/>
      <dgm:spPr/>
      <dgm:t>
        <a:bodyPr/>
        <a:lstStyle/>
        <a:p>
          <a:endParaRPr lang="en-US"/>
        </a:p>
      </dgm:t>
    </dgm:pt>
    <dgm:pt modelId="{884FF772-DA85-CE42-9818-A2DA3BCD1140}">
      <dgm:prSet phldrT="[Text]" custT="1"/>
      <dgm:spPr>
        <a:solidFill>
          <a:schemeClr val="accent2"/>
        </a:solidFill>
      </dgm:spPr>
      <dgm:t>
        <a:bodyPr/>
        <a:lstStyle/>
        <a:p>
          <a:r>
            <a:rPr lang="en-US" sz="1200" dirty="0"/>
            <a:t>Income</a:t>
          </a:r>
        </a:p>
      </dgm:t>
    </dgm:pt>
    <dgm:pt modelId="{F91A5033-C584-E14C-B428-D8DB593B837A}" type="parTrans" cxnId="{2F2333F0-B599-3A44-86BA-8F861D6CFBC7}">
      <dgm:prSet/>
      <dgm:spPr>
        <a:ln>
          <a:solidFill>
            <a:srgbClr val="CF543F"/>
          </a:solidFill>
        </a:ln>
      </dgm:spPr>
      <dgm:t>
        <a:bodyPr/>
        <a:lstStyle/>
        <a:p>
          <a:endParaRPr lang="en-US" dirty="0"/>
        </a:p>
      </dgm:t>
    </dgm:pt>
    <dgm:pt modelId="{0941A38F-20B4-AF44-B265-B783768E4221}" type="sibTrans" cxnId="{2F2333F0-B599-3A44-86BA-8F861D6CFBC7}">
      <dgm:prSet/>
      <dgm:spPr/>
      <dgm:t>
        <a:bodyPr/>
        <a:lstStyle/>
        <a:p>
          <a:endParaRPr lang="en-US"/>
        </a:p>
      </dgm:t>
    </dgm:pt>
    <dgm:pt modelId="{A30A067C-1F90-6E43-9843-5FD7D0CBDBD2}">
      <dgm:prSet phldrT="[Text]" custT="1"/>
      <dgm:spPr>
        <a:solidFill>
          <a:schemeClr val="accent2"/>
        </a:solidFill>
      </dgm:spPr>
      <dgm:t>
        <a:bodyPr/>
        <a:lstStyle/>
        <a:p>
          <a:r>
            <a:rPr lang="en-US" sz="1200" dirty="0"/>
            <a:t>Family &amp; Social Support</a:t>
          </a:r>
        </a:p>
      </dgm:t>
    </dgm:pt>
    <dgm:pt modelId="{6D07D1FE-0D6D-ED48-AE3C-17640C06BE0D}" type="parTrans" cxnId="{A7F889EA-EAE4-D149-8E54-F72F8372592E}">
      <dgm:prSet/>
      <dgm:spPr>
        <a:ln>
          <a:solidFill>
            <a:srgbClr val="CF543F"/>
          </a:solidFill>
        </a:ln>
      </dgm:spPr>
      <dgm:t>
        <a:bodyPr/>
        <a:lstStyle/>
        <a:p>
          <a:endParaRPr lang="en-US" dirty="0"/>
        </a:p>
      </dgm:t>
    </dgm:pt>
    <dgm:pt modelId="{EF9C811E-5FCE-DB43-A21A-1DF5C19FF10A}" type="sibTrans" cxnId="{A7F889EA-EAE4-D149-8E54-F72F8372592E}">
      <dgm:prSet/>
      <dgm:spPr/>
      <dgm:t>
        <a:bodyPr/>
        <a:lstStyle/>
        <a:p>
          <a:endParaRPr lang="en-US"/>
        </a:p>
      </dgm:t>
    </dgm:pt>
    <dgm:pt modelId="{6244ABE6-08C9-A640-BFEE-076D25F696FB}">
      <dgm:prSet phldrT="[Text]" custT="1"/>
      <dgm:spPr>
        <a:solidFill>
          <a:schemeClr val="accent2"/>
        </a:solidFill>
      </dgm:spPr>
      <dgm:t>
        <a:bodyPr/>
        <a:lstStyle/>
        <a:p>
          <a:r>
            <a:rPr lang="en-US" sz="1200" dirty="0"/>
            <a:t>Community Safety</a:t>
          </a:r>
        </a:p>
      </dgm:t>
    </dgm:pt>
    <dgm:pt modelId="{7D794789-A33B-8D4C-849A-45F5ED3F1FF0}" type="parTrans" cxnId="{5E18CE18-5AFC-F44B-B709-1921FC4B3115}">
      <dgm:prSet/>
      <dgm:spPr>
        <a:ln>
          <a:solidFill>
            <a:srgbClr val="CF543F"/>
          </a:solidFill>
        </a:ln>
      </dgm:spPr>
      <dgm:t>
        <a:bodyPr/>
        <a:lstStyle/>
        <a:p>
          <a:endParaRPr lang="en-US" dirty="0"/>
        </a:p>
      </dgm:t>
    </dgm:pt>
    <dgm:pt modelId="{E3E6F2DF-E658-FD43-8C56-4467D755E560}" type="sibTrans" cxnId="{5E18CE18-5AFC-F44B-B709-1921FC4B3115}">
      <dgm:prSet/>
      <dgm:spPr/>
      <dgm:t>
        <a:bodyPr/>
        <a:lstStyle/>
        <a:p>
          <a:endParaRPr lang="en-US"/>
        </a:p>
      </dgm:t>
    </dgm:pt>
    <dgm:pt modelId="{951F7FF6-0F6C-5741-9D19-21DFCAD08F5C}">
      <dgm:prSet phldrT="[Text]" custT="1"/>
      <dgm:spPr>
        <a:solidFill>
          <a:schemeClr val="accent2"/>
        </a:solidFill>
      </dgm:spPr>
      <dgm:t>
        <a:bodyPr/>
        <a:lstStyle/>
        <a:p>
          <a:r>
            <a:rPr lang="en-US" sz="1200" dirty="0"/>
            <a:t>Environmental Quality</a:t>
          </a:r>
        </a:p>
      </dgm:t>
    </dgm:pt>
    <dgm:pt modelId="{9A8882B1-D637-234F-B617-27FF784F7A36}" type="parTrans" cxnId="{DDC2A50D-6E59-7F48-9CE2-33385349751B}">
      <dgm:prSet/>
      <dgm:spPr>
        <a:ln>
          <a:solidFill>
            <a:schemeClr val="accent2"/>
          </a:solidFill>
        </a:ln>
      </dgm:spPr>
      <dgm:t>
        <a:bodyPr/>
        <a:lstStyle/>
        <a:p>
          <a:endParaRPr lang="en-US" dirty="0"/>
        </a:p>
      </dgm:t>
    </dgm:pt>
    <dgm:pt modelId="{908401A4-4712-CD49-B1F1-BE8F9128A9F3}" type="sibTrans" cxnId="{DDC2A50D-6E59-7F48-9CE2-33385349751B}">
      <dgm:prSet/>
      <dgm:spPr/>
      <dgm:t>
        <a:bodyPr/>
        <a:lstStyle/>
        <a:p>
          <a:endParaRPr lang="en-US"/>
        </a:p>
      </dgm:t>
    </dgm:pt>
    <dgm:pt modelId="{BA5C2DA9-8316-124A-B90B-7A31068D4921}">
      <dgm:prSet phldrT="[Text]" custT="1"/>
      <dgm:spPr>
        <a:solidFill>
          <a:schemeClr val="accent2"/>
        </a:solidFill>
      </dgm:spPr>
      <dgm:t>
        <a:bodyPr/>
        <a:lstStyle/>
        <a:p>
          <a:r>
            <a:rPr lang="en-US" sz="1200" dirty="0"/>
            <a:t>Built Environment</a:t>
          </a:r>
        </a:p>
      </dgm:t>
    </dgm:pt>
    <dgm:pt modelId="{2803AE25-8A55-E44A-A61E-0D23AB6CED27}" type="parTrans" cxnId="{22124799-8A9B-3B46-BF81-1D5EBA9C268F}">
      <dgm:prSet/>
      <dgm:spPr>
        <a:ln>
          <a:solidFill>
            <a:schemeClr val="accent2"/>
          </a:solidFill>
        </a:ln>
      </dgm:spPr>
      <dgm:t>
        <a:bodyPr/>
        <a:lstStyle/>
        <a:p>
          <a:endParaRPr lang="en-US" dirty="0"/>
        </a:p>
      </dgm:t>
    </dgm:pt>
    <dgm:pt modelId="{36DB0E22-31E8-754C-A6F3-DFE3C99E5A1E}" type="sibTrans" cxnId="{22124799-8A9B-3B46-BF81-1D5EBA9C268F}">
      <dgm:prSet/>
      <dgm:spPr/>
      <dgm:t>
        <a:bodyPr/>
        <a:lstStyle/>
        <a:p>
          <a:endParaRPr lang="en-US"/>
        </a:p>
      </dgm:t>
    </dgm:pt>
    <dgm:pt modelId="{A1D1F4FD-6927-DC42-B017-7E079EC367BC}" type="pres">
      <dgm:prSet presAssocID="{2161A6DA-69B4-8A49-9DBF-AC0E4CA75E12}" presName="diagram" presStyleCnt="0">
        <dgm:presLayoutVars>
          <dgm:chPref val="1"/>
          <dgm:dir/>
          <dgm:animOne val="branch"/>
          <dgm:animLvl val="lvl"/>
          <dgm:resizeHandles val="exact"/>
        </dgm:presLayoutVars>
      </dgm:prSet>
      <dgm:spPr/>
      <dgm:t>
        <a:bodyPr/>
        <a:lstStyle/>
        <a:p>
          <a:endParaRPr lang="en-US"/>
        </a:p>
      </dgm:t>
    </dgm:pt>
    <dgm:pt modelId="{D842CAB4-93B6-A542-9247-BC90B5431414}" type="pres">
      <dgm:prSet presAssocID="{FE723E85-D588-FE40-87E0-9C426EDFBD17}" presName="root1" presStyleCnt="0"/>
      <dgm:spPr/>
    </dgm:pt>
    <dgm:pt modelId="{7A3F0DEB-EBFF-114F-9BC4-7FE413E0DAA5}" type="pres">
      <dgm:prSet presAssocID="{FE723E85-D588-FE40-87E0-9C426EDFBD17}" presName="LevelOneTextNode" presStyleLbl="node0" presStyleIdx="0" presStyleCnt="3" custScaleX="301156" custScaleY="267694" custLinFactX="-47037" custLinFactNeighborX="-100000" custLinFactNeighborY="-30413">
        <dgm:presLayoutVars>
          <dgm:chPref val="3"/>
        </dgm:presLayoutVars>
      </dgm:prSet>
      <dgm:spPr/>
      <dgm:t>
        <a:bodyPr/>
        <a:lstStyle/>
        <a:p>
          <a:endParaRPr lang="en-US"/>
        </a:p>
      </dgm:t>
    </dgm:pt>
    <dgm:pt modelId="{1C2BC552-0484-EE46-834E-59D3C329F434}" type="pres">
      <dgm:prSet presAssocID="{FE723E85-D588-FE40-87E0-9C426EDFBD17}" presName="level2hierChild" presStyleCnt="0"/>
      <dgm:spPr/>
    </dgm:pt>
    <dgm:pt modelId="{45234EF0-3661-C043-B911-7F09E1284E2F}" type="pres">
      <dgm:prSet presAssocID="{E9A7C2C8-4459-6A48-A0DC-9F3EE42664D1}" presName="conn2-1" presStyleLbl="parChTrans1D2" presStyleIdx="0" presStyleCnt="6"/>
      <dgm:spPr/>
      <dgm:t>
        <a:bodyPr/>
        <a:lstStyle/>
        <a:p>
          <a:endParaRPr lang="en-US"/>
        </a:p>
      </dgm:t>
    </dgm:pt>
    <dgm:pt modelId="{1D2D9A9B-EA97-6D4D-A0EB-DB94A0A73AD6}" type="pres">
      <dgm:prSet presAssocID="{E9A7C2C8-4459-6A48-A0DC-9F3EE42664D1}" presName="connTx" presStyleLbl="parChTrans1D2" presStyleIdx="0" presStyleCnt="6"/>
      <dgm:spPr/>
      <dgm:t>
        <a:bodyPr/>
        <a:lstStyle/>
        <a:p>
          <a:endParaRPr lang="en-US"/>
        </a:p>
      </dgm:t>
    </dgm:pt>
    <dgm:pt modelId="{BF16F45B-E8CF-0D4E-A8F6-1ED2E6992BC3}" type="pres">
      <dgm:prSet presAssocID="{76B88425-DA3A-E042-88C7-0C19891DB986}" presName="root2" presStyleCnt="0"/>
      <dgm:spPr/>
    </dgm:pt>
    <dgm:pt modelId="{4C234378-9986-794A-9389-3F1CF912BC62}" type="pres">
      <dgm:prSet presAssocID="{76B88425-DA3A-E042-88C7-0C19891DB986}" presName="LevelTwoTextNode" presStyleLbl="node2" presStyleIdx="0" presStyleCnt="6" custScaleX="915225" custScaleY="116483" custLinFactNeighborX="63914" custLinFactNeighborY="-1131">
        <dgm:presLayoutVars>
          <dgm:chPref val="3"/>
        </dgm:presLayoutVars>
      </dgm:prSet>
      <dgm:spPr/>
      <dgm:t>
        <a:bodyPr/>
        <a:lstStyle/>
        <a:p>
          <a:endParaRPr lang="en-US"/>
        </a:p>
      </dgm:t>
    </dgm:pt>
    <dgm:pt modelId="{B4E83618-8807-ED40-8463-F58812ABFE1B}" type="pres">
      <dgm:prSet presAssocID="{76B88425-DA3A-E042-88C7-0C19891DB986}" presName="level3hierChild" presStyleCnt="0"/>
      <dgm:spPr/>
    </dgm:pt>
    <dgm:pt modelId="{A3412B0F-A0A3-734F-84B8-EB7D7320C4E9}" type="pres">
      <dgm:prSet presAssocID="{45F3DEBE-6817-5C44-B29E-DBFBC94546F1}" presName="conn2-1" presStyleLbl="parChTrans1D2" presStyleIdx="1" presStyleCnt="6"/>
      <dgm:spPr/>
      <dgm:t>
        <a:bodyPr/>
        <a:lstStyle/>
        <a:p>
          <a:endParaRPr lang="en-US"/>
        </a:p>
      </dgm:t>
    </dgm:pt>
    <dgm:pt modelId="{1158377F-C22F-6E49-BA72-C3D8064EE956}" type="pres">
      <dgm:prSet presAssocID="{45F3DEBE-6817-5C44-B29E-DBFBC94546F1}" presName="connTx" presStyleLbl="parChTrans1D2" presStyleIdx="1" presStyleCnt="6"/>
      <dgm:spPr/>
      <dgm:t>
        <a:bodyPr/>
        <a:lstStyle/>
        <a:p>
          <a:endParaRPr lang="en-US"/>
        </a:p>
      </dgm:t>
    </dgm:pt>
    <dgm:pt modelId="{3C619245-E4FA-8E47-9EFC-0DE2C25F550E}" type="pres">
      <dgm:prSet presAssocID="{77C8E6BE-50E3-1345-A8E3-3A38FB3A87CE}" presName="root2" presStyleCnt="0"/>
      <dgm:spPr/>
    </dgm:pt>
    <dgm:pt modelId="{BF84A3EC-A2E9-444F-A969-233B3F812631}" type="pres">
      <dgm:prSet presAssocID="{77C8E6BE-50E3-1345-A8E3-3A38FB3A87CE}" presName="LevelTwoTextNode" presStyleLbl="node2" presStyleIdx="1" presStyleCnt="6" custScaleX="907377" custScaleY="115484" custLinFactNeighborX="61732" custLinFactNeighborY="3869">
        <dgm:presLayoutVars>
          <dgm:chPref val="3"/>
        </dgm:presLayoutVars>
      </dgm:prSet>
      <dgm:spPr/>
      <dgm:t>
        <a:bodyPr/>
        <a:lstStyle/>
        <a:p>
          <a:endParaRPr lang="en-US"/>
        </a:p>
      </dgm:t>
    </dgm:pt>
    <dgm:pt modelId="{92D62CF4-266C-8D48-AAB3-56CD1D1E1D2D}" type="pres">
      <dgm:prSet presAssocID="{77C8E6BE-50E3-1345-A8E3-3A38FB3A87CE}" presName="level3hierChild" presStyleCnt="0"/>
      <dgm:spPr/>
    </dgm:pt>
    <dgm:pt modelId="{9683D183-9B50-3F45-AEBC-E8C05C480F38}" type="pres">
      <dgm:prSet presAssocID="{65715F67-49B7-5D41-86FC-70695F0F8CBE}" presName="root1" presStyleCnt="0"/>
      <dgm:spPr/>
    </dgm:pt>
    <dgm:pt modelId="{ABB577AC-8427-1349-ADA6-3A1095098547}" type="pres">
      <dgm:prSet presAssocID="{65715F67-49B7-5D41-86FC-70695F0F8CBE}" presName="LevelOneTextNode" presStyleLbl="node0" presStyleIdx="1" presStyleCnt="3" custScaleX="301156" custScaleY="267694" custLinFactX="-200000" custLinFactY="-100000" custLinFactNeighborX="-212889" custLinFactNeighborY="-107124">
        <dgm:presLayoutVars>
          <dgm:chPref val="3"/>
        </dgm:presLayoutVars>
      </dgm:prSet>
      <dgm:spPr/>
      <dgm:t>
        <a:bodyPr/>
        <a:lstStyle/>
        <a:p>
          <a:endParaRPr lang="en-US"/>
        </a:p>
      </dgm:t>
    </dgm:pt>
    <dgm:pt modelId="{0AFA0BF9-D734-454C-98E6-40AC54007377}" type="pres">
      <dgm:prSet presAssocID="{65715F67-49B7-5D41-86FC-70695F0F8CBE}" presName="level2hierChild" presStyleCnt="0"/>
      <dgm:spPr/>
    </dgm:pt>
    <dgm:pt modelId="{23337000-E99A-F948-B233-9D2CDF48EDED}" type="pres">
      <dgm:prSet presAssocID="{EB280CCF-84DC-3449-8072-A9A2B9AD31C6}" presName="conn2-1" presStyleLbl="parChTrans1D2" presStyleIdx="2" presStyleCnt="6"/>
      <dgm:spPr/>
      <dgm:t>
        <a:bodyPr/>
        <a:lstStyle/>
        <a:p>
          <a:endParaRPr lang="en-US"/>
        </a:p>
      </dgm:t>
    </dgm:pt>
    <dgm:pt modelId="{2CBFA1F9-7B7F-E145-A02F-510547BD3B38}" type="pres">
      <dgm:prSet presAssocID="{EB280CCF-84DC-3449-8072-A9A2B9AD31C6}" presName="connTx" presStyleLbl="parChTrans1D2" presStyleIdx="2" presStyleCnt="6"/>
      <dgm:spPr/>
      <dgm:t>
        <a:bodyPr/>
        <a:lstStyle/>
        <a:p>
          <a:endParaRPr lang="en-US"/>
        </a:p>
      </dgm:t>
    </dgm:pt>
    <dgm:pt modelId="{17049F2D-1E4A-0A45-9123-360A3893FCCB}" type="pres">
      <dgm:prSet presAssocID="{F398BC65-D827-A945-A3E0-4A7D6DC7EAAC}" presName="root2" presStyleCnt="0"/>
      <dgm:spPr/>
    </dgm:pt>
    <dgm:pt modelId="{F3B7CE3D-C560-4E42-BB69-A963C8D8F952}" type="pres">
      <dgm:prSet presAssocID="{F398BC65-D827-A945-A3E0-4A7D6DC7EAAC}" presName="LevelTwoTextNode" presStyleLbl="node2" presStyleIdx="2" presStyleCnt="6" custScaleX="334618" custScaleY="200771" custLinFactNeighborX="55845" custLinFactNeighborY="-11386">
        <dgm:presLayoutVars>
          <dgm:chPref val="3"/>
        </dgm:presLayoutVars>
      </dgm:prSet>
      <dgm:spPr/>
      <dgm:t>
        <a:bodyPr/>
        <a:lstStyle/>
        <a:p>
          <a:endParaRPr lang="en-US"/>
        </a:p>
      </dgm:t>
    </dgm:pt>
    <dgm:pt modelId="{8E222220-F87E-CF4F-84DB-E138920F899E}" type="pres">
      <dgm:prSet presAssocID="{F398BC65-D827-A945-A3E0-4A7D6DC7EAAC}" presName="level3hierChild" presStyleCnt="0"/>
      <dgm:spPr/>
    </dgm:pt>
    <dgm:pt modelId="{FB3DC10D-2F20-A549-8594-A7C4D3CD2693}" type="pres">
      <dgm:prSet presAssocID="{5321CBF2-046D-0C46-BE89-E30AEDA079B6}" presName="conn2-1" presStyleLbl="parChTrans1D3" presStyleIdx="0" presStyleCnt="13"/>
      <dgm:spPr/>
      <dgm:t>
        <a:bodyPr/>
        <a:lstStyle/>
        <a:p>
          <a:endParaRPr lang="en-US"/>
        </a:p>
      </dgm:t>
    </dgm:pt>
    <dgm:pt modelId="{6BD64D8E-4AA6-344C-B54C-FB128F8B9E55}" type="pres">
      <dgm:prSet presAssocID="{5321CBF2-046D-0C46-BE89-E30AEDA079B6}" presName="connTx" presStyleLbl="parChTrans1D3" presStyleIdx="0" presStyleCnt="13"/>
      <dgm:spPr/>
      <dgm:t>
        <a:bodyPr/>
        <a:lstStyle/>
        <a:p>
          <a:endParaRPr lang="en-US"/>
        </a:p>
      </dgm:t>
    </dgm:pt>
    <dgm:pt modelId="{73C4AB10-EFEA-4C4F-B10F-32390960C21B}" type="pres">
      <dgm:prSet presAssocID="{78424CF2-CF83-A649-B4BF-A72F36AF67B7}" presName="root2" presStyleCnt="0"/>
      <dgm:spPr/>
    </dgm:pt>
    <dgm:pt modelId="{DE2A5315-A8A4-E840-9750-57B984A54EC3}" type="pres">
      <dgm:prSet presAssocID="{78424CF2-CF83-A649-B4BF-A72F36AF67B7}" presName="LevelTwoTextNode" presStyleLbl="node3" presStyleIdx="0" presStyleCnt="13" custScaleX="422123" custScaleY="100276" custLinFactX="80791" custLinFactNeighborX="100000" custLinFactNeighborY="1271">
        <dgm:presLayoutVars>
          <dgm:chPref val="3"/>
        </dgm:presLayoutVars>
      </dgm:prSet>
      <dgm:spPr/>
      <dgm:t>
        <a:bodyPr/>
        <a:lstStyle/>
        <a:p>
          <a:endParaRPr lang="en-US"/>
        </a:p>
      </dgm:t>
    </dgm:pt>
    <dgm:pt modelId="{A9AD4333-717D-C041-878C-D1F54CF8DC87}" type="pres">
      <dgm:prSet presAssocID="{78424CF2-CF83-A649-B4BF-A72F36AF67B7}" presName="level3hierChild" presStyleCnt="0"/>
      <dgm:spPr/>
    </dgm:pt>
    <dgm:pt modelId="{B34F8CCA-DE1F-494B-A493-527754E709E3}" type="pres">
      <dgm:prSet presAssocID="{66C98204-69A3-E143-B2E4-F1C9FDA3A63F}" presName="conn2-1" presStyleLbl="parChTrans1D3" presStyleIdx="1" presStyleCnt="13"/>
      <dgm:spPr/>
      <dgm:t>
        <a:bodyPr/>
        <a:lstStyle/>
        <a:p>
          <a:endParaRPr lang="en-US"/>
        </a:p>
      </dgm:t>
    </dgm:pt>
    <dgm:pt modelId="{C426758B-571F-A048-AA8C-5E0DD64BD5A2}" type="pres">
      <dgm:prSet presAssocID="{66C98204-69A3-E143-B2E4-F1C9FDA3A63F}" presName="connTx" presStyleLbl="parChTrans1D3" presStyleIdx="1" presStyleCnt="13"/>
      <dgm:spPr/>
      <dgm:t>
        <a:bodyPr/>
        <a:lstStyle/>
        <a:p>
          <a:endParaRPr lang="en-US"/>
        </a:p>
      </dgm:t>
    </dgm:pt>
    <dgm:pt modelId="{178AF404-B35F-4F4A-9EA1-44C7E6815944}" type="pres">
      <dgm:prSet presAssocID="{3FD00C99-423E-3640-9983-A1B898FDAAB8}" presName="root2" presStyleCnt="0"/>
      <dgm:spPr/>
    </dgm:pt>
    <dgm:pt modelId="{AD7F2840-728C-134A-8C6E-FBABAEF0013A}" type="pres">
      <dgm:prSet presAssocID="{3FD00C99-423E-3640-9983-A1B898FDAAB8}" presName="LevelTwoTextNode" presStyleLbl="node3" presStyleIdx="1" presStyleCnt="13" custScaleX="422123" custScaleY="100276" custLinFactX="80791" custLinFactNeighborX="100000" custLinFactNeighborY="1271">
        <dgm:presLayoutVars>
          <dgm:chPref val="3"/>
        </dgm:presLayoutVars>
      </dgm:prSet>
      <dgm:spPr/>
      <dgm:t>
        <a:bodyPr/>
        <a:lstStyle/>
        <a:p>
          <a:endParaRPr lang="en-US"/>
        </a:p>
      </dgm:t>
    </dgm:pt>
    <dgm:pt modelId="{D0C7EB2B-6169-444B-BF8F-58493381A511}" type="pres">
      <dgm:prSet presAssocID="{3FD00C99-423E-3640-9983-A1B898FDAAB8}" presName="level3hierChild" presStyleCnt="0"/>
      <dgm:spPr/>
    </dgm:pt>
    <dgm:pt modelId="{989618D5-C271-A54F-B6B8-E3388765F52F}" type="pres">
      <dgm:prSet presAssocID="{BAD17544-D610-1E40-9C41-A95C43DE70DF}" presName="conn2-1" presStyleLbl="parChTrans1D3" presStyleIdx="2" presStyleCnt="13"/>
      <dgm:spPr/>
      <dgm:t>
        <a:bodyPr/>
        <a:lstStyle/>
        <a:p>
          <a:endParaRPr lang="en-US"/>
        </a:p>
      </dgm:t>
    </dgm:pt>
    <dgm:pt modelId="{C9F80848-918B-F84D-B731-01E9D6B613DD}" type="pres">
      <dgm:prSet presAssocID="{BAD17544-D610-1E40-9C41-A95C43DE70DF}" presName="connTx" presStyleLbl="parChTrans1D3" presStyleIdx="2" presStyleCnt="13"/>
      <dgm:spPr/>
      <dgm:t>
        <a:bodyPr/>
        <a:lstStyle/>
        <a:p>
          <a:endParaRPr lang="en-US"/>
        </a:p>
      </dgm:t>
    </dgm:pt>
    <dgm:pt modelId="{B983DCC3-4362-0546-A7E0-0AED9C4E2140}" type="pres">
      <dgm:prSet presAssocID="{1936AC82-7716-B649-88B2-9542438D74DB}" presName="root2" presStyleCnt="0"/>
      <dgm:spPr/>
    </dgm:pt>
    <dgm:pt modelId="{DF5E7D8A-C714-4C42-AA93-7D8178E29DCF}" type="pres">
      <dgm:prSet presAssocID="{1936AC82-7716-B649-88B2-9542438D74DB}" presName="LevelTwoTextNode" presStyleLbl="node3" presStyleIdx="2" presStyleCnt="13" custScaleX="422123" custScaleY="100276" custLinFactX="80791" custLinFactNeighborX="100000" custLinFactNeighborY="1271">
        <dgm:presLayoutVars>
          <dgm:chPref val="3"/>
        </dgm:presLayoutVars>
      </dgm:prSet>
      <dgm:spPr/>
      <dgm:t>
        <a:bodyPr/>
        <a:lstStyle/>
        <a:p>
          <a:endParaRPr lang="en-US"/>
        </a:p>
      </dgm:t>
    </dgm:pt>
    <dgm:pt modelId="{AFB5C32C-B8A9-A248-8029-6C05B3E6E77F}" type="pres">
      <dgm:prSet presAssocID="{1936AC82-7716-B649-88B2-9542438D74DB}" presName="level3hierChild" presStyleCnt="0"/>
      <dgm:spPr/>
    </dgm:pt>
    <dgm:pt modelId="{442F6956-F376-5343-ABC7-7DDC08E52758}" type="pres">
      <dgm:prSet presAssocID="{3676289A-4D5D-AB47-8D6F-4182211DC309}" presName="conn2-1" presStyleLbl="parChTrans1D3" presStyleIdx="3" presStyleCnt="13"/>
      <dgm:spPr/>
      <dgm:t>
        <a:bodyPr/>
        <a:lstStyle/>
        <a:p>
          <a:endParaRPr lang="en-US"/>
        </a:p>
      </dgm:t>
    </dgm:pt>
    <dgm:pt modelId="{24E41C5A-FD10-7142-B2F5-F2CB7C7EE358}" type="pres">
      <dgm:prSet presAssocID="{3676289A-4D5D-AB47-8D6F-4182211DC309}" presName="connTx" presStyleLbl="parChTrans1D3" presStyleIdx="3" presStyleCnt="13"/>
      <dgm:spPr/>
      <dgm:t>
        <a:bodyPr/>
        <a:lstStyle/>
        <a:p>
          <a:endParaRPr lang="en-US"/>
        </a:p>
      </dgm:t>
    </dgm:pt>
    <dgm:pt modelId="{A12A395F-4525-644F-8605-97E9A1F0EAE0}" type="pres">
      <dgm:prSet presAssocID="{78991ABF-0D90-5F40-A844-FB641F372581}" presName="root2" presStyleCnt="0"/>
      <dgm:spPr/>
    </dgm:pt>
    <dgm:pt modelId="{7AC79F13-A387-114B-9E28-78ABC244157E}" type="pres">
      <dgm:prSet presAssocID="{78991ABF-0D90-5F40-A844-FB641F372581}" presName="LevelTwoTextNode" presStyleLbl="node3" presStyleIdx="3" presStyleCnt="13" custScaleX="422123" custScaleY="100276" custLinFactX="80791" custLinFactNeighborX="100000" custLinFactNeighborY="1271">
        <dgm:presLayoutVars>
          <dgm:chPref val="3"/>
        </dgm:presLayoutVars>
      </dgm:prSet>
      <dgm:spPr/>
      <dgm:t>
        <a:bodyPr/>
        <a:lstStyle/>
        <a:p>
          <a:endParaRPr lang="en-US"/>
        </a:p>
      </dgm:t>
    </dgm:pt>
    <dgm:pt modelId="{F4FF8F90-4055-E343-B74D-94321712D3E6}" type="pres">
      <dgm:prSet presAssocID="{78991ABF-0D90-5F40-A844-FB641F372581}" presName="level3hierChild" presStyleCnt="0"/>
      <dgm:spPr/>
    </dgm:pt>
    <dgm:pt modelId="{68F000A5-DA22-A742-8D1F-72059695F667}" type="pres">
      <dgm:prSet presAssocID="{10BF40F6-ED42-6E4E-81E6-2B5C624807E5}" presName="conn2-1" presStyleLbl="parChTrans1D2" presStyleIdx="3" presStyleCnt="6"/>
      <dgm:spPr/>
      <dgm:t>
        <a:bodyPr/>
        <a:lstStyle/>
        <a:p>
          <a:endParaRPr lang="en-US"/>
        </a:p>
      </dgm:t>
    </dgm:pt>
    <dgm:pt modelId="{A920ADFC-9A08-984F-ADD7-7A373463B5B3}" type="pres">
      <dgm:prSet presAssocID="{10BF40F6-ED42-6E4E-81E6-2B5C624807E5}" presName="connTx" presStyleLbl="parChTrans1D2" presStyleIdx="3" presStyleCnt="6"/>
      <dgm:spPr/>
      <dgm:t>
        <a:bodyPr/>
        <a:lstStyle/>
        <a:p>
          <a:endParaRPr lang="en-US"/>
        </a:p>
      </dgm:t>
    </dgm:pt>
    <dgm:pt modelId="{6906B380-535F-E343-B213-0E47B6F16180}" type="pres">
      <dgm:prSet presAssocID="{FEBA12D4-5A0C-B041-86F3-B94372ED2D1B}" presName="root2" presStyleCnt="0"/>
      <dgm:spPr/>
    </dgm:pt>
    <dgm:pt modelId="{533BCCDA-F0F2-A94B-99A8-262CFDC6D636}" type="pres">
      <dgm:prSet presAssocID="{FEBA12D4-5A0C-B041-86F3-B94372ED2D1B}" presName="LevelTwoTextNode" presStyleLbl="node2" presStyleIdx="3" presStyleCnt="6" custScaleX="334618" custScaleY="200771" custLinFactNeighborX="58863" custLinFactNeighborY="-5350">
        <dgm:presLayoutVars>
          <dgm:chPref val="3"/>
        </dgm:presLayoutVars>
      </dgm:prSet>
      <dgm:spPr/>
      <dgm:t>
        <a:bodyPr/>
        <a:lstStyle/>
        <a:p>
          <a:endParaRPr lang="en-US"/>
        </a:p>
      </dgm:t>
    </dgm:pt>
    <dgm:pt modelId="{86DFC6F4-4873-2A42-A77D-05EE29974A62}" type="pres">
      <dgm:prSet presAssocID="{FEBA12D4-5A0C-B041-86F3-B94372ED2D1B}" presName="level3hierChild" presStyleCnt="0"/>
      <dgm:spPr/>
    </dgm:pt>
    <dgm:pt modelId="{C5FBC7F1-1E50-C84B-A608-CD766CC1B464}" type="pres">
      <dgm:prSet presAssocID="{D04A86F4-A083-A642-87BF-0EFD333DA775}" presName="conn2-1" presStyleLbl="parChTrans1D3" presStyleIdx="4" presStyleCnt="13"/>
      <dgm:spPr/>
      <dgm:t>
        <a:bodyPr/>
        <a:lstStyle/>
        <a:p>
          <a:endParaRPr lang="en-US"/>
        </a:p>
      </dgm:t>
    </dgm:pt>
    <dgm:pt modelId="{C97E34E2-FB5B-E440-AA00-3DC235705B97}" type="pres">
      <dgm:prSet presAssocID="{D04A86F4-A083-A642-87BF-0EFD333DA775}" presName="connTx" presStyleLbl="parChTrans1D3" presStyleIdx="4" presStyleCnt="13"/>
      <dgm:spPr/>
      <dgm:t>
        <a:bodyPr/>
        <a:lstStyle/>
        <a:p>
          <a:endParaRPr lang="en-US"/>
        </a:p>
      </dgm:t>
    </dgm:pt>
    <dgm:pt modelId="{FDA79E19-9C5C-B749-BA4A-E7E502FC953E}" type="pres">
      <dgm:prSet presAssocID="{253C4B18-689F-D243-802A-559630ED24A0}" presName="root2" presStyleCnt="0"/>
      <dgm:spPr/>
    </dgm:pt>
    <dgm:pt modelId="{9C26B211-A5A1-224C-BA5A-E0AE358E1E2E}" type="pres">
      <dgm:prSet presAssocID="{253C4B18-689F-D243-802A-559630ED24A0}" presName="LevelTwoTextNode" presStyleLbl="node3" presStyleIdx="4" presStyleCnt="13" custScaleX="422123" custScaleY="100276" custLinFactX="80791" custLinFactNeighborX="100000" custLinFactNeighborY="1271">
        <dgm:presLayoutVars>
          <dgm:chPref val="3"/>
        </dgm:presLayoutVars>
      </dgm:prSet>
      <dgm:spPr/>
      <dgm:t>
        <a:bodyPr/>
        <a:lstStyle/>
        <a:p>
          <a:endParaRPr lang="en-US"/>
        </a:p>
      </dgm:t>
    </dgm:pt>
    <dgm:pt modelId="{E590FD74-A211-9945-8554-5AC053E2E39B}" type="pres">
      <dgm:prSet presAssocID="{253C4B18-689F-D243-802A-559630ED24A0}" presName="level3hierChild" presStyleCnt="0"/>
      <dgm:spPr/>
    </dgm:pt>
    <dgm:pt modelId="{377B91B1-914E-534B-8E49-6A70C6B50D79}" type="pres">
      <dgm:prSet presAssocID="{A80C0992-EB07-5A45-90F8-AA98814D0A7A}" presName="conn2-1" presStyleLbl="parChTrans1D3" presStyleIdx="5" presStyleCnt="13"/>
      <dgm:spPr/>
      <dgm:t>
        <a:bodyPr/>
        <a:lstStyle/>
        <a:p>
          <a:endParaRPr lang="en-US"/>
        </a:p>
      </dgm:t>
    </dgm:pt>
    <dgm:pt modelId="{E3280FF8-A839-FE48-AB29-AF5058828A82}" type="pres">
      <dgm:prSet presAssocID="{A80C0992-EB07-5A45-90F8-AA98814D0A7A}" presName="connTx" presStyleLbl="parChTrans1D3" presStyleIdx="5" presStyleCnt="13"/>
      <dgm:spPr/>
      <dgm:t>
        <a:bodyPr/>
        <a:lstStyle/>
        <a:p>
          <a:endParaRPr lang="en-US"/>
        </a:p>
      </dgm:t>
    </dgm:pt>
    <dgm:pt modelId="{4DCED586-8F29-0249-B9F0-2F25FDED8528}" type="pres">
      <dgm:prSet presAssocID="{CF2141FC-D62B-1645-8093-50AEF4E16A1D}" presName="root2" presStyleCnt="0"/>
      <dgm:spPr/>
    </dgm:pt>
    <dgm:pt modelId="{E22028A5-33F2-BE46-B395-86E796995261}" type="pres">
      <dgm:prSet presAssocID="{CF2141FC-D62B-1645-8093-50AEF4E16A1D}" presName="LevelTwoTextNode" presStyleLbl="node3" presStyleIdx="5" presStyleCnt="13" custScaleX="422123" custScaleY="100276" custLinFactX="80791" custLinFactNeighborX="100000" custLinFactNeighborY="1271">
        <dgm:presLayoutVars>
          <dgm:chPref val="3"/>
        </dgm:presLayoutVars>
      </dgm:prSet>
      <dgm:spPr/>
      <dgm:t>
        <a:bodyPr/>
        <a:lstStyle/>
        <a:p>
          <a:endParaRPr lang="en-US"/>
        </a:p>
      </dgm:t>
    </dgm:pt>
    <dgm:pt modelId="{63E53475-C41C-A342-BAD2-2A7603AAE473}" type="pres">
      <dgm:prSet presAssocID="{CF2141FC-D62B-1645-8093-50AEF4E16A1D}" presName="level3hierChild" presStyleCnt="0"/>
      <dgm:spPr/>
    </dgm:pt>
    <dgm:pt modelId="{33C601FB-481B-E84E-9A02-6DA9845BF112}" type="pres">
      <dgm:prSet presAssocID="{3327B337-3A66-8745-B6C1-895FF44F0FC5}" presName="conn2-1" presStyleLbl="parChTrans1D2" presStyleIdx="4" presStyleCnt="6"/>
      <dgm:spPr/>
      <dgm:t>
        <a:bodyPr/>
        <a:lstStyle/>
        <a:p>
          <a:endParaRPr lang="en-US"/>
        </a:p>
      </dgm:t>
    </dgm:pt>
    <dgm:pt modelId="{0B66AF7E-24BA-E849-906C-75B58B681859}" type="pres">
      <dgm:prSet presAssocID="{3327B337-3A66-8745-B6C1-895FF44F0FC5}" presName="connTx" presStyleLbl="parChTrans1D2" presStyleIdx="4" presStyleCnt="6"/>
      <dgm:spPr/>
      <dgm:t>
        <a:bodyPr/>
        <a:lstStyle/>
        <a:p>
          <a:endParaRPr lang="en-US"/>
        </a:p>
      </dgm:t>
    </dgm:pt>
    <dgm:pt modelId="{185CA145-5220-CF41-B165-B4CE96B4CD7E}" type="pres">
      <dgm:prSet presAssocID="{716FE9DF-C0FA-9749-BE26-DC70C0DC77B8}" presName="root2" presStyleCnt="0"/>
      <dgm:spPr/>
    </dgm:pt>
    <dgm:pt modelId="{1FCEA5A2-8131-6844-B98B-4453B80C5CB2}" type="pres">
      <dgm:prSet presAssocID="{716FE9DF-C0FA-9749-BE26-DC70C0DC77B8}" presName="LevelTwoTextNode" presStyleLbl="node2" presStyleIdx="4" presStyleCnt="6" custScaleX="334618" custScaleY="200771" custLinFactNeighborX="54859" custLinFactNeighborY="-8378">
        <dgm:presLayoutVars>
          <dgm:chPref val="3"/>
        </dgm:presLayoutVars>
      </dgm:prSet>
      <dgm:spPr/>
      <dgm:t>
        <a:bodyPr/>
        <a:lstStyle/>
        <a:p>
          <a:endParaRPr lang="en-US"/>
        </a:p>
      </dgm:t>
    </dgm:pt>
    <dgm:pt modelId="{06B08DE4-8C9B-D64B-8A67-3C7FCA83A7B9}" type="pres">
      <dgm:prSet presAssocID="{716FE9DF-C0FA-9749-BE26-DC70C0DC77B8}" presName="level3hierChild" presStyleCnt="0"/>
      <dgm:spPr/>
    </dgm:pt>
    <dgm:pt modelId="{278C7125-BBC9-AD47-968A-2A7AC6AF56C3}" type="pres">
      <dgm:prSet presAssocID="{AC52B788-848E-5949-942F-9926B17E3B9F}" presName="conn2-1" presStyleLbl="parChTrans1D3" presStyleIdx="6" presStyleCnt="13"/>
      <dgm:spPr/>
      <dgm:t>
        <a:bodyPr/>
        <a:lstStyle/>
        <a:p>
          <a:endParaRPr lang="en-US"/>
        </a:p>
      </dgm:t>
    </dgm:pt>
    <dgm:pt modelId="{5C3F5D18-9562-BA42-BD74-C33792952EB3}" type="pres">
      <dgm:prSet presAssocID="{AC52B788-848E-5949-942F-9926B17E3B9F}" presName="connTx" presStyleLbl="parChTrans1D3" presStyleIdx="6" presStyleCnt="13"/>
      <dgm:spPr/>
      <dgm:t>
        <a:bodyPr/>
        <a:lstStyle/>
        <a:p>
          <a:endParaRPr lang="en-US"/>
        </a:p>
      </dgm:t>
    </dgm:pt>
    <dgm:pt modelId="{469EB806-9771-D546-B6EE-99EA8D264828}" type="pres">
      <dgm:prSet presAssocID="{CB69DCF0-41A3-8E43-8CF8-9CDD8674A4ED}" presName="root2" presStyleCnt="0"/>
      <dgm:spPr/>
    </dgm:pt>
    <dgm:pt modelId="{9704B3BA-4DCF-854C-A1A7-8D6EC643504E}" type="pres">
      <dgm:prSet presAssocID="{CB69DCF0-41A3-8E43-8CF8-9CDD8674A4ED}" presName="LevelTwoTextNode" presStyleLbl="node3" presStyleIdx="6" presStyleCnt="13" custScaleX="422123" custScaleY="100276" custLinFactX="80791" custLinFactNeighborX="100000" custLinFactNeighborY="1271">
        <dgm:presLayoutVars>
          <dgm:chPref val="3"/>
        </dgm:presLayoutVars>
      </dgm:prSet>
      <dgm:spPr/>
      <dgm:t>
        <a:bodyPr/>
        <a:lstStyle/>
        <a:p>
          <a:endParaRPr lang="en-US"/>
        </a:p>
      </dgm:t>
    </dgm:pt>
    <dgm:pt modelId="{CB55E318-8357-6D41-A8B4-2042EA62E968}" type="pres">
      <dgm:prSet presAssocID="{CB69DCF0-41A3-8E43-8CF8-9CDD8674A4ED}" presName="level3hierChild" presStyleCnt="0"/>
      <dgm:spPr/>
    </dgm:pt>
    <dgm:pt modelId="{E8E54449-3C3B-0741-98AC-A3D49B8CECA7}" type="pres">
      <dgm:prSet presAssocID="{D94AD2D4-BE6B-CB4C-99C3-1D8D06DF95C5}" presName="conn2-1" presStyleLbl="parChTrans1D3" presStyleIdx="7" presStyleCnt="13"/>
      <dgm:spPr/>
      <dgm:t>
        <a:bodyPr/>
        <a:lstStyle/>
        <a:p>
          <a:endParaRPr lang="en-US"/>
        </a:p>
      </dgm:t>
    </dgm:pt>
    <dgm:pt modelId="{D2B7022E-78AC-384A-A95F-21D3971F9B74}" type="pres">
      <dgm:prSet presAssocID="{D94AD2D4-BE6B-CB4C-99C3-1D8D06DF95C5}" presName="connTx" presStyleLbl="parChTrans1D3" presStyleIdx="7" presStyleCnt="13"/>
      <dgm:spPr/>
      <dgm:t>
        <a:bodyPr/>
        <a:lstStyle/>
        <a:p>
          <a:endParaRPr lang="en-US"/>
        </a:p>
      </dgm:t>
    </dgm:pt>
    <dgm:pt modelId="{752987A0-CEC6-B148-BBFC-317A8476B45C}" type="pres">
      <dgm:prSet presAssocID="{793C0856-54FA-DA4B-8000-98A3AA16E55E}" presName="root2" presStyleCnt="0"/>
      <dgm:spPr/>
    </dgm:pt>
    <dgm:pt modelId="{3ECA1CAE-6AEB-7C40-9069-85A0E9D73DC3}" type="pres">
      <dgm:prSet presAssocID="{793C0856-54FA-DA4B-8000-98A3AA16E55E}" presName="LevelTwoTextNode" presStyleLbl="node3" presStyleIdx="7" presStyleCnt="13" custScaleX="422123" custScaleY="100276" custLinFactX="80791" custLinFactNeighborX="100000" custLinFactNeighborY="1271">
        <dgm:presLayoutVars>
          <dgm:chPref val="3"/>
        </dgm:presLayoutVars>
      </dgm:prSet>
      <dgm:spPr/>
      <dgm:t>
        <a:bodyPr/>
        <a:lstStyle/>
        <a:p>
          <a:endParaRPr lang="en-US"/>
        </a:p>
      </dgm:t>
    </dgm:pt>
    <dgm:pt modelId="{137DB6AB-172E-5A4E-A827-BAE4F9C0EE5C}" type="pres">
      <dgm:prSet presAssocID="{793C0856-54FA-DA4B-8000-98A3AA16E55E}" presName="level3hierChild" presStyleCnt="0"/>
      <dgm:spPr/>
    </dgm:pt>
    <dgm:pt modelId="{86327C6E-CBA8-054B-AF63-CB2BFC73486E}" type="pres">
      <dgm:prSet presAssocID="{F91A5033-C584-E14C-B428-D8DB593B837A}" presName="conn2-1" presStyleLbl="parChTrans1D3" presStyleIdx="8" presStyleCnt="13"/>
      <dgm:spPr/>
      <dgm:t>
        <a:bodyPr/>
        <a:lstStyle/>
        <a:p>
          <a:endParaRPr lang="en-US"/>
        </a:p>
      </dgm:t>
    </dgm:pt>
    <dgm:pt modelId="{29FCF575-F82C-9B4D-ABBC-90E7429EB25E}" type="pres">
      <dgm:prSet presAssocID="{F91A5033-C584-E14C-B428-D8DB593B837A}" presName="connTx" presStyleLbl="parChTrans1D3" presStyleIdx="8" presStyleCnt="13"/>
      <dgm:spPr/>
      <dgm:t>
        <a:bodyPr/>
        <a:lstStyle/>
        <a:p>
          <a:endParaRPr lang="en-US"/>
        </a:p>
      </dgm:t>
    </dgm:pt>
    <dgm:pt modelId="{4AFB6DD8-C386-A843-BC53-325087E8EADC}" type="pres">
      <dgm:prSet presAssocID="{884FF772-DA85-CE42-9818-A2DA3BCD1140}" presName="root2" presStyleCnt="0"/>
      <dgm:spPr/>
    </dgm:pt>
    <dgm:pt modelId="{4320FD51-5DED-4F40-82DC-21DCF759006F}" type="pres">
      <dgm:prSet presAssocID="{884FF772-DA85-CE42-9818-A2DA3BCD1140}" presName="LevelTwoTextNode" presStyleLbl="node3" presStyleIdx="8" presStyleCnt="13" custScaleX="422123" custScaleY="100276" custLinFactX="80791" custLinFactNeighborX="100000" custLinFactNeighborY="1271">
        <dgm:presLayoutVars>
          <dgm:chPref val="3"/>
        </dgm:presLayoutVars>
      </dgm:prSet>
      <dgm:spPr/>
      <dgm:t>
        <a:bodyPr/>
        <a:lstStyle/>
        <a:p>
          <a:endParaRPr lang="en-US"/>
        </a:p>
      </dgm:t>
    </dgm:pt>
    <dgm:pt modelId="{C8582994-103B-1948-AC8A-A11BFF2B82F4}" type="pres">
      <dgm:prSet presAssocID="{884FF772-DA85-CE42-9818-A2DA3BCD1140}" presName="level3hierChild" presStyleCnt="0"/>
      <dgm:spPr/>
    </dgm:pt>
    <dgm:pt modelId="{B806CD7A-223D-794F-A544-B252329D7E86}" type="pres">
      <dgm:prSet presAssocID="{6D07D1FE-0D6D-ED48-AE3C-17640C06BE0D}" presName="conn2-1" presStyleLbl="parChTrans1D3" presStyleIdx="9" presStyleCnt="13"/>
      <dgm:spPr/>
      <dgm:t>
        <a:bodyPr/>
        <a:lstStyle/>
        <a:p>
          <a:endParaRPr lang="en-US"/>
        </a:p>
      </dgm:t>
    </dgm:pt>
    <dgm:pt modelId="{2DCB0279-7667-FC44-A818-D9868850672F}" type="pres">
      <dgm:prSet presAssocID="{6D07D1FE-0D6D-ED48-AE3C-17640C06BE0D}" presName="connTx" presStyleLbl="parChTrans1D3" presStyleIdx="9" presStyleCnt="13"/>
      <dgm:spPr/>
      <dgm:t>
        <a:bodyPr/>
        <a:lstStyle/>
        <a:p>
          <a:endParaRPr lang="en-US"/>
        </a:p>
      </dgm:t>
    </dgm:pt>
    <dgm:pt modelId="{1018DAED-04D4-4244-9BFC-153745DA74A7}" type="pres">
      <dgm:prSet presAssocID="{A30A067C-1F90-6E43-9843-5FD7D0CBDBD2}" presName="root2" presStyleCnt="0"/>
      <dgm:spPr/>
    </dgm:pt>
    <dgm:pt modelId="{21C0A37C-0801-CD47-98F6-F1A5B5FEEA3A}" type="pres">
      <dgm:prSet presAssocID="{A30A067C-1F90-6E43-9843-5FD7D0CBDBD2}" presName="LevelTwoTextNode" presStyleLbl="node3" presStyleIdx="9" presStyleCnt="13" custScaleX="422123" custScaleY="100276" custLinFactX="80791" custLinFactNeighborX="100000" custLinFactNeighborY="1271">
        <dgm:presLayoutVars>
          <dgm:chPref val="3"/>
        </dgm:presLayoutVars>
      </dgm:prSet>
      <dgm:spPr/>
      <dgm:t>
        <a:bodyPr/>
        <a:lstStyle/>
        <a:p>
          <a:endParaRPr lang="en-US"/>
        </a:p>
      </dgm:t>
    </dgm:pt>
    <dgm:pt modelId="{B24604FC-7B60-F748-B5B7-7F79CBC13FD8}" type="pres">
      <dgm:prSet presAssocID="{A30A067C-1F90-6E43-9843-5FD7D0CBDBD2}" presName="level3hierChild" presStyleCnt="0"/>
      <dgm:spPr/>
    </dgm:pt>
    <dgm:pt modelId="{84D413D8-9F9D-3447-A34E-1C1346D5339D}" type="pres">
      <dgm:prSet presAssocID="{7D794789-A33B-8D4C-849A-45F5ED3F1FF0}" presName="conn2-1" presStyleLbl="parChTrans1D3" presStyleIdx="10" presStyleCnt="13"/>
      <dgm:spPr/>
      <dgm:t>
        <a:bodyPr/>
        <a:lstStyle/>
        <a:p>
          <a:endParaRPr lang="en-US"/>
        </a:p>
      </dgm:t>
    </dgm:pt>
    <dgm:pt modelId="{BDDE2E8B-9F26-F84B-837A-516D4C7F588B}" type="pres">
      <dgm:prSet presAssocID="{7D794789-A33B-8D4C-849A-45F5ED3F1FF0}" presName="connTx" presStyleLbl="parChTrans1D3" presStyleIdx="10" presStyleCnt="13"/>
      <dgm:spPr/>
      <dgm:t>
        <a:bodyPr/>
        <a:lstStyle/>
        <a:p>
          <a:endParaRPr lang="en-US"/>
        </a:p>
      </dgm:t>
    </dgm:pt>
    <dgm:pt modelId="{6DE0FF29-9CD1-6348-B9F6-13008786B946}" type="pres">
      <dgm:prSet presAssocID="{6244ABE6-08C9-A640-BFEE-076D25F696FB}" presName="root2" presStyleCnt="0"/>
      <dgm:spPr/>
    </dgm:pt>
    <dgm:pt modelId="{DF8E9A67-09E8-F448-9FF1-FC9C39200031}" type="pres">
      <dgm:prSet presAssocID="{6244ABE6-08C9-A640-BFEE-076D25F696FB}" presName="LevelTwoTextNode" presStyleLbl="node3" presStyleIdx="10" presStyleCnt="13" custScaleX="422123" custScaleY="100276" custLinFactX="80791" custLinFactNeighborX="100000" custLinFactNeighborY="1271">
        <dgm:presLayoutVars>
          <dgm:chPref val="3"/>
        </dgm:presLayoutVars>
      </dgm:prSet>
      <dgm:spPr/>
      <dgm:t>
        <a:bodyPr/>
        <a:lstStyle/>
        <a:p>
          <a:endParaRPr lang="en-US"/>
        </a:p>
      </dgm:t>
    </dgm:pt>
    <dgm:pt modelId="{43D81AE3-157C-4945-896C-47F67AEB6D72}" type="pres">
      <dgm:prSet presAssocID="{6244ABE6-08C9-A640-BFEE-076D25F696FB}" presName="level3hierChild" presStyleCnt="0"/>
      <dgm:spPr/>
    </dgm:pt>
    <dgm:pt modelId="{84E500E2-E221-8D45-9DF5-67B922E51E42}" type="pres">
      <dgm:prSet presAssocID="{2D54128E-D8B6-B746-BA0B-215323C63A94}" presName="conn2-1" presStyleLbl="parChTrans1D2" presStyleIdx="5" presStyleCnt="6"/>
      <dgm:spPr/>
      <dgm:t>
        <a:bodyPr/>
        <a:lstStyle/>
        <a:p>
          <a:endParaRPr lang="en-US"/>
        </a:p>
      </dgm:t>
    </dgm:pt>
    <dgm:pt modelId="{CF2E7556-DFDB-A749-9394-8E652AB522CC}" type="pres">
      <dgm:prSet presAssocID="{2D54128E-D8B6-B746-BA0B-215323C63A94}" presName="connTx" presStyleLbl="parChTrans1D2" presStyleIdx="5" presStyleCnt="6"/>
      <dgm:spPr/>
      <dgm:t>
        <a:bodyPr/>
        <a:lstStyle/>
        <a:p>
          <a:endParaRPr lang="en-US"/>
        </a:p>
      </dgm:t>
    </dgm:pt>
    <dgm:pt modelId="{35E55071-4475-174B-BC76-C343D3BDB15C}" type="pres">
      <dgm:prSet presAssocID="{23626AAA-D41E-C646-95E1-A3C39D5CBFA6}" presName="root2" presStyleCnt="0"/>
      <dgm:spPr/>
    </dgm:pt>
    <dgm:pt modelId="{1AE3B9B0-E2B1-8F4C-A2ED-1DCEC2F4CBEB}" type="pres">
      <dgm:prSet presAssocID="{23626AAA-D41E-C646-95E1-A3C39D5CBFA6}" presName="LevelTwoTextNode" presStyleLbl="node2" presStyleIdx="5" presStyleCnt="6" custScaleX="334618" custScaleY="200771" custLinFactNeighborX="51841" custLinFactNeighborY="-3068">
        <dgm:presLayoutVars>
          <dgm:chPref val="3"/>
        </dgm:presLayoutVars>
      </dgm:prSet>
      <dgm:spPr/>
      <dgm:t>
        <a:bodyPr/>
        <a:lstStyle/>
        <a:p>
          <a:endParaRPr lang="en-US"/>
        </a:p>
      </dgm:t>
    </dgm:pt>
    <dgm:pt modelId="{F50988DC-47F6-6746-B59A-50BBFEFC4787}" type="pres">
      <dgm:prSet presAssocID="{23626AAA-D41E-C646-95E1-A3C39D5CBFA6}" presName="level3hierChild" presStyleCnt="0"/>
      <dgm:spPr/>
    </dgm:pt>
    <dgm:pt modelId="{0C4B09AE-EEA9-DD4D-B112-3F8C678CE9ED}" type="pres">
      <dgm:prSet presAssocID="{9A8882B1-D637-234F-B617-27FF784F7A36}" presName="conn2-1" presStyleLbl="parChTrans1D3" presStyleIdx="11" presStyleCnt="13"/>
      <dgm:spPr/>
      <dgm:t>
        <a:bodyPr/>
        <a:lstStyle/>
        <a:p>
          <a:endParaRPr lang="en-US"/>
        </a:p>
      </dgm:t>
    </dgm:pt>
    <dgm:pt modelId="{C9AB156E-89B7-EE4E-AE9A-43A518C792F9}" type="pres">
      <dgm:prSet presAssocID="{9A8882B1-D637-234F-B617-27FF784F7A36}" presName="connTx" presStyleLbl="parChTrans1D3" presStyleIdx="11" presStyleCnt="13"/>
      <dgm:spPr/>
      <dgm:t>
        <a:bodyPr/>
        <a:lstStyle/>
        <a:p>
          <a:endParaRPr lang="en-US"/>
        </a:p>
      </dgm:t>
    </dgm:pt>
    <dgm:pt modelId="{FD79C90F-9B98-174A-90A5-C0CFCD5FF6F5}" type="pres">
      <dgm:prSet presAssocID="{951F7FF6-0F6C-5741-9D19-21DFCAD08F5C}" presName="root2" presStyleCnt="0"/>
      <dgm:spPr/>
    </dgm:pt>
    <dgm:pt modelId="{F6ECC43F-046C-0E44-9262-A549946DC822}" type="pres">
      <dgm:prSet presAssocID="{951F7FF6-0F6C-5741-9D19-21DFCAD08F5C}" presName="LevelTwoTextNode" presStyleLbl="node3" presStyleIdx="11" presStyleCnt="13" custScaleX="422123" custScaleY="100276" custLinFactX="80791" custLinFactNeighborX="100000" custLinFactNeighborY="1271">
        <dgm:presLayoutVars>
          <dgm:chPref val="3"/>
        </dgm:presLayoutVars>
      </dgm:prSet>
      <dgm:spPr/>
      <dgm:t>
        <a:bodyPr/>
        <a:lstStyle/>
        <a:p>
          <a:endParaRPr lang="en-US"/>
        </a:p>
      </dgm:t>
    </dgm:pt>
    <dgm:pt modelId="{E123F7D6-4475-C44A-BC79-3C0BB7A1B7A6}" type="pres">
      <dgm:prSet presAssocID="{951F7FF6-0F6C-5741-9D19-21DFCAD08F5C}" presName="level3hierChild" presStyleCnt="0"/>
      <dgm:spPr/>
    </dgm:pt>
    <dgm:pt modelId="{B9D4BDB9-6F97-4341-8607-C83E0B3EE51C}" type="pres">
      <dgm:prSet presAssocID="{2803AE25-8A55-E44A-A61E-0D23AB6CED27}" presName="conn2-1" presStyleLbl="parChTrans1D3" presStyleIdx="12" presStyleCnt="13"/>
      <dgm:spPr/>
      <dgm:t>
        <a:bodyPr/>
        <a:lstStyle/>
        <a:p>
          <a:endParaRPr lang="en-US"/>
        </a:p>
      </dgm:t>
    </dgm:pt>
    <dgm:pt modelId="{7356C0EA-785D-414C-9FF7-B0D3557AAD1F}" type="pres">
      <dgm:prSet presAssocID="{2803AE25-8A55-E44A-A61E-0D23AB6CED27}" presName="connTx" presStyleLbl="parChTrans1D3" presStyleIdx="12" presStyleCnt="13"/>
      <dgm:spPr/>
      <dgm:t>
        <a:bodyPr/>
        <a:lstStyle/>
        <a:p>
          <a:endParaRPr lang="en-US"/>
        </a:p>
      </dgm:t>
    </dgm:pt>
    <dgm:pt modelId="{CDDB1ACC-B424-0E47-B25A-3CF26F3261E8}" type="pres">
      <dgm:prSet presAssocID="{BA5C2DA9-8316-124A-B90B-7A31068D4921}" presName="root2" presStyleCnt="0"/>
      <dgm:spPr/>
    </dgm:pt>
    <dgm:pt modelId="{7479E40E-4CFB-794F-AAEB-D3B2B4A0D287}" type="pres">
      <dgm:prSet presAssocID="{BA5C2DA9-8316-124A-B90B-7A31068D4921}" presName="LevelTwoTextNode" presStyleLbl="node3" presStyleIdx="12" presStyleCnt="13" custScaleX="422123" custScaleY="100276" custLinFactX="80791" custLinFactNeighborX="100000" custLinFactNeighborY="1271">
        <dgm:presLayoutVars>
          <dgm:chPref val="3"/>
        </dgm:presLayoutVars>
      </dgm:prSet>
      <dgm:spPr/>
      <dgm:t>
        <a:bodyPr/>
        <a:lstStyle/>
        <a:p>
          <a:endParaRPr lang="en-US"/>
        </a:p>
      </dgm:t>
    </dgm:pt>
    <dgm:pt modelId="{F2DADE3D-9EEE-C441-8A6A-B82AA864A886}" type="pres">
      <dgm:prSet presAssocID="{BA5C2DA9-8316-124A-B90B-7A31068D4921}" presName="level3hierChild" presStyleCnt="0"/>
      <dgm:spPr/>
    </dgm:pt>
    <dgm:pt modelId="{425FB953-3D5A-E845-B2C4-B1BDA5CA3C70}" type="pres">
      <dgm:prSet presAssocID="{774753B2-AA1A-7E48-9880-03758627512C}" presName="root1" presStyleCnt="0"/>
      <dgm:spPr/>
    </dgm:pt>
    <dgm:pt modelId="{14EC336B-C846-5541-8D7E-F08F4FCA80EF}" type="pres">
      <dgm:prSet presAssocID="{774753B2-AA1A-7E48-9880-03758627512C}" presName="LevelOneTextNode" presStyleLbl="node0" presStyleIdx="2" presStyleCnt="3" custScaleX="301156" custScaleY="267694" custLinFactX="-200000" custLinFactY="216536" custLinFactNeighborX="-251970" custLinFactNeighborY="300000">
        <dgm:presLayoutVars>
          <dgm:chPref val="3"/>
        </dgm:presLayoutVars>
      </dgm:prSet>
      <dgm:spPr/>
      <dgm:t>
        <a:bodyPr/>
        <a:lstStyle/>
        <a:p>
          <a:endParaRPr lang="en-US"/>
        </a:p>
      </dgm:t>
    </dgm:pt>
    <dgm:pt modelId="{BFBC2387-DBBF-E64B-A073-839ECD08EE4C}" type="pres">
      <dgm:prSet presAssocID="{774753B2-AA1A-7E48-9880-03758627512C}" presName="level2hierChild" presStyleCnt="0"/>
      <dgm:spPr/>
    </dgm:pt>
  </dgm:ptLst>
  <dgm:cxnLst>
    <dgm:cxn modelId="{D154D63A-C7C1-1C4E-A543-3BABFB79ADFE}" srcId="{F398BC65-D827-A945-A3E0-4A7D6DC7EAAC}" destId="{78424CF2-CF83-A649-B4BF-A72F36AF67B7}" srcOrd="0" destOrd="0" parTransId="{5321CBF2-046D-0C46-BE89-E30AEDA079B6}" sibTransId="{DEA96A70-8035-A844-B6E4-81587F9666EB}"/>
    <dgm:cxn modelId="{894BBCEA-D5BC-794E-A74C-8A40865ED3D5}" srcId="{65715F67-49B7-5D41-86FC-70695F0F8CBE}" destId="{23626AAA-D41E-C646-95E1-A3C39D5CBFA6}" srcOrd="3" destOrd="0" parTransId="{2D54128E-D8B6-B746-BA0B-215323C63A94}" sibTransId="{B4800A11-F9CF-BB4E-87C8-9A8EF0D95EE3}"/>
    <dgm:cxn modelId="{AAC7A091-3891-4694-A121-46ACCFFD7468}" type="presOf" srcId="{3676289A-4D5D-AB47-8D6F-4182211DC309}" destId="{442F6956-F376-5343-ABC7-7DDC08E52758}" srcOrd="0" destOrd="0" presId="urn:microsoft.com/office/officeart/2005/8/layout/hierarchy2"/>
    <dgm:cxn modelId="{A8BA96DA-7C1A-41CE-BE1A-0FEEDA008F3F}" type="presOf" srcId="{BAD17544-D610-1E40-9C41-A95C43DE70DF}" destId="{989618D5-C271-A54F-B6B8-E3388765F52F}" srcOrd="0" destOrd="0" presId="urn:microsoft.com/office/officeart/2005/8/layout/hierarchy2"/>
    <dgm:cxn modelId="{786D33DC-4307-48EC-8E3B-CB9413DCE783}" type="presOf" srcId="{7D794789-A33B-8D4C-849A-45F5ED3F1FF0}" destId="{84D413D8-9F9D-3447-A34E-1C1346D5339D}" srcOrd="0" destOrd="0" presId="urn:microsoft.com/office/officeart/2005/8/layout/hierarchy2"/>
    <dgm:cxn modelId="{5E18CE18-5AFC-F44B-B709-1921FC4B3115}" srcId="{716FE9DF-C0FA-9749-BE26-DC70C0DC77B8}" destId="{6244ABE6-08C9-A640-BFEE-076D25F696FB}" srcOrd="4" destOrd="0" parTransId="{7D794789-A33B-8D4C-849A-45F5ED3F1FF0}" sibTransId="{E3E6F2DF-E658-FD43-8C56-4467D755E560}"/>
    <dgm:cxn modelId="{C02F530D-5040-41AB-AA9C-8242B1BFDEB4}" type="presOf" srcId="{EB280CCF-84DC-3449-8072-A9A2B9AD31C6}" destId="{2CBFA1F9-7B7F-E145-A02F-510547BD3B38}" srcOrd="1" destOrd="0" presId="urn:microsoft.com/office/officeart/2005/8/layout/hierarchy2"/>
    <dgm:cxn modelId="{AD888951-E476-486C-9899-239295EFA6FA}" type="presOf" srcId="{D94AD2D4-BE6B-CB4C-99C3-1D8D06DF95C5}" destId="{E8E54449-3C3B-0741-98AC-A3D49B8CECA7}" srcOrd="0" destOrd="0" presId="urn:microsoft.com/office/officeart/2005/8/layout/hierarchy2"/>
    <dgm:cxn modelId="{F7E65764-B9DE-4F0C-B2B2-6AA06DF7A698}" type="presOf" srcId="{253C4B18-689F-D243-802A-559630ED24A0}" destId="{9C26B211-A5A1-224C-BA5A-E0AE358E1E2E}" srcOrd="0" destOrd="0" presId="urn:microsoft.com/office/officeart/2005/8/layout/hierarchy2"/>
    <dgm:cxn modelId="{20C5E1D8-9725-4B47-8AB7-009EE088431F}" type="presOf" srcId="{AC52B788-848E-5949-942F-9926B17E3B9F}" destId="{278C7125-BBC9-AD47-968A-2A7AC6AF56C3}" srcOrd="0" destOrd="0" presId="urn:microsoft.com/office/officeart/2005/8/layout/hierarchy2"/>
    <dgm:cxn modelId="{370FDE9C-A00D-4ADF-917F-A1B7FE057A04}" type="presOf" srcId="{D04A86F4-A083-A642-87BF-0EFD333DA775}" destId="{C97E34E2-FB5B-E440-AA00-3DC235705B97}" srcOrd="1" destOrd="0" presId="urn:microsoft.com/office/officeart/2005/8/layout/hierarchy2"/>
    <dgm:cxn modelId="{DB42E2EB-5597-4409-BC25-E8F6B2114A2D}" type="presOf" srcId="{A80C0992-EB07-5A45-90F8-AA98814D0A7A}" destId="{E3280FF8-A839-FE48-AB29-AF5058828A82}" srcOrd="1" destOrd="0" presId="urn:microsoft.com/office/officeart/2005/8/layout/hierarchy2"/>
    <dgm:cxn modelId="{431E884F-3462-42DD-B388-E11D1CCB3CD1}" type="presOf" srcId="{3676289A-4D5D-AB47-8D6F-4182211DC309}" destId="{24E41C5A-FD10-7142-B2F5-F2CB7C7EE358}" srcOrd="1" destOrd="0" presId="urn:microsoft.com/office/officeart/2005/8/layout/hierarchy2"/>
    <dgm:cxn modelId="{296A16F4-AF68-4CC8-9C68-983C9B7DD7A9}" type="presOf" srcId="{2161A6DA-69B4-8A49-9DBF-AC0E4CA75E12}" destId="{A1D1F4FD-6927-DC42-B017-7E079EC367BC}" srcOrd="0" destOrd="0" presId="urn:microsoft.com/office/officeart/2005/8/layout/hierarchy2"/>
    <dgm:cxn modelId="{8E4F8A58-6997-4F10-8B84-D58CA5E6CFD5}" type="presOf" srcId="{A30A067C-1F90-6E43-9843-5FD7D0CBDBD2}" destId="{21C0A37C-0801-CD47-98F6-F1A5B5FEEA3A}" srcOrd="0" destOrd="0" presId="urn:microsoft.com/office/officeart/2005/8/layout/hierarchy2"/>
    <dgm:cxn modelId="{808C9188-2FE9-43CB-9713-EFE378489D6C}" type="presOf" srcId="{78424CF2-CF83-A649-B4BF-A72F36AF67B7}" destId="{DE2A5315-A8A4-E840-9750-57B984A54EC3}" srcOrd="0" destOrd="0" presId="urn:microsoft.com/office/officeart/2005/8/layout/hierarchy2"/>
    <dgm:cxn modelId="{D5F3B46C-D6ED-4A39-A8D2-290E7AA55C07}" type="presOf" srcId="{F91A5033-C584-E14C-B428-D8DB593B837A}" destId="{86327C6E-CBA8-054B-AF63-CB2BFC73486E}" srcOrd="0" destOrd="0" presId="urn:microsoft.com/office/officeart/2005/8/layout/hierarchy2"/>
    <dgm:cxn modelId="{22124799-8A9B-3B46-BF81-1D5EBA9C268F}" srcId="{23626AAA-D41E-C646-95E1-A3C39D5CBFA6}" destId="{BA5C2DA9-8316-124A-B90B-7A31068D4921}" srcOrd="1" destOrd="0" parTransId="{2803AE25-8A55-E44A-A61E-0D23AB6CED27}" sibTransId="{36DB0E22-31E8-754C-A6F3-DFE3C99E5A1E}"/>
    <dgm:cxn modelId="{3E235708-3225-40ED-B0B8-AE869A9A9F5E}" type="presOf" srcId="{774753B2-AA1A-7E48-9880-03758627512C}" destId="{14EC336B-C846-5541-8D7E-F08F4FCA80EF}" srcOrd="0" destOrd="0" presId="urn:microsoft.com/office/officeart/2005/8/layout/hierarchy2"/>
    <dgm:cxn modelId="{B1AAC5DB-1B17-41C1-8A66-7FBF71239F52}" type="presOf" srcId="{10BF40F6-ED42-6E4E-81E6-2B5C624807E5}" destId="{A920ADFC-9A08-984F-ADD7-7A373463B5B3}" srcOrd="1" destOrd="0" presId="urn:microsoft.com/office/officeart/2005/8/layout/hierarchy2"/>
    <dgm:cxn modelId="{5AAD2DF5-6538-450D-B178-51501D720177}" type="presOf" srcId="{793C0856-54FA-DA4B-8000-98A3AA16E55E}" destId="{3ECA1CAE-6AEB-7C40-9069-85A0E9D73DC3}" srcOrd="0" destOrd="0" presId="urn:microsoft.com/office/officeart/2005/8/layout/hierarchy2"/>
    <dgm:cxn modelId="{D36D65CD-7B84-4666-AF85-D07B4C5E897A}" type="presOf" srcId="{951F7FF6-0F6C-5741-9D19-21DFCAD08F5C}" destId="{F6ECC43F-046C-0E44-9262-A549946DC822}" srcOrd="0" destOrd="0" presId="urn:microsoft.com/office/officeart/2005/8/layout/hierarchy2"/>
    <dgm:cxn modelId="{AF77DDB7-6E46-4C28-A18F-8C5BEAFC521E}" type="presOf" srcId="{FE723E85-D588-FE40-87E0-9C426EDFBD17}" destId="{7A3F0DEB-EBFF-114F-9BC4-7FE413E0DAA5}" srcOrd="0" destOrd="0" presId="urn:microsoft.com/office/officeart/2005/8/layout/hierarchy2"/>
    <dgm:cxn modelId="{4B6B5F47-BA18-4C54-BDF1-EA3BC05D2C97}" type="presOf" srcId="{F398BC65-D827-A945-A3E0-4A7D6DC7EAAC}" destId="{F3B7CE3D-C560-4E42-BB69-A963C8D8F952}" srcOrd="0" destOrd="0" presId="urn:microsoft.com/office/officeart/2005/8/layout/hierarchy2"/>
    <dgm:cxn modelId="{646BC103-27D0-415E-949D-930EB84598F9}" type="presOf" srcId="{2D54128E-D8B6-B746-BA0B-215323C63A94}" destId="{CF2E7556-DFDB-A749-9394-8E652AB522CC}" srcOrd="1" destOrd="0" presId="urn:microsoft.com/office/officeart/2005/8/layout/hierarchy2"/>
    <dgm:cxn modelId="{6302F455-D427-403D-8CD0-94EDE4BA6CA4}" type="presOf" srcId="{9A8882B1-D637-234F-B617-27FF784F7A36}" destId="{C9AB156E-89B7-EE4E-AE9A-43A518C792F9}" srcOrd="1" destOrd="0" presId="urn:microsoft.com/office/officeart/2005/8/layout/hierarchy2"/>
    <dgm:cxn modelId="{11576879-98FF-B343-A505-0627BC099B58}" srcId="{65715F67-49B7-5D41-86FC-70695F0F8CBE}" destId="{FEBA12D4-5A0C-B041-86F3-B94372ED2D1B}" srcOrd="1" destOrd="0" parTransId="{10BF40F6-ED42-6E4E-81E6-2B5C624807E5}" sibTransId="{3C01936B-3CAB-2041-ABB9-83F9A4B33148}"/>
    <dgm:cxn modelId="{242985E2-0BD2-4C8D-93CA-9DFA0666A580}" type="presOf" srcId="{BA5C2DA9-8316-124A-B90B-7A31068D4921}" destId="{7479E40E-4CFB-794F-AAEB-D3B2B4A0D287}" srcOrd="0" destOrd="0" presId="urn:microsoft.com/office/officeart/2005/8/layout/hierarchy2"/>
    <dgm:cxn modelId="{0C941149-5225-B64D-9622-175EB2EA64E3}" srcId="{FE723E85-D588-FE40-87E0-9C426EDFBD17}" destId="{76B88425-DA3A-E042-88C7-0C19891DB986}" srcOrd="0" destOrd="0" parTransId="{E9A7C2C8-4459-6A48-A0DC-9F3EE42664D1}" sibTransId="{0EF1FA97-5C1A-2546-B478-101A99CC4B87}"/>
    <dgm:cxn modelId="{1341FD9B-8532-46C0-A173-007347F00690}" type="presOf" srcId="{23626AAA-D41E-C646-95E1-A3C39D5CBFA6}" destId="{1AE3B9B0-E2B1-8F4C-A2ED-1DCEC2F4CBEB}" srcOrd="0" destOrd="0" presId="urn:microsoft.com/office/officeart/2005/8/layout/hierarchy2"/>
    <dgm:cxn modelId="{65176A0C-A942-4A07-B8AE-7FF1BA4D8BD1}" type="presOf" srcId="{6D07D1FE-0D6D-ED48-AE3C-17640C06BE0D}" destId="{B806CD7A-223D-794F-A544-B252329D7E86}" srcOrd="0" destOrd="0" presId="urn:microsoft.com/office/officeart/2005/8/layout/hierarchy2"/>
    <dgm:cxn modelId="{06C6EAE0-6A63-4B3B-A147-FF4A86DB1A8E}" type="presOf" srcId="{66C98204-69A3-E143-B2E4-F1C9FDA3A63F}" destId="{B34F8CCA-DE1F-494B-A493-527754E709E3}" srcOrd="0" destOrd="0" presId="urn:microsoft.com/office/officeart/2005/8/layout/hierarchy2"/>
    <dgm:cxn modelId="{3192A666-303E-4B5F-A845-4D96513CE774}" type="presOf" srcId="{3FD00C99-423E-3640-9983-A1B898FDAAB8}" destId="{AD7F2840-728C-134A-8C6E-FBABAEF0013A}" srcOrd="0" destOrd="0" presId="urn:microsoft.com/office/officeart/2005/8/layout/hierarchy2"/>
    <dgm:cxn modelId="{A86D18E8-EB4D-40AB-9331-46FADE1E894F}" type="presOf" srcId="{76B88425-DA3A-E042-88C7-0C19891DB986}" destId="{4C234378-9986-794A-9389-3F1CF912BC62}" srcOrd="0" destOrd="0" presId="urn:microsoft.com/office/officeart/2005/8/layout/hierarchy2"/>
    <dgm:cxn modelId="{0E75C401-A94D-43D8-A1B6-346748CD2916}" type="presOf" srcId="{716FE9DF-C0FA-9749-BE26-DC70C0DC77B8}" destId="{1FCEA5A2-8131-6844-B98B-4453B80C5CB2}" srcOrd="0" destOrd="0" presId="urn:microsoft.com/office/officeart/2005/8/layout/hierarchy2"/>
    <dgm:cxn modelId="{22F4B879-044C-4C2F-A7F4-474EC7B9E2C4}" type="presOf" srcId="{65715F67-49B7-5D41-86FC-70695F0F8CBE}" destId="{ABB577AC-8427-1349-ADA6-3A1095098547}" srcOrd="0" destOrd="0" presId="urn:microsoft.com/office/officeart/2005/8/layout/hierarchy2"/>
    <dgm:cxn modelId="{87BCF2E9-7DA6-4835-9A01-32C09AE649A3}" type="presOf" srcId="{6D07D1FE-0D6D-ED48-AE3C-17640C06BE0D}" destId="{2DCB0279-7667-FC44-A818-D9868850672F}" srcOrd="1" destOrd="0" presId="urn:microsoft.com/office/officeart/2005/8/layout/hierarchy2"/>
    <dgm:cxn modelId="{39A502AC-3EA6-4122-BC28-AB9E20086292}" type="presOf" srcId="{77C8E6BE-50E3-1345-A8E3-3A38FB3A87CE}" destId="{BF84A3EC-A2E9-444F-A969-233B3F812631}" srcOrd="0" destOrd="0" presId="urn:microsoft.com/office/officeart/2005/8/layout/hierarchy2"/>
    <dgm:cxn modelId="{DA330AA8-0BD1-0446-A5A4-A80C34CFB041}" srcId="{FEBA12D4-5A0C-B041-86F3-B94372ED2D1B}" destId="{253C4B18-689F-D243-802A-559630ED24A0}" srcOrd="0" destOrd="0" parTransId="{D04A86F4-A083-A642-87BF-0EFD333DA775}" sibTransId="{9F77FF83-9F42-904F-A175-A0BB55D58CB8}"/>
    <dgm:cxn modelId="{4E6B996A-728E-F64B-BC0C-41DBB0D2C91D}" srcId="{F398BC65-D827-A945-A3E0-4A7D6DC7EAAC}" destId="{78991ABF-0D90-5F40-A844-FB641F372581}" srcOrd="3" destOrd="0" parTransId="{3676289A-4D5D-AB47-8D6F-4182211DC309}" sibTransId="{AB207D9E-DD1C-0645-A44D-2F10EEEF44CF}"/>
    <dgm:cxn modelId="{DDC2A50D-6E59-7F48-9CE2-33385349751B}" srcId="{23626AAA-D41E-C646-95E1-A3C39D5CBFA6}" destId="{951F7FF6-0F6C-5741-9D19-21DFCAD08F5C}" srcOrd="0" destOrd="0" parTransId="{9A8882B1-D637-234F-B617-27FF784F7A36}" sibTransId="{908401A4-4712-CD49-B1F1-BE8F9128A9F3}"/>
    <dgm:cxn modelId="{87641495-3243-4651-B18E-7C4E99ECDBC5}" type="presOf" srcId="{884FF772-DA85-CE42-9818-A2DA3BCD1140}" destId="{4320FD51-5DED-4F40-82DC-21DCF759006F}" srcOrd="0" destOrd="0" presId="urn:microsoft.com/office/officeart/2005/8/layout/hierarchy2"/>
    <dgm:cxn modelId="{0C4F36D4-AB52-6F42-A0CC-0CB42F13FD6A}" srcId="{716FE9DF-C0FA-9749-BE26-DC70C0DC77B8}" destId="{793C0856-54FA-DA4B-8000-98A3AA16E55E}" srcOrd="1" destOrd="0" parTransId="{D94AD2D4-BE6B-CB4C-99C3-1D8D06DF95C5}" sibTransId="{A0523CB2-EE8F-3B48-9D2C-B7886F7180A6}"/>
    <dgm:cxn modelId="{FE3AC8E4-20E0-B940-9029-5B63E360ADEC}" srcId="{716FE9DF-C0FA-9749-BE26-DC70C0DC77B8}" destId="{CB69DCF0-41A3-8E43-8CF8-9CDD8674A4ED}" srcOrd="0" destOrd="0" parTransId="{AC52B788-848E-5949-942F-9926B17E3B9F}" sibTransId="{F0DEB804-60C3-714C-8C94-3FD7CC672033}"/>
    <dgm:cxn modelId="{20E06CBC-01A1-426E-BEC5-CB0720B51A18}" type="presOf" srcId="{E9A7C2C8-4459-6A48-A0DC-9F3EE42664D1}" destId="{45234EF0-3661-C043-B911-7F09E1284E2F}" srcOrd="0" destOrd="0" presId="urn:microsoft.com/office/officeart/2005/8/layout/hierarchy2"/>
    <dgm:cxn modelId="{3E9F4D44-FC90-724F-8C0F-D4AF4A384011}" srcId="{65715F67-49B7-5D41-86FC-70695F0F8CBE}" destId="{F398BC65-D827-A945-A3E0-4A7D6DC7EAAC}" srcOrd="0" destOrd="0" parTransId="{EB280CCF-84DC-3449-8072-A9A2B9AD31C6}" sibTransId="{7AF57E97-78EE-3843-981F-460BD087E29F}"/>
    <dgm:cxn modelId="{8D7CEC91-89BD-41F0-8DBD-56A8532FDF8D}" type="presOf" srcId="{E9A7C2C8-4459-6A48-A0DC-9F3EE42664D1}" destId="{1D2D9A9B-EA97-6D4D-A0EB-DB94A0A73AD6}" srcOrd="1" destOrd="0" presId="urn:microsoft.com/office/officeart/2005/8/layout/hierarchy2"/>
    <dgm:cxn modelId="{096E6EB1-438D-4906-ADDB-2B3F1AF782B1}" type="presOf" srcId="{AC52B788-848E-5949-942F-9926B17E3B9F}" destId="{5C3F5D18-9562-BA42-BD74-C33792952EB3}" srcOrd="1" destOrd="0" presId="urn:microsoft.com/office/officeart/2005/8/layout/hierarchy2"/>
    <dgm:cxn modelId="{BBAAD8D9-64C0-FB4E-900B-B2CFC18F47CE}" srcId="{F398BC65-D827-A945-A3E0-4A7D6DC7EAAC}" destId="{3FD00C99-423E-3640-9983-A1B898FDAAB8}" srcOrd="1" destOrd="0" parTransId="{66C98204-69A3-E143-B2E4-F1C9FDA3A63F}" sibTransId="{CE4EEC51-EF95-3C49-9184-34AB42D0F39F}"/>
    <dgm:cxn modelId="{FA3F22C1-E1C2-4A6F-93B8-B18F6459233D}" type="presOf" srcId="{10BF40F6-ED42-6E4E-81E6-2B5C624807E5}" destId="{68F000A5-DA22-A742-8D1F-72059695F667}" srcOrd="0" destOrd="0" presId="urn:microsoft.com/office/officeart/2005/8/layout/hierarchy2"/>
    <dgm:cxn modelId="{9756E077-E249-4077-989B-A4CEB241DE11}" type="presOf" srcId="{D94AD2D4-BE6B-CB4C-99C3-1D8D06DF95C5}" destId="{D2B7022E-78AC-384A-A95F-21D3971F9B74}" srcOrd="1" destOrd="0" presId="urn:microsoft.com/office/officeart/2005/8/layout/hierarchy2"/>
    <dgm:cxn modelId="{2F2333F0-B599-3A44-86BA-8F861D6CFBC7}" srcId="{716FE9DF-C0FA-9749-BE26-DC70C0DC77B8}" destId="{884FF772-DA85-CE42-9818-A2DA3BCD1140}" srcOrd="2" destOrd="0" parTransId="{F91A5033-C584-E14C-B428-D8DB593B837A}" sibTransId="{0941A38F-20B4-AF44-B265-B783768E4221}"/>
    <dgm:cxn modelId="{F2AE74D1-2E63-405F-90BD-A0BDE3D99535}" type="presOf" srcId="{2D54128E-D8B6-B746-BA0B-215323C63A94}" destId="{84E500E2-E221-8D45-9DF5-67B922E51E42}" srcOrd="0" destOrd="0" presId="urn:microsoft.com/office/officeart/2005/8/layout/hierarchy2"/>
    <dgm:cxn modelId="{FB62E87B-F1BF-4588-8B48-41738B1C9B64}" type="presOf" srcId="{6244ABE6-08C9-A640-BFEE-076D25F696FB}" destId="{DF8E9A67-09E8-F448-9FF1-FC9C39200031}" srcOrd="0" destOrd="0" presId="urn:microsoft.com/office/officeart/2005/8/layout/hierarchy2"/>
    <dgm:cxn modelId="{E1A0AAD3-EF53-F540-9FEE-EE22B75E804A}" srcId="{F398BC65-D827-A945-A3E0-4A7D6DC7EAAC}" destId="{1936AC82-7716-B649-88B2-9542438D74DB}" srcOrd="2" destOrd="0" parTransId="{BAD17544-D610-1E40-9C41-A95C43DE70DF}" sibTransId="{4D2AF2BE-54AD-DF48-A7B3-2C0125CF90E4}"/>
    <dgm:cxn modelId="{32114170-B565-4980-846E-17A5097CA899}" type="presOf" srcId="{A80C0992-EB07-5A45-90F8-AA98814D0A7A}" destId="{377B91B1-914E-534B-8E49-6A70C6B50D79}" srcOrd="0" destOrd="0" presId="urn:microsoft.com/office/officeart/2005/8/layout/hierarchy2"/>
    <dgm:cxn modelId="{CC2A9FE6-9231-4FA6-BDF2-292F1E991E37}" type="presOf" srcId="{1936AC82-7716-B649-88B2-9542438D74DB}" destId="{DF5E7D8A-C714-4C42-AA93-7D8178E29DCF}" srcOrd="0" destOrd="0" presId="urn:microsoft.com/office/officeart/2005/8/layout/hierarchy2"/>
    <dgm:cxn modelId="{9D1EEFD8-8610-498E-8114-93AD9C039836}" type="presOf" srcId="{78991ABF-0D90-5F40-A844-FB641F372581}" destId="{7AC79F13-A387-114B-9E28-78ABC244157E}" srcOrd="0" destOrd="0" presId="urn:microsoft.com/office/officeart/2005/8/layout/hierarchy2"/>
    <dgm:cxn modelId="{EC5B531D-E653-4D38-9728-F4168BBBD93B}" type="presOf" srcId="{EB280CCF-84DC-3449-8072-A9A2B9AD31C6}" destId="{23337000-E99A-F948-B233-9D2CDF48EDED}" srcOrd="0" destOrd="0" presId="urn:microsoft.com/office/officeart/2005/8/layout/hierarchy2"/>
    <dgm:cxn modelId="{F39F0B91-9B1F-4E99-AA6D-68EDA532E2CE}" type="presOf" srcId="{2803AE25-8A55-E44A-A61E-0D23AB6CED27}" destId="{7356C0EA-785D-414C-9FF7-B0D3557AAD1F}" srcOrd="1" destOrd="0" presId="urn:microsoft.com/office/officeart/2005/8/layout/hierarchy2"/>
    <dgm:cxn modelId="{6FE0F069-F356-4B44-A6C0-17E401D6FAB9}" type="presOf" srcId="{D04A86F4-A083-A642-87BF-0EFD333DA775}" destId="{C5FBC7F1-1E50-C84B-A608-CD766CC1B464}" srcOrd="0" destOrd="0" presId="urn:microsoft.com/office/officeart/2005/8/layout/hierarchy2"/>
    <dgm:cxn modelId="{5FA63AF5-EA93-0D4A-8516-E92579D2CD3D}" srcId="{FEBA12D4-5A0C-B041-86F3-B94372ED2D1B}" destId="{CF2141FC-D62B-1645-8093-50AEF4E16A1D}" srcOrd="1" destOrd="0" parTransId="{A80C0992-EB07-5A45-90F8-AA98814D0A7A}" sibTransId="{4AE6C45D-9531-6B45-BE84-8620C7D62E4B}"/>
    <dgm:cxn modelId="{10908732-3EC1-4D6F-8C99-B9785F5C2F2E}" type="presOf" srcId="{F91A5033-C584-E14C-B428-D8DB593B837A}" destId="{29FCF575-F82C-9B4D-ABBC-90E7429EB25E}" srcOrd="1" destOrd="0" presId="urn:microsoft.com/office/officeart/2005/8/layout/hierarchy2"/>
    <dgm:cxn modelId="{97F48FFA-79BE-40F5-B0C9-B7A52DA85620}" type="presOf" srcId="{45F3DEBE-6817-5C44-B29E-DBFBC94546F1}" destId="{1158377F-C22F-6E49-BA72-C3D8064EE956}" srcOrd="1" destOrd="0" presId="urn:microsoft.com/office/officeart/2005/8/layout/hierarchy2"/>
    <dgm:cxn modelId="{AE7DC4CB-6EA3-49B1-A0C2-69A9AC34A2B9}" type="presOf" srcId="{5321CBF2-046D-0C46-BE89-E30AEDA079B6}" destId="{FB3DC10D-2F20-A549-8594-A7C4D3CD2693}" srcOrd="0" destOrd="0" presId="urn:microsoft.com/office/officeart/2005/8/layout/hierarchy2"/>
    <dgm:cxn modelId="{A7F889EA-EAE4-D149-8E54-F72F8372592E}" srcId="{716FE9DF-C0FA-9749-BE26-DC70C0DC77B8}" destId="{A30A067C-1F90-6E43-9843-5FD7D0CBDBD2}" srcOrd="3" destOrd="0" parTransId="{6D07D1FE-0D6D-ED48-AE3C-17640C06BE0D}" sibTransId="{EF9C811E-5FCE-DB43-A21A-1DF5C19FF10A}"/>
    <dgm:cxn modelId="{26659238-6F1C-4D06-8EAB-5D3E48ABD3F8}" type="presOf" srcId="{66C98204-69A3-E143-B2E4-F1C9FDA3A63F}" destId="{C426758B-571F-A048-AA8C-5E0DD64BD5A2}" srcOrd="1" destOrd="0" presId="urn:microsoft.com/office/officeart/2005/8/layout/hierarchy2"/>
    <dgm:cxn modelId="{C2D0E3D8-724A-4573-9D1F-BB11EA18279C}" type="presOf" srcId="{CF2141FC-D62B-1645-8093-50AEF4E16A1D}" destId="{E22028A5-33F2-BE46-B395-86E796995261}" srcOrd="0" destOrd="0" presId="urn:microsoft.com/office/officeart/2005/8/layout/hierarchy2"/>
    <dgm:cxn modelId="{403D944D-764F-8F41-98C0-48AC5A054FDC}" srcId="{FE723E85-D588-FE40-87E0-9C426EDFBD17}" destId="{77C8E6BE-50E3-1345-A8E3-3A38FB3A87CE}" srcOrd="1" destOrd="0" parTransId="{45F3DEBE-6817-5C44-B29E-DBFBC94546F1}" sibTransId="{7B4DE64B-F2E5-4440-BE4A-758FDACC5A95}"/>
    <dgm:cxn modelId="{B911AFAD-E44A-43AF-8374-9F177BC0F5C8}" type="presOf" srcId="{3327B337-3A66-8745-B6C1-895FF44F0FC5}" destId="{0B66AF7E-24BA-E849-906C-75B58B681859}" srcOrd="1" destOrd="0" presId="urn:microsoft.com/office/officeart/2005/8/layout/hierarchy2"/>
    <dgm:cxn modelId="{9D1B2F23-CF7D-C44C-896A-E2813DDE62B5}" srcId="{2161A6DA-69B4-8A49-9DBF-AC0E4CA75E12}" destId="{774753B2-AA1A-7E48-9880-03758627512C}" srcOrd="2" destOrd="0" parTransId="{A3452891-A28C-7444-A557-38EF64D9E9B0}" sibTransId="{0EC5AE65-D944-604C-A9F9-1C61BC4B65F6}"/>
    <dgm:cxn modelId="{20113C1E-684B-4F3C-B101-2CC679D16E3B}" type="presOf" srcId="{FEBA12D4-5A0C-B041-86F3-B94372ED2D1B}" destId="{533BCCDA-F0F2-A94B-99A8-262CFDC6D636}" srcOrd="0" destOrd="0" presId="urn:microsoft.com/office/officeart/2005/8/layout/hierarchy2"/>
    <dgm:cxn modelId="{C6555DC3-4539-410E-B37C-3A184E675AE9}" type="presOf" srcId="{5321CBF2-046D-0C46-BE89-E30AEDA079B6}" destId="{6BD64D8E-4AA6-344C-B54C-FB128F8B9E55}" srcOrd="1" destOrd="0" presId="urn:microsoft.com/office/officeart/2005/8/layout/hierarchy2"/>
    <dgm:cxn modelId="{FA147775-A860-0D46-9DEC-1834B94AFF0F}" srcId="{2161A6DA-69B4-8A49-9DBF-AC0E4CA75E12}" destId="{65715F67-49B7-5D41-86FC-70695F0F8CBE}" srcOrd="1" destOrd="0" parTransId="{DF7B59F3-1D8F-5D4A-9185-09255E040914}" sibTransId="{2AD72752-7837-6E41-BCE6-40664E5B38CB}"/>
    <dgm:cxn modelId="{7B3BE6E4-101E-4103-A127-E3C754ED0BDB}" type="presOf" srcId="{7D794789-A33B-8D4C-849A-45F5ED3F1FF0}" destId="{BDDE2E8B-9F26-F84B-837A-516D4C7F588B}" srcOrd="1" destOrd="0" presId="urn:microsoft.com/office/officeart/2005/8/layout/hierarchy2"/>
    <dgm:cxn modelId="{BC95EE5E-44D3-EA41-B76D-974A8A6F2206}" srcId="{2161A6DA-69B4-8A49-9DBF-AC0E4CA75E12}" destId="{FE723E85-D588-FE40-87E0-9C426EDFBD17}" srcOrd="0" destOrd="0" parTransId="{76CF2BC1-BD8B-E84B-A7EA-8B6965D1AA91}" sibTransId="{D883C739-D2B0-8D42-9D34-0C660EE2CCB4}"/>
    <dgm:cxn modelId="{20980190-C67B-4660-ACEB-4B0EB0C20C62}" type="presOf" srcId="{3327B337-3A66-8745-B6C1-895FF44F0FC5}" destId="{33C601FB-481B-E84E-9A02-6DA9845BF112}" srcOrd="0" destOrd="0" presId="urn:microsoft.com/office/officeart/2005/8/layout/hierarchy2"/>
    <dgm:cxn modelId="{F3DFAD47-A9EC-463A-9EA7-AF8A06FCFC83}" type="presOf" srcId="{BAD17544-D610-1E40-9C41-A95C43DE70DF}" destId="{C9F80848-918B-F84D-B731-01E9D6B613DD}" srcOrd="1" destOrd="0" presId="urn:microsoft.com/office/officeart/2005/8/layout/hierarchy2"/>
    <dgm:cxn modelId="{5FDF56AA-CFC3-402C-989D-B15439D9F4DE}" type="presOf" srcId="{2803AE25-8A55-E44A-A61E-0D23AB6CED27}" destId="{B9D4BDB9-6F97-4341-8607-C83E0B3EE51C}" srcOrd="0" destOrd="0" presId="urn:microsoft.com/office/officeart/2005/8/layout/hierarchy2"/>
    <dgm:cxn modelId="{E7C7F4BD-3E23-4C5B-A149-84DA355BE737}" type="presOf" srcId="{CB69DCF0-41A3-8E43-8CF8-9CDD8674A4ED}" destId="{9704B3BA-4DCF-854C-A1A7-8D6EC643504E}" srcOrd="0" destOrd="0" presId="urn:microsoft.com/office/officeart/2005/8/layout/hierarchy2"/>
    <dgm:cxn modelId="{2347E883-2856-4AA1-9103-03F0DB650530}" type="presOf" srcId="{9A8882B1-D637-234F-B617-27FF784F7A36}" destId="{0C4B09AE-EEA9-DD4D-B112-3F8C678CE9ED}" srcOrd="0" destOrd="0" presId="urn:microsoft.com/office/officeart/2005/8/layout/hierarchy2"/>
    <dgm:cxn modelId="{AC1ABB1A-2E5C-F14C-9587-1C918AF8CF7A}" srcId="{65715F67-49B7-5D41-86FC-70695F0F8CBE}" destId="{716FE9DF-C0FA-9749-BE26-DC70C0DC77B8}" srcOrd="2" destOrd="0" parTransId="{3327B337-3A66-8745-B6C1-895FF44F0FC5}" sibTransId="{5DE436FB-27E5-2A4F-9E0B-0425823D5446}"/>
    <dgm:cxn modelId="{888413BB-485A-4AB8-BA4A-7E5231A9FF0D}" type="presOf" srcId="{45F3DEBE-6817-5C44-B29E-DBFBC94546F1}" destId="{A3412B0F-A0A3-734F-84B8-EB7D7320C4E9}" srcOrd="0" destOrd="0" presId="urn:microsoft.com/office/officeart/2005/8/layout/hierarchy2"/>
    <dgm:cxn modelId="{2AB7414C-878F-487D-B230-8A573B87C8DD}" type="presParOf" srcId="{A1D1F4FD-6927-DC42-B017-7E079EC367BC}" destId="{D842CAB4-93B6-A542-9247-BC90B5431414}" srcOrd="0" destOrd="0" presId="urn:microsoft.com/office/officeart/2005/8/layout/hierarchy2"/>
    <dgm:cxn modelId="{22EA757F-BF7D-4512-A7B1-9B505091AAC0}" type="presParOf" srcId="{D842CAB4-93B6-A542-9247-BC90B5431414}" destId="{7A3F0DEB-EBFF-114F-9BC4-7FE413E0DAA5}" srcOrd="0" destOrd="0" presId="urn:microsoft.com/office/officeart/2005/8/layout/hierarchy2"/>
    <dgm:cxn modelId="{04921C5B-B839-4213-86CF-63B282CB2332}" type="presParOf" srcId="{D842CAB4-93B6-A542-9247-BC90B5431414}" destId="{1C2BC552-0484-EE46-834E-59D3C329F434}" srcOrd="1" destOrd="0" presId="urn:microsoft.com/office/officeart/2005/8/layout/hierarchy2"/>
    <dgm:cxn modelId="{C5EC4895-D0DA-4F0F-9820-7383EEDE9DD8}" type="presParOf" srcId="{1C2BC552-0484-EE46-834E-59D3C329F434}" destId="{45234EF0-3661-C043-B911-7F09E1284E2F}" srcOrd="0" destOrd="0" presId="urn:microsoft.com/office/officeart/2005/8/layout/hierarchy2"/>
    <dgm:cxn modelId="{42EF2C55-9BB2-4A1D-8A64-3A91F35D3476}" type="presParOf" srcId="{45234EF0-3661-C043-B911-7F09E1284E2F}" destId="{1D2D9A9B-EA97-6D4D-A0EB-DB94A0A73AD6}" srcOrd="0" destOrd="0" presId="urn:microsoft.com/office/officeart/2005/8/layout/hierarchy2"/>
    <dgm:cxn modelId="{323BDE4E-EDF8-43D1-A5E4-C2E3F43672A5}" type="presParOf" srcId="{1C2BC552-0484-EE46-834E-59D3C329F434}" destId="{BF16F45B-E8CF-0D4E-A8F6-1ED2E6992BC3}" srcOrd="1" destOrd="0" presId="urn:microsoft.com/office/officeart/2005/8/layout/hierarchy2"/>
    <dgm:cxn modelId="{D61C3EE8-5434-42B3-9645-59987AC76CE3}" type="presParOf" srcId="{BF16F45B-E8CF-0D4E-A8F6-1ED2E6992BC3}" destId="{4C234378-9986-794A-9389-3F1CF912BC62}" srcOrd="0" destOrd="0" presId="urn:microsoft.com/office/officeart/2005/8/layout/hierarchy2"/>
    <dgm:cxn modelId="{FA4D27FC-9C7C-4478-AA71-371C14D4E956}" type="presParOf" srcId="{BF16F45B-E8CF-0D4E-A8F6-1ED2E6992BC3}" destId="{B4E83618-8807-ED40-8463-F58812ABFE1B}" srcOrd="1" destOrd="0" presId="urn:microsoft.com/office/officeart/2005/8/layout/hierarchy2"/>
    <dgm:cxn modelId="{DF86A481-AA58-440A-981E-D4FD958126E2}" type="presParOf" srcId="{1C2BC552-0484-EE46-834E-59D3C329F434}" destId="{A3412B0F-A0A3-734F-84B8-EB7D7320C4E9}" srcOrd="2" destOrd="0" presId="urn:microsoft.com/office/officeart/2005/8/layout/hierarchy2"/>
    <dgm:cxn modelId="{7A29EA71-9418-4CB5-A0C5-F5BFEB4A0CC3}" type="presParOf" srcId="{A3412B0F-A0A3-734F-84B8-EB7D7320C4E9}" destId="{1158377F-C22F-6E49-BA72-C3D8064EE956}" srcOrd="0" destOrd="0" presId="urn:microsoft.com/office/officeart/2005/8/layout/hierarchy2"/>
    <dgm:cxn modelId="{24A0E6AE-F3ED-4B8D-A67A-479E650ECFF2}" type="presParOf" srcId="{1C2BC552-0484-EE46-834E-59D3C329F434}" destId="{3C619245-E4FA-8E47-9EFC-0DE2C25F550E}" srcOrd="3" destOrd="0" presId="urn:microsoft.com/office/officeart/2005/8/layout/hierarchy2"/>
    <dgm:cxn modelId="{549B95A9-26C3-4C11-B102-D7BFF6A3FE15}" type="presParOf" srcId="{3C619245-E4FA-8E47-9EFC-0DE2C25F550E}" destId="{BF84A3EC-A2E9-444F-A969-233B3F812631}" srcOrd="0" destOrd="0" presId="urn:microsoft.com/office/officeart/2005/8/layout/hierarchy2"/>
    <dgm:cxn modelId="{6C79FFF8-041F-40DD-983C-43B9CEE518A5}" type="presParOf" srcId="{3C619245-E4FA-8E47-9EFC-0DE2C25F550E}" destId="{92D62CF4-266C-8D48-AAB3-56CD1D1E1D2D}" srcOrd="1" destOrd="0" presId="urn:microsoft.com/office/officeart/2005/8/layout/hierarchy2"/>
    <dgm:cxn modelId="{FA287662-F7FA-4EEC-9F15-B0482D0AB2A1}" type="presParOf" srcId="{A1D1F4FD-6927-DC42-B017-7E079EC367BC}" destId="{9683D183-9B50-3F45-AEBC-E8C05C480F38}" srcOrd="1" destOrd="0" presId="urn:microsoft.com/office/officeart/2005/8/layout/hierarchy2"/>
    <dgm:cxn modelId="{F2E88ED1-E0E2-4409-AB1A-3A8102B08F4B}" type="presParOf" srcId="{9683D183-9B50-3F45-AEBC-E8C05C480F38}" destId="{ABB577AC-8427-1349-ADA6-3A1095098547}" srcOrd="0" destOrd="0" presId="urn:microsoft.com/office/officeart/2005/8/layout/hierarchy2"/>
    <dgm:cxn modelId="{30CDA795-8202-43F4-AD1E-94B7A10EF514}" type="presParOf" srcId="{9683D183-9B50-3F45-AEBC-E8C05C480F38}" destId="{0AFA0BF9-D734-454C-98E6-40AC54007377}" srcOrd="1" destOrd="0" presId="urn:microsoft.com/office/officeart/2005/8/layout/hierarchy2"/>
    <dgm:cxn modelId="{B592C058-D3DC-4F6F-8876-833F321C3020}" type="presParOf" srcId="{0AFA0BF9-D734-454C-98E6-40AC54007377}" destId="{23337000-E99A-F948-B233-9D2CDF48EDED}" srcOrd="0" destOrd="0" presId="urn:microsoft.com/office/officeart/2005/8/layout/hierarchy2"/>
    <dgm:cxn modelId="{B328EC5A-864D-4173-A37E-31C0290D976F}" type="presParOf" srcId="{23337000-E99A-F948-B233-9D2CDF48EDED}" destId="{2CBFA1F9-7B7F-E145-A02F-510547BD3B38}" srcOrd="0" destOrd="0" presId="urn:microsoft.com/office/officeart/2005/8/layout/hierarchy2"/>
    <dgm:cxn modelId="{60C118F0-7A01-468D-8377-BF175B77D06D}" type="presParOf" srcId="{0AFA0BF9-D734-454C-98E6-40AC54007377}" destId="{17049F2D-1E4A-0A45-9123-360A3893FCCB}" srcOrd="1" destOrd="0" presId="urn:microsoft.com/office/officeart/2005/8/layout/hierarchy2"/>
    <dgm:cxn modelId="{FC60DBCD-97C7-4108-9AF9-DAEA4A4DD292}" type="presParOf" srcId="{17049F2D-1E4A-0A45-9123-360A3893FCCB}" destId="{F3B7CE3D-C560-4E42-BB69-A963C8D8F952}" srcOrd="0" destOrd="0" presId="urn:microsoft.com/office/officeart/2005/8/layout/hierarchy2"/>
    <dgm:cxn modelId="{8259D08B-4BE3-4482-B862-2869F60CD773}" type="presParOf" srcId="{17049F2D-1E4A-0A45-9123-360A3893FCCB}" destId="{8E222220-F87E-CF4F-84DB-E138920F899E}" srcOrd="1" destOrd="0" presId="urn:microsoft.com/office/officeart/2005/8/layout/hierarchy2"/>
    <dgm:cxn modelId="{45B48126-5378-4714-B2AB-0499D2129EB8}" type="presParOf" srcId="{8E222220-F87E-CF4F-84DB-E138920F899E}" destId="{FB3DC10D-2F20-A549-8594-A7C4D3CD2693}" srcOrd="0" destOrd="0" presId="urn:microsoft.com/office/officeart/2005/8/layout/hierarchy2"/>
    <dgm:cxn modelId="{8BC1F4CE-1F0D-4D5F-A824-AB71347994E4}" type="presParOf" srcId="{FB3DC10D-2F20-A549-8594-A7C4D3CD2693}" destId="{6BD64D8E-4AA6-344C-B54C-FB128F8B9E55}" srcOrd="0" destOrd="0" presId="urn:microsoft.com/office/officeart/2005/8/layout/hierarchy2"/>
    <dgm:cxn modelId="{A9919930-AD01-4689-AE35-DACB44D7114F}" type="presParOf" srcId="{8E222220-F87E-CF4F-84DB-E138920F899E}" destId="{73C4AB10-EFEA-4C4F-B10F-32390960C21B}" srcOrd="1" destOrd="0" presId="urn:microsoft.com/office/officeart/2005/8/layout/hierarchy2"/>
    <dgm:cxn modelId="{D9A26C05-0A87-4747-8502-5E74CFB74ECD}" type="presParOf" srcId="{73C4AB10-EFEA-4C4F-B10F-32390960C21B}" destId="{DE2A5315-A8A4-E840-9750-57B984A54EC3}" srcOrd="0" destOrd="0" presId="urn:microsoft.com/office/officeart/2005/8/layout/hierarchy2"/>
    <dgm:cxn modelId="{036CF490-8919-4182-8A04-C0D7DD0EAD9A}" type="presParOf" srcId="{73C4AB10-EFEA-4C4F-B10F-32390960C21B}" destId="{A9AD4333-717D-C041-878C-D1F54CF8DC87}" srcOrd="1" destOrd="0" presId="urn:microsoft.com/office/officeart/2005/8/layout/hierarchy2"/>
    <dgm:cxn modelId="{C0B6F55C-B264-47B0-98DA-CAB98F27C6A2}" type="presParOf" srcId="{8E222220-F87E-CF4F-84DB-E138920F899E}" destId="{B34F8CCA-DE1F-494B-A493-527754E709E3}" srcOrd="2" destOrd="0" presId="urn:microsoft.com/office/officeart/2005/8/layout/hierarchy2"/>
    <dgm:cxn modelId="{A22A3670-0C98-4A9A-AEBF-F46AE35188DA}" type="presParOf" srcId="{B34F8CCA-DE1F-494B-A493-527754E709E3}" destId="{C426758B-571F-A048-AA8C-5E0DD64BD5A2}" srcOrd="0" destOrd="0" presId="urn:microsoft.com/office/officeart/2005/8/layout/hierarchy2"/>
    <dgm:cxn modelId="{73237BCA-AC60-462D-AE5F-55E38C27BE38}" type="presParOf" srcId="{8E222220-F87E-CF4F-84DB-E138920F899E}" destId="{178AF404-B35F-4F4A-9EA1-44C7E6815944}" srcOrd="3" destOrd="0" presId="urn:microsoft.com/office/officeart/2005/8/layout/hierarchy2"/>
    <dgm:cxn modelId="{E75CB9FE-060B-4F4E-B82E-8C0B3AC60AA9}" type="presParOf" srcId="{178AF404-B35F-4F4A-9EA1-44C7E6815944}" destId="{AD7F2840-728C-134A-8C6E-FBABAEF0013A}" srcOrd="0" destOrd="0" presId="urn:microsoft.com/office/officeart/2005/8/layout/hierarchy2"/>
    <dgm:cxn modelId="{8702FF7D-668D-4023-8E07-B0B2FE6D9CA7}" type="presParOf" srcId="{178AF404-B35F-4F4A-9EA1-44C7E6815944}" destId="{D0C7EB2B-6169-444B-BF8F-58493381A511}" srcOrd="1" destOrd="0" presId="urn:microsoft.com/office/officeart/2005/8/layout/hierarchy2"/>
    <dgm:cxn modelId="{051733BB-D83B-411B-B911-59B3E6E3208D}" type="presParOf" srcId="{8E222220-F87E-CF4F-84DB-E138920F899E}" destId="{989618D5-C271-A54F-B6B8-E3388765F52F}" srcOrd="4" destOrd="0" presId="urn:microsoft.com/office/officeart/2005/8/layout/hierarchy2"/>
    <dgm:cxn modelId="{AA9E6790-DEF0-41F8-99A4-42A0DF6FCA38}" type="presParOf" srcId="{989618D5-C271-A54F-B6B8-E3388765F52F}" destId="{C9F80848-918B-F84D-B731-01E9D6B613DD}" srcOrd="0" destOrd="0" presId="urn:microsoft.com/office/officeart/2005/8/layout/hierarchy2"/>
    <dgm:cxn modelId="{71C3AFEB-627E-4851-85EF-78C35D1565F0}" type="presParOf" srcId="{8E222220-F87E-CF4F-84DB-E138920F899E}" destId="{B983DCC3-4362-0546-A7E0-0AED9C4E2140}" srcOrd="5" destOrd="0" presId="urn:microsoft.com/office/officeart/2005/8/layout/hierarchy2"/>
    <dgm:cxn modelId="{7325AC46-D559-40CC-8EB5-44F1DF692BCA}" type="presParOf" srcId="{B983DCC3-4362-0546-A7E0-0AED9C4E2140}" destId="{DF5E7D8A-C714-4C42-AA93-7D8178E29DCF}" srcOrd="0" destOrd="0" presId="urn:microsoft.com/office/officeart/2005/8/layout/hierarchy2"/>
    <dgm:cxn modelId="{E0647B8A-2820-47E9-B932-B9EC4A42AA43}" type="presParOf" srcId="{B983DCC3-4362-0546-A7E0-0AED9C4E2140}" destId="{AFB5C32C-B8A9-A248-8029-6C05B3E6E77F}" srcOrd="1" destOrd="0" presId="urn:microsoft.com/office/officeart/2005/8/layout/hierarchy2"/>
    <dgm:cxn modelId="{CD93F694-CE57-480D-B16A-63D9BFC42ADB}" type="presParOf" srcId="{8E222220-F87E-CF4F-84DB-E138920F899E}" destId="{442F6956-F376-5343-ABC7-7DDC08E52758}" srcOrd="6" destOrd="0" presId="urn:microsoft.com/office/officeart/2005/8/layout/hierarchy2"/>
    <dgm:cxn modelId="{7F65B34F-0FE3-48AB-A9A1-77412D3E2B5A}" type="presParOf" srcId="{442F6956-F376-5343-ABC7-7DDC08E52758}" destId="{24E41C5A-FD10-7142-B2F5-F2CB7C7EE358}" srcOrd="0" destOrd="0" presId="urn:microsoft.com/office/officeart/2005/8/layout/hierarchy2"/>
    <dgm:cxn modelId="{815E870A-518E-497F-BBEC-1117FCCF6B3C}" type="presParOf" srcId="{8E222220-F87E-CF4F-84DB-E138920F899E}" destId="{A12A395F-4525-644F-8605-97E9A1F0EAE0}" srcOrd="7" destOrd="0" presId="urn:microsoft.com/office/officeart/2005/8/layout/hierarchy2"/>
    <dgm:cxn modelId="{B84EB978-DB47-4D76-86FC-940954ED4CD9}" type="presParOf" srcId="{A12A395F-4525-644F-8605-97E9A1F0EAE0}" destId="{7AC79F13-A387-114B-9E28-78ABC244157E}" srcOrd="0" destOrd="0" presId="urn:microsoft.com/office/officeart/2005/8/layout/hierarchy2"/>
    <dgm:cxn modelId="{A43743B1-95F2-4519-BBCA-C51C1078673B}" type="presParOf" srcId="{A12A395F-4525-644F-8605-97E9A1F0EAE0}" destId="{F4FF8F90-4055-E343-B74D-94321712D3E6}" srcOrd="1" destOrd="0" presId="urn:microsoft.com/office/officeart/2005/8/layout/hierarchy2"/>
    <dgm:cxn modelId="{0F4D3BBA-018F-41C0-A4E9-E4DA37D8DD5A}" type="presParOf" srcId="{0AFA0BF9-D734-454C-98E6-40AC54007377}" destId="{68F000A5-DA22-A742-8D1F-72059695F667}" srcOrd="2" destOrd="0" presId="urn:microsoft.com/office/officeart/2005/8/layout/hierarchy2"/>
    <dgm:cxn modelId="{DD59BB31-0D60-4C10-A93A-D7C6081B3D33}" type="presParOf" srcId="{68F000A5-DA22-A742-8D1F-72059695F667}" destId="{A920ADFC-9A08-984F-ADD7-7A373463B5B3}" srcOrd="0" destOrd="0" presId="urn:microsoft.com/office/officeart/2005/8/layout/hierarchy2"/>
    <dgm:cxn modelId="{B8EDCDB9-2255-4FF9-B956-D0D9DC6BB441}" type="presParOf" srcId="{0AFA0BF9-D734-454C-98E6-40AC54007377}" destId="{6906B380-535F-E343-B213-0E47B6F16180}" srcOrd="3" destOrd="0" presId="urn:microsoft.com/office/officeart/2005/8/layout/hierarchy2"/>
    <dgm:cxn modelId="{748F9D35-0318-4023-A3E8-FB8B6ADD2A12}" type="presParOf" srcId="{6906B380-535F-E343-B213-0E47B6F16180}" destId="{533BCCDA-F0F2-A94B-99A8-262CFDC6D636}" srcOrd="0" destOrd="0" presId="urn:microsoft.com/office/officeart/2005/8/layout/hierarchy2"/>
    <dgm:cxn modelId="{C41ED6AB-BECA-462D-BD3E-931D1186DEFF}" type="presParOf" srcId="{6906B380-535F-E343-B213-0E47B6F16180}" destId="{86DFC6F4-4873-2A42-A77D-05EE29974A62}" srcOrd="1" destOrd="0" presId="urn:microsoft.com/office/officeart/2005/8/layout/hierarchy2"/>
    <dgm:cxn modelId="{C559EDAF-10C7-438C-B08F-1E6FB3F41381}" type="presParOf" srcId="{86DFC6F4-4873-2A42-A77D-05EE29974A62}" destId="{C5FBC7F1-1E50-C84B-A608-CD766CC1B464}" srcOrd="0" destOrd="0" presId="urn:microsoft.com/office/officeart/2005/8/layout/hierarchy2"/>
    <dgm:cxn modelId="{273DB06C-408A-4DAE-9619-EAA7B037643D}" type="presParOf" srcId="{C5FBC7F1-1E50-C84B-A608-CD766CC1B464}" destId="{C97E34E2-FB5B-E440-AA00-3DC235705B97}" srcOrd="0" destOrd="0" presId="urn:microsoft.com/office/officeart/2005/8/layout/hierarchy2"/>
    <dgm:cxn modelId="{3DEC4E98-EB62-41BB-B944-CB0B865310A1}" type="presParOf" srcId="{86DFC6F4-4873-2A42-A77D-05EE29974A62}" destId="{FDA79E19-9C5C-B749-BA4A-E7E502FC953E}" srcOrd="1" destOrd="0" presId="urn:microsoft.com/office/officeart/2005/8/layout/hierarchy2"/>
    <dgm:cxn modelId="{B18FF14D-A517-4110-BB85-3B26F6B71C44}" type="presParOf" srcId="{FDA79E19-9C5C-B749-BA4A-E7E502FC953E}" destId="{9C26B211-A5A1-224C-BA5A-E0AE358E1E2E}" srcOrd="0" destOrd="0" presId="urn:microsoft.com/office/officeart/2005/8/layout/hierarchy2"/>
    <dgm:cxn modelId="{3AB81D0E-9A6E-40C7-888B-00EBA68E5E2B}" type="presParOf" srcId="{FDA79E19-9C5C-B749-BA4A-E7E502FC953E}" destId="{E590FD74-A211-9945-8554-5AC053E2E39B}" srcOrd="1" destOrd="0" presId="urn:microsoft.com/office/officeart/2005/8/layout/hierarchy2"/>
    <dgm:cxn modelId="{4AED6CDD-4C34-4443-B95B-3C09400D2946}" type="presParOf" srcId="{86DFC6F4-4873-2A42-A77D-05EE29974A62}" destId="{377B91B1-914E-534B-8E49-6A70C6B50D79}" srcOrd="2" destOrd="0" presId="urn:microsoft.com/office/officeart/2005/8/layout/hierarchy2"/>
    <dgm:cxn modelId="{78A7327F-C4BF-43B2-8FDF-AE793BABCB47}" type="presParOf" srcId="{377B91B1-914E-534B-8E49-6A70C6B50D79}" destId="{E3280FF8-A839-FE48-AB29-AF5058828A82}" srcOrd="0" destOrd="0" presId="urn:microsoft.com/office/officeart/2005/8/layout/hierarchy2"/>
    <dgm:cxn modelId="{09F5D4E6-1F86-484B-BD35-AF3D61514EA5}" type="presParOf" srcId="{86DFC6F4-4873-2A42-A77D-05EE29974A62}" destId="{4DCED586-8F29-0249-B9F0-2F25FDED8528}" srcOrd="3" destOrd="0" presId="urn:microsoft.com/office/officeart/2005/8/layout/hierarchy2"/>
    <dgm:cxn modelId="{C73CB32F-3B6F-4D2A-B216-34D5BF77C66E}" type="presParOf" srcId="{4DCED586-8F29-0249-B9F0-2F25FDED8528}" destId="{E22028A5-33F2-BE46-B395-86E796995261}" srcOrd="0" destOrd="0" presId="urn:microsoft.com/office/officeart/2005/8/layout/hierarchy2"/>
    <dgm:cxn modelId="{66B45AE0-0E3C-4748-BC3D-3E0607570906}" type="presParOf" srcId="{4DCED586-8F29-0249-B9F0-2F25FDED8528}" destId="{63E53475-C41C-A342-BAD2-2A7603AAE473}" srcOrd="1" destOrd="0" presId="urn:microsoft.com/office/officeart/2005/8/layout/hierarchy2"/>
    <dgm:cxn modelId="{2CB2BBC9-F01C-4C6F-9668-D2F42807AD90}" type="presParOf" srcId="{0AFA0BF9-D734-454C-98E6-40AC54007377}" destId="{33C601FB-481B-E84E-9A02-6DA9845BF112}" srcOrd="4" destOrd="0" presId="urn:microsoft.com/office/officeart/2005/8/layout/hierarchy2"/>
    <dgm:cxn modelId="{FFC7EA08-DCAA-49B4-B142-522468B58D72}" type="presParOf" srcId="{33C601FB-481B-E84E-9A02-6DA9845BF112}" destId="{0B66AF7E-24BA-E849-906C-75B58B681859}" srcOrd="0" destOrd="0" presId="urn:microsoft.com/office/officeart/2005/8/layout/hierarchy2"/>
    <dgm:cxn modelId="{61EF6760-2429-4A2F-AA54-58CE77201871}" type="presParOf" srcId="{0AFA0BF9-D734-454C-98E6-40AC54007377}" destId="{185CA145-5220-CF41-B165-B4CE96B4CD7E}" srcOrd="5" destOrd="0" presId="urn:microsoft.com/office/officeart/2005/8/layout/hierarchy2"/>
    <dgm:cxn modelId="{8B125F7F-A064-4802-AD47-DF56653D95DC}" type="presParOf" srcId="{185CA145-5220-CF41-B165-B4CE96B4CD7E}" destId="{1FCEA5A2-8131-6844-B98B-4453B80C5CB2}" srcOrd="0" destOrd="0" presId="urn:microsoft.com/office/officeart/2005/8/layout/hierarchy2"/>
    <dgm:cxn modelId="{F39408B9-8804-49BC-B6D2-BCF27D9576A3}" type="presParOf" srcId="{185CA145-5220-CF41-B165-B4CE96B4CD7E}" destId="{06B08DE4-8C9B-D64B-8A67-3C7FCA83A7B9}" srcOrd="1" destOrd="0" presId="urn:microsoft.com/office/officeart/2005/8/layout/hierarchy2"/>
    <dgm:cxn modelId="{65BB46FC-63D4-4812-BFED-283613FDF690}" type="presParOf" srcId="{06B08DE4-8C9B-D64B-8A67-3C7FCA83A7B9}" destId="{278C7125-BBC9-AD47-968A-2A7AC6AF56C3}" srcOrd="0" destOrd="0" presId="urn:microsoft.com/office/officeart/2005/8/layout/hierarchy2"/>
    <dgm:cxn modelId="{8C932617-D589-4BDD-A47E-41147E3DF39C}" type="presParOf" srcId="{278C7125-BBC9-AD47-968A-2A7AC6AF56C3}" destId="{5C3F5D18-9562-BA42-BD74-C33792952EB3}" srcOrd="0" destOrd="0" presId="urn:microsoft.com/office/officeart/2005/8/layout/hierarchy2"/>
    <dgm:cxn modelId="{CC855BB4-68D8-4A72-A6BD-1B06759C9602}" type="presParOf" srcId="{06B08DE4-8C9B-D64B-8A67-3C7FCA83A7B9}" destId="{469EB806-9771-D546-B6EE-99EA8D264828}" srcOrd="1" destOrd="0" presId="urn:microsoft.com/office/officeart/2005/8/layout/hierarchy2"/>
    <dgm:cxn modelId="{6AC3DB04-F9C6-4864-A8D0-F958FD43D5B7}" type="presParOf" srcId="{469EB806-9771-D546-B6EE-99EA8D264828}" destId="{9704B3BA-4DCF-854C-A1A7-8D6EC643504E}" srcOrd="0" destOrd="0" presId="urn:microsoft.com/office/officeart/2005/8/layout/hierarchy2"/>
    <dgm:cxn modelId="{4314BB0D-2857-4C6D-AA11-A810DD4E34DF}" type="presParOf" srcId="{469EB806-9771-D546-B6EE-99EA8D264828}" destId="{CB55E318-8357-6D41-A8B4-2042EA62E968}" srcOrd="1" destOrd="0" presId="urn:microsoft.com/office/officeart/2005/8/layout/hierarchy2"/>
    <dgm:cxn modelId="{A6C882BE-A7A2-494F-A52B-8C437E7DB845}" type="presParOf" srcId="{06B08DE4-8C9B-D64B-8A67-3C7FCA83A7B9}" destId="{E8E54449-3C3B-0741-98AC-A3D49B8CECA7}" srcOrd="2" destOrd="0" presId="urn:microsoft.com/office/officeart/2005/8/layout/hierarchy2"/>
    <dgm:cxn modelId="{AB9D8F70-4153-42CC-AAF7-6347E9A8B504}" type="presParOf" srcId="{E8E54449-3C3B-0741-98AC-A3D49B8CECA7}" destId="{D2B7022E-78AC-384A-A95F-21D3971F9B74}" srcOrd="0" destOrd="0" presId="urn:microsoft.com/office/officeart/2005/8/layout/hierarchy2"/>
    <dgm:cxn modelId="{AAD06608-A698-4BCA-9A64-0E38AB419195}" type="presParOf" srcId="{06B08DE4-8C9B-D64B-8A67-3C7FCA83A7B9}" destId="{752987A0-CEC6-B148-BBFC-317A8476B45C}" srcOrd="3" destOrd="0" presId="urn:microsoft.com/office/officeart/2005/8/layout/hierarchy2"/>
    <dgm:cxn modelId="{B3BF806B-2D7D-4AA8-9960-6C0EE5CC3EC8}" type="presParOf" srcId="{752987A0-CEC6-B148-BBFC-317A8476B45C}" destId="{3ECA1CAE-6AEB-7C40-9069-85A0E9D73DC3}" srcOrd="0" destOrd="0" presId="urn:microsoft.com/office/officeart/2005/8/layout/hierarchy2"/>
    <dgm:cxn modelId="{72077F87-6067-4637-B303-9A4D2C6C71A8}" type="presParOf" srcId="{752987A0-CEC6-B148-BBFC-317A8476B45C}" destId="{137DB6AB-172E-5A4E-A827-BAE4F9C0EE5C}" srcOrd="1" destOrd="0" presId="urn:microsoft.com/office/officeart/2005/8/layout/hierarchy2"/>
    <dgm:cxn modelId="{CF1781F5-3AC6-406C-BAE2-193D95E9ADAC}" type="presParOf" srcId="{06B08DE4-8C9B-D64B-8A67-3C7FCA83A7B9}" destId="{86327C6E-CBA8-054B-AF63-CB2BFC73486E}" srcOrd="4" destOrd="0" presId="urn:microsoft.com/office/officeart/2005/8/layout/hierarchy2"/>
    <dgm:cxn modelId="{EC367996-E012-492A-BB11-0753932A29F1}" type="presParOf" srcId="{86327C6E-CBA8-054B-AF63-CB2BFC73486E}" destId="{29FCF575-F82C-9B4D-ABBC-90E7429EB25E}" srcOrd="0" destOrd="0" presId="urn:microsoft.com/office/officeart/2005/8/layout/hierarchy2"/>
    <dgm:cxn modelId="{5E648A67-585C-441E-8004-A23A56BE1E8B}" type="presParOf" srcId="{06B08DE4-8C9B-D64B-8A67-3C7FCA83A7B9}" destId="{4AFB6DD8-C386-A843-BC53-325087E8EADC}" srcOrd="5" destOrd="0" presId="urn:microsoft.com/office/officeart/2005/8/layout/hierarchy2"/>
    <dgm:cxn modelId="{FE4454E7-C30C-4001-98E6-0AF398F6353D}" type="presParOf" srcId="{4AFB6DD8-C386-A843-BC53-325087E8EADC}" destId="{4320FD51-5DED-4F40-82DC-21DCF759006F}" srcOrd="0" destOrd="0" presId="urn:microsoft.com/office/officeart/2005/8/layout/hierarchy2"/>
    <dgm:cxn modelId="{267E60FC-69C3-4EB9-8CF1-C7C82BD861FD}" type="presParOf" srcId="{4AFB6DD8-C386-A843-BC53-325087E8EADC}" destId="{C8582994-103B-1948-AC8A-A11BFF2B82F4}" srcOrd="1" destOrd="0" presId="urn:microsoft.com/office/officeart/2005/8/layout/hierarchy2"/>
    <dgm:cxn modelId="{7EBF1FB6-C4A6-4F1E-A097-1C72BED85B1B}" type="presParOf" srcId="{06B08DE4-8C9B-D64B-8A67-3C7FCA83A7B9}" destId="{B806CD7A-223D-794F-A544-B252329D7E86}" srcOrd="6" destOrd="0" presId="urn:microsoft.com/office/officeart/2005/8/layout/hierarchy2"/>
    <dgm:cxn modelId="{FBD170E2-B4B3-4686-963B-09FF0F6ED3EA}" type="presParOf" srcId="{B806CD7A-223D-794F-A544-B252329D7E86}" destId="{2DCB0279-7667-FC44-A818-D9868850672F}" srcOrd="0" destOrd="0" presId="urn:microsoft.com/office/officeart/2005/8/layout/hierarchy2"/>
    <dgm:cxn modelId="{0CE33F14-4F9C-4671-BDFA-327F84A70F38}" type="presParOf" srcId="{06B08DE4-8C9B-D64B-8A67-3C7FCA83A7B9}" destId="{1018DAED-04D4-4244-9BFC-153745DA74A7}" srcOrd="7" destOrd="0" presId="urn:microsoft.com/office/officeart/2005/8/layout/hierarchy2"/>
    <dgm:cxn modelId="{7CDF1BC9-DD00-462E-A6B8-FBA13BD2A2FB}" type="presParOf" srcId="{1018DAED-04D4-4244-9BFC-153745DA74A7}" destId="{21C0A37C-0801-CD47-98F6-F1A5B5FEEA3A}" srcOrd="0" destOrd="0" presId="urn:microsoft.com/office/officeart/2005/8/layout/hierarchy2"/>
    <dgm:cxn modelId="{C3C339FC-CF83-4918-BEEE-BDEA2B9E6291}" type="presParOf" srcId="{1018DAED-04D4-4244-9BFC-153745DA74A7}" destId="{B24604FC-7B60-F748-B5B7-7F79CBC13FD8}" srcOrd="1" destOrd="0" presId="urn:microsoft.com/office/officeart/2005/8/layout/hierarchy2"/>
    <dgm:cxn modelId="{6DBE6559-D6CC-4A5D-B81A-725915C0093A}" type="presParOf" srcId="{06B08DE4-8C9B-D64B-8A67-3C7FCA83A7B9}" destId="{84D413D8-9F9D-3447-A34E-1C1346D5339D}" srcOrd="8" destOrd="0" presId="urn:microsoft.com/office/officeart/2005/8/layout/hierarchy2"/>
    <dgm:cxn modelId="{5663224E-1FA2-4CAC-9279-BB3DEFB39C93}" type="presParOf" srcId="{84D413D8-9F9D-3447-A34E-1C1346D5339D}" destId="{BDDE2E8B-9F26-F84B-837A-516D4C7F588B}" srcOrd="0" destOrd="0" presId="urn:microsoft.com/office/officeart/2005/8/layout/hierarchy2"/>
    <dgm:cxn modelId="{90188602-837C-449C-A2E0-0663209C55CC}" type="presParOf" srcId="{06B08DE4-8C9B-D64B-8A67-3C7FCA83A7B9}" destId="{6DE0FF29-9CD1-6348-B9F6-13008786B946}" srcOrd="9" destOrd="0" presId="urn:microsoft.com/office/officeart/2005/8/layout/hierarchy2"/>
    <dgm:cxn modelId="{7B2241FE-8A86-43F1-89BC-388A651E3C04}" type="presParOf" srcId="{6DE0FF29-9CD1-6348-B9F6-13008786B946}" destId="{DF8E9A67-09E8-F448-9FF1-FC9C39200031}" srcOrd="0" destOrd="0" presId="urn:microsoft.com/office/officeart/2005/8/layout/hierarchy2"/>
    <dgm:cxn modelId="{2AE85FA7-F303-43FE-BBFB-ACB5D6F3DA21}" type="presParOf" srcId="{6DE0FF29-9CD1-6348-B9F6-13008786B946}" destId="{43D81AE3-157C-4945-896C-47F67AEB6D72}" srcOrd="1" destOrd="0" presId="urn:microsoft.com/office/officeart/2005/8/layout/hierarchy2"/>
    <dgm:cxn modelId="{9E082D80-57E2-4E0B-A91D-F39B7E342193}" type="presParOf" srcId="{0AFA0BF9-D734-454C-98E6-40AC54007377}" destId="{84E500E2-E221-8D45-9DF5-67B922E51E42}" srcOrd="6" destOrd="0" presId="urn:microsoft.com/office/officeart/2005/8/layout/hierarchy2"/>
    <dgm:cxn modelId="{1924A178-429D-4BC9-BA73-257570FD92D1}" type="presParOf" srcId="{84E500E2-E221-8D45-9DF5-67B922E51E42}" destId="{CF2E7556-DFDB-A749-9394-8E652AB522CC}" srcOrd="0" destOrd="0" presId="urn:microsoft.com/office/officeart/2005/8/layout/hierarchy2"/>
    <dgm:cxn modelId="{C0DFABB4-3D58-409E-B030-1E1B6860F1AB}" type="presParOf" srcId="{0AFA0BF9-D734-454C-98E6-40AC54007377}" destId="{35E55071-4475-174B-BC76-C343D3BDB15C}" srcOrd="7" destOrd="0" presId="urn:microsoft.com/office/officeart/2005/8/layout/hierarchy2"/>
    <dgm:cxn modelId="{9BBCE45F-6F7D-494C-B504-171716A533C0}" type="presParOf" srcId="{35E55071-4475-174B-BC76-C343D3BDB15C}" destId="{1AE3B9B0-E2B1-8F4C-A2ED-1DCEC2F4CBEB}" srcOrd="0" destOrd="0" presId="urn:microsoft.com/office/officeart/2005/8/layout/hierarchy2"/>
    <dgm:cxn modelId="{090900A3-7B63-4F61-BECE-36E35EBB5DF3}" type="presParOf" srcId="{35E55071-4475-174B-BC76-C343D3BDB15C}" destId="{F50988DC-47F6-6746-B59A-50BBFEFC4787}" srcOrd="1" destOrd="0" presId="urn:microsoft.com/office/officeart/2005/8/layout/hierarchy2"/>
    <dgm:cxn modelId="{883BF861-961B-4D28-9443-C3F8BB272395}" type="presParOf" srcId="{F50988DC-47F6-6746-B59A-50BBFEFC4787}" destId="{0C4B09AE-EEA9-DD4D-B112-3F8C678CE9ED}" srcOrd="0" destOrd="0" presId="urn:microsoft.com/office/officeart/2005/8/layout/hierarchy2"/>
    <dgm:cxn modelId="{4149F537-CC23-4ADC-8C6E-BF4F8C5E7ABE}" type="presParOf" srcId="{0C4B09AE-EEA9-DD4D-B112-3F8C678CE9ED}" destId="{C9AB156E-89B7-EE4E-AE9A-43A518C792F9}" srcOrd="0" destOrd="0" presId="urn:microsoft.com/office/officeart/2005/8/layout/hierarchy2"/>
    <dgm:cxn modelId="{152F6622-875B-45BA-948B-1DF2530DDD15}" type="presParOf" srcId="{F50988DC-47F6-6746-B59A-50BBFEFC4787}" destId="{FD79C90F-9B98-174A-90A5-C0CFCD5FF6F5}" srcOrd="1" destOrd="0" presId="urn:microsoft.com/office/officeart/2005/8/layout/hierarchy2"/>
    <dgm:cxn modelId="{09A1AE86-A970-41D2-8011-8F3DB6FC3BA3}" type="presParOf" srcId="{FD79C90F-9B98-174A-90A5-C0CFCD5FF6F5}" destId="{F6ECC43F-046C-0E44-9262-A549946DC822}" srcOrd="0" destOrd="0" presId="urn:microsoft.com/office/officeart/2005/8/layout/hierarchy2"/>
    <dgm:cxn modelId="{A7898710-EE2C-40CF-8850-BFC9139C6C17}" type="presParOf" srcId="{FD79C90F-9B98-174A-90A5-C0CFCD5FF6F5}" destId="{E123F7D6-4475-C44A-BC79-3C0BB7A1B7A6}" srcOrd="1" destOrd="0" presId="urn:microsoft.com/office/officeart/2005/8/layout/hierarchy2"/>
    <dgm:cxn modelId="{53E6BA0F-6F92-4643-A808-59FC63A5467C}" type="presParOf" srcId="{F50988DC-47F6-6746-B59A-50BBFEFC4787}" destId="{B9D4BDB9-6F97-4341-8607-C83E0B3EE51C}" srcOrd="2" destOrd="0" presId="urn:microsoft.com/office/officeart/2005/8/layout/hierarchy2"/>
    <dgm:cxn modelId="{9A4EE2D5-0572-43CC-B936-1A7FA605365D}" type="presParOf" srcId="{B9D4BDB9-6F97-4341-8607-C83E0B3EE51C}" destId="{7356C0EA-785D-414C-9FF7-B0D3557AAD1F}" srcOrd="0" destOrd="0" presId="urn:microsoft.com/office/officeart/2005/8/layout/hierarchy2"/>
    <dgm:cxn modelId="{EEC50AA0-D51F-43D3-A99E-8480821174EA}" type="presParOf" srcId="{F50988DC-47F6-6746-B59A-50BBFEFC4787}" destId="{CDDB1ACC-B424-0E47-B25A-3CF26F3261E8}" srcOrd="3" destOrd="0" presId="urn:microsoft.com/office/officeart/2005/8/layout/hierarchy2"/>
    <dgm:cxn modelId="{DD9CE6D8-7A6D-4B49-9E83-038B0AD4B757}" type="presParOf" srcId="{CDDB1ACC-B424-0E47-B25A-3CF26F3261E8}" destId="{7479E40E-4CFB-794F-AAEB-D3B2B4A0D287}" srcOrd="0" destOrd="0" presId="urn:microsoft.com/office/officeart/2005/8/layout/hierarchy2"/>
    <dgm:cxn modelId="{4391A828-3B90-4960-92DB-0A0256B3C86F}" type="presParOf" srcId="{CDDB1ACC-B424-0E47-B25A-3CF26F3261E8}" destId="{F2DADE3D-9EEE-C441-8A6A-B82AA864A886}" srcOrd="1" destOrd="0" presId="urn:microsoft.com/office/officeart/2005/8/layout/hierarchy2"/>
    <dgm:cxn modelId="{D1975357-6E7A-4EE2-9CBE-6C531F39AEEC}" type="presParOf" srcId="{A1D1F4FD-6927-DC42-B017-7E079EC367BC}" destId="{425FB953-3D5A-E845-B2C4-B1BDA5CA3C70}" srcOrd="2" destOrd="0" presId="urn:microsoft.com/office/officeart/2005/8/layout/hierarchy2"/>
    <dgm:cxn modelId="{48D8BF8A-D227-4729-A9EB-D37ECCF83FBC}" type="presParOf" srcId="{425FB953-3D5A-E845-B2C4-B1BDA5CA3C70}" destId="{14EC336B-C846-5541-8D7E-F08F4FCA80EF}" srcOrd="0" destOrd="0" presId="urn:microsoft.com/office/officeart/2005/8/layout/hierarchy2"/>
    <dgm:cxn modelId="{6DC62759-79EC-4FF1-B244-E0CB9B5AD207}" type="presParOf" srcId="{425FB953-3D5A-E845-B2C4-B1BDA5CA3C70}" destId="{BFBC2387-DBBF-E64B-A073-839ECD08EE4C}"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6A4BC52A-5CB2-4501-B960-02192EFBBA57}" type="datetimeFigureOut">
              <a:rPr lang="en-US" smtClean="0"/>
              <a:t>4/18/2017</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66B6CC9F-66F2-4161-B55D-FD0E20802921}" type="slidenum">
              <a:rPr lang="en-US" smtClean="0"/>
              <a:t>‹#›</a:t>
            </a:fld>
            <a:endParaRPr lang="en-US" dirty="0"/>
          </a:p>
        </p:txBody>
      </p:sp>
    </p:spTree>
    <p:extLst>
      <p:ext uri="{BB962C8B-B14F-4D97-AF65-F5344CB8AC3E}">
        <p14:creationId xmlns:p14="http://schemas.microsoft.com/office/powerpoint/2010/main" val="27029004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F1C2AE3-E676-43E0-9096-D1866154A42F}" type="datetimeFigureOut">
              <a:rPr lang="en-US" smtClean="0"/>
              <a:t>4/18/2017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A67FC6A-256A-4FD0-A35D-C33901B1D217}" type="slidenum">
              <a:rPr lang="en-US" smtClean="0"/>
              <a:t>‹#›</a:t>
            </a:fld>
            <a:endParaRPr lang="en-US" dirty="0"/>
          </a:p>
        </p:txBody>
      </p:sp>
    </p:spTree>
    <p:extLst>
      <p:ext uri="{BB962C8B-B14F-4D97-AF65-F5344CB8AC3E}">
        <p14:creationId xmlns:p14="http://schemas.microsoft.com/office/powerpoint/2010/main" val="4248951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67FC6A-256A-4FD0-A35D-C33901B1D217}" type="slidenum">
              <a:rPr lang="en-US" smtClean="0"/>
              <a:t>3</a:t>
            </a:fld>
            <a:endParaRPr lang="en-US" dirty="0"/>
          </a:p>
        </p:txBody>
      </p:sp>
    </p:spTree>
    <p:extLst>
      <p:ext uri="{BB962C8B-B14F-4D97-AF65-F5344CB8AC3E}">
        <p14:creationId xmlns:p14="http://schemas.microsoft.com/office/powerpoint/2010/main" val="629942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67FC6A-256A-4FD0-A35D-C33901B1D217}" type="slidenum">
              <a:rPr lang="en-US" smtClean="0"/>
              <a:t>28</a:t>
            </a:fld>
            <a:endParaRPr lang="en-US" dirty="0"/>
          </a:p>
        </p:txBody>
      </p:sp>
    </p:spTree>
    <p:extLst>
      <p:ext uri="{BB962C8B-B14F-4D97-AF65-F5344CB8AC3E}">
        <p14:creationId xmlns:p14="http://schemas.microsoft.com/office/powerpoint/2010/main" val="4160327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 number of factors that led us to where we are today --- </a:t>
            </a:r>
          </a:p>
          <a:p>
            <a:endParaRPr lang="en-US" dirty="0"/>
          </a:p>
          <a:p>
            <a:r>
              <a:rPr lang="en-US" dirty="0"/>
              <a:t>One is our aging population:</a:t>
            </a:r>
          </a:p>
          <a:p>
            <a:endParaRPr lang="en-US" dirty="0"/>
          </a:p>
          <a:p>
            <a:r>
              <a:rPr lang="en-US" dirty="0"/>
              <a:t>In 1960, for every person over the age of 65, there were four people under 18 coming up into the workforce to support Medicare. Today, there are just two. By 2030, there will be a single child for every adult over age 65. </a:t>
            </a:r>
          </a:p>
          <a:p>
            <a:endParaRPr lang="en-US" dirty="0"/>
          </a:p>
          <a:p>
            <a:endParaRPr lang="en-US" dirty="0"/>
          </a:p>
          <a:p>
            <a:r>
              <a:rPr lang="en-US" dirty="0"/>
              <a:t>Because of our longer lifespan…. And improvements in medications and medical technology, we have greater numbers of people living with chronic diseases and co-morbidities.  Our health care systems wasn’t set up to deal with these issues…. Nor was it set up to keep people healthy. </a:t>
            </a:r>
          </a:p>
          <a:p>
            <a:endParaRPr lang="en-US" dirty="0"/>
          </a:p>
          <a:p>
            <a:endParaRPr lang="en-US" dirty="0"/>
          </a:p>
          <a:p>
            <a:endParaRPr lang="en-US" dirty="0"/>
          </a:p>
          <a:p>
            <a:r>
              <a:rPr lang="en-US" dirty="0"/>
              <a:t>SOURCE DATA</a:t>
            </a:r>
          </a:p>
          <a:p>
            <a:endParaRPr lang="en-US" dirty="0"/>
          </a:p>
          <a:p>
            <a:r>
              <a:rPr lang="en-US" dirty="0"/>
              <a:t>Census Year Kids for each over 65 y.o 1960 3.9 1970 3.5 1980 2.5 1990 2.1 2000 2.1 2010 1.9 2020 1.4 2030 1.2 2040 1.1 2050 1.1 </a:t>
            </a:r>
          </a:p>
          <a:p>
            <a:endParaRPr lang="en-US" dirty="0"/>
          </a:p>
          <a:p>
            <a:r>
              <a:rPr lang="en-US" dirty="0"/>
              <a:t>Sources:</a:t>
            </a:r>
            <a:r>
              <a:rPr lang="en-US" baseline="0" dirty="0"/>
              <a:t> http://childstats.gov/AMERICASCHILDREN/tables/pop1.asp</a:t>
            </a:r>
          </a:p>
          <a:p>
            <a:endParaRPr lang="en-US" baseline="0" dirty="0"/>
          </a:p>
          <a:p>
            <a:r>
              <a:rPr lang="en-US" baseline="0" dirty="0"/>
              <a:t>Population 65+ by age: 1900-2050, U.S. Bureau of the Census</a:t>
            </a:r>
            <a:endParaRPr lang="en-US" dirty="0"/>
          </a:p>
        </p:txBody>
      </p:sp>
      <p:sp>
        <p:nvSpPr>
          <p:cNvPr id="4" name="Slide Number Placeholder 3"/>
          <p:cNvSpPr>
            <a:spLocks noGrp="1"/>
          </p:cNvSpPr>
          <p:nvPr>
            <p:ph type="sldNum" sz="quarter" idx="10"/>
          </p:nvPr>
        </p:nvSpPr>
        <p:spPr/>
        <p:txBody>
          <a:bodyPr/>
          <a:lstStyle/>
          <a:p>
            <a:fld id="{1F71C18F-8201-0B48-8FEF-1710EA693393}" type="slidenum">
              <a:rPr lang="en-US" smtClean="0"/>
              <a:t>5</a:t>
            </a:fld>
            <a:endParaRPr lang="en-US" dirty="0"/>
          </a:p>
        </p:txBody>
      </p:sp>
    </p:spTree>
    <p:extLst>
      <p:ext uri="{BB962C8B-B14F-4D97-AF65-F5344CB8AC3E}">
        <p14:creationId xmlns:p14="http://schemas.microsoft.com/office/powerpoint/2010/main" val="2745490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7F7921-5209-4C38-ADD8-ED64C6C46B93}" type="slidenum">
              <a:rPr lang="en-US" smtClean="0"/>
              <a:t>6</a:t>
            </a:fld>
            <a:endParaRPr lang="en-US" dirty="0"/>
          </a:p>
        </p:txBody>
      </p:sp>
    </p:spTree>
    <p:extLst>
      <p:ext uri="{BB962C8B-B14F-4D97-AF65-F5344CB8AC3E}">
        <p14:creationId xmlns:p14="http://schemas.microsoft.com/office/powerpoint/2010/main" val="857478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71C18F-8201-0B48-8FEF-1710EA693393}" type="slidenum">
              <a:rPr lang="en-US" smtClean="0"/>
              <a:t>7</a:t>
            </a:fld>
            <a:endParaRPr lang="en-US" dirty="0"/>
          </a:p>
        </p:txBody>
      </p:sp>
    </p:spTree>
    <p:extLst>
      <p:ext uri="{BB962C8B-B14F-4D97-AF65-F5344CB8AC3E}">
        <p14:creationId xmlns:p14="http://schemas.microsoft.com/office/powerpoint/2010/main" val="8071561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2B7F7921-5209-4C38-ADD8-ED64C6C46B93}" type="slidenum">
              <a:rPr lang="en-US" sz="1800" kern="0">
                <a:solidFill>
                  <a:sysClr val="windowText" lastClr="000000"/>
                </a:solidFill>
              </a:rPr>
              <a:pPr defTabSz="931774">
                <a:defRPr/>
              </a:pPr>
              <a:t>8</a:t>
            </a:fld>
            <a:endParaRPr lang="en-US" sz="1800" kern="0" dirty="0">
              <a:solidFill>
                <a:sysClr val="windowText" lastClr="000000"/>
              </a:solidFill>
            </a:endParaRPr>
          </a:p>
        </p:txBody>
      </p:sp>
    </p:spTree>
    <p:extLst>
      <p:ext uri="{BB962C8B-B14F-4D97-AF65-F5344CB8AC3E}">
        <p14:creationId xmlns:p14="http://schemas.microsoft.com/office/powerpoint/2010/main" val="2749091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16108" indent="-275427">
              <a:defRPr>
                <a:solidFill>
                  <a:schemeClr val="tx1"/>
                </a:solidFill>
                <a:latin typeface="Calibri" pitchFamily="34" charset="0"/>
                <a:ea typeface="MS PGothic" pitchFamily="34" charset="-128"/>
              </a:defRPr>
            </a:lvl2pPr>
            <a:lvl3pPr marL="1101706" indent="-220341">
              <a:defRPr>
                <a:solidFill>
                  <a:schemeClr val="tx1"/>
                </a:solidFill>
                <a:latin typeface="Calibri" pitchFamily="34" charset="0"/>
                <a:ea typeface="MS PGothic" pitchFamily="34" charset="-128"/>
              </a:defRPr>
            </a:lvl3pPr>
            <a:lvl4pPr marL="1542388" indent="-220341">
              <a:defRPr>
                <a:solidFill>
                  <a:schemeClr val="tx1"/>
                </a:solidFill>
                <a:latin typeface="Calibri" pitchFamily="34" charset="0"/>
                <a:ea typeface="MS PGothic" pitchFamily="34" charset="-128"/>
              </a:defRPr>
            </a:lvl4pPr>
            <a:lvl5pPr marL="1983071" indent="-220341">
              <a:defRPr>
                <a:solidFill>
                  <a:schemeClr val="tx1"/>
                </a:solidFill>
                <a:latin typeface="Calibri" pitchFamily="34" charset="0"/>
                <a:ea typeface="MS PGothic" pitchFamily="34" charset="-128"/>
              </a:defRPr>
            </a:lvl5pPr>
            <a:lvl6pPr marL="2423753" indent="-220341" defTabSz="440682" eaLnBrk="0" fontAlgn="base" hangingPunct="0">
              <a:spcBef>
                <a:spcPct val="0"/>
              </a:spcBef>
              <a:spcAft>
                <a:spcPct val="0"/>
              </a:spcAft>
              <a:defRPr>
                <a:solidFill>
                  <a:schemeClr val="tx1"/>
                </a:solidFill>
                <a:latin typeface="Calibri" pitchFamily="34" charset="0"/>
                <a:ea typeface="MS PGothic" pitchFamily="34" charset="-128"/>
              </a:defRPr>
            </a:lvl6pPr>
            <a:lvl7pPr marL="2864435" indent="-220341" defTabSz="440682" eaLnBrk="0" fontAlgn="base" hangingPunct="0">
              <a:spcBef>
                <a:spcPct val="0"/>
              </a:spcBef>
              <a:spcAft>
                <a:spcPct val="0"/>
              </a:spcAft>
              <a:defRPr>
                <a:solidFill>
                  <a:schemeClr val="tx1"/>
                </a:solidFill>
                <a:latin typeface="Calibri" pitchFamily="34" charset="0"/>
                <a:ea typeface="MS PGothic" pitchFamily="34" charset="-128"/>
              </a:defRPr>
            </a:lvl7pPr>
            <a:lvl8pPr marL="3305117" indent="-220341" defTabSz="440682" eaLnBrk="0" fontAlgn="base" hangingPunct="0">
              <a:spcBef>
                <a:spcPct val="0"/>
              </a:spcBef>
              <a:spcAft>
                <a:spcPct val="0"/>
              </a:spcAft>
              <a:defRPr>
                <a:solidFill>
                  <a:schemeClr val="tx1"/>
                </a:solidFill>
                <a:latin typeface="Calibri" pitchFamily="34" charset="0"/>
                <a:ea typeface="MS PGothic" pitchFamily="34" charset="-128"/>
              </a:defRPr>
            </a:lvl8pPr>
            <a:lvl9pPr marL="3745800" indent="-220341" defTabSz="440682" eaLnBrk="0" fontAlgn="base" hangingPunct="0">
              <a:spcBef>
                <a:spcPct val="0"/>
              </a:spcBef>
              <a:spcAft>
                <a:spcPct val="0"/>
              </a:spcAft>
              <a:defRPr>
                <a:solidFill>
                  <a:schemeClr val="tx1"/>
                </a:solidFill>
                <a:latin typeface="Calibri" pitchFamily="34" charset="0"/>
                <a:ea typeface="MS PGothic" pitchFamily="34" charset="-128"/>
              </a:defRPr>
            </a:lvl9pPr>
          </a:lstStyle>
          <a:p>
            <a:fld id="{28C6AB93-AE25-4E0C-9F3A-A2B381301FB6}" type="slidenum">
              <a:rPr lang="en-US" altLang="en-US" smtClean="0"/>
              <a:pPr/>
              <a:t>11</a:t>
            </a:fld>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2EEC1C-49EB-4439-AB37-1379FCB38521}" type="slidenum">
              <a:rPr lang="en-US" smtClean="0"/>
              <a:t>20</a:t>
            </a:fld>
            <a:endParaRPr lang="en-US" dirty="0"/>
          </a:p>
        </p:txBody>
      </p:sp>
    </p:spTree>
    <p:extLst>
      <p:ext uri="{BB962C8B-B14F-4D97-AF65-F5344CB8AC3E}">
        <p14:creationId xmlns:p14="http://schemas.microsoft.com/office/powerpoint/2010/main" val="4121157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2EEC1C-49EB-4439-AB37-1379FCB38521}" type="slidenum">
              <a:rPr lang="en-US" smtClean="0"/>
              <a:t>21</a:t>
            </a:fld>
            <a:endParaRPr lang="en-US" dirty="0"/>
          </a:p>
        </p:txBody>
      </p:sp>
    </p:spTree>
    <p:extLst>
      <p:ext uri="{BB962C8B-B14F-4D97-AF65-F5344CB8AC3E}">
        <p14:creationId xmlns:p14="http://schemas.microsoft.com/office/powerpoint/2010/main" val="10001238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a:p>
        </p:txBody>
      </p:sp>
      <p:sp>
        <p:nvSpPr>
          <p:cNvPr id="184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868" indent="-285718">
              <a:defRPr>
                <a:solidFill>
                  <a:schemeClr val="tx1"/>
                </a:solidFill>
                <a:latin typeface="Century Gothic" pitchFamily="34" charset="0"/>
              </a:defRPr>
            </a:lvl2pPr>
            <a:lvl3pPr marL="1142874" indent="-228574">
              <a:defRPr>
                <a:solidFill>
                  <a:schemeClr val="tx1"/>
                </a:solidFill>
                <a:latin typeface="Century Gothic" pitchFamily="34" charset="0"/>
              </a:defRPr>
            </a:lvl3pPr>
            <a:lvl4pPr marL="1600023" indent="-228574">
              <a:defRPr>
                <a:solidFill>
                  <a:schemeClr val="tx1"/>
                </a:solidFill>
                <a:latin typeface="Century Gothic" pitchFamily="34" charset="0"/>
              </a:defRPr>
            </a:lvl4pPr>
            <a:lvl5pPr marL="2057174" indent="-228574">
              <a:defRPr>
                <a:solidFill>
                  <a:schemeClr val="tx1"/>
                </a:solidFill>
                <a:latin typeface="Century Gothic" pitchFamily="34" charset="0"/>
              </a:defRPr>
            </a:lvl5pPr>
            <a:lvl6pPr marL="2514322" indent="-228574" fontAlgn="base">
              <a:spcBef>
                <a:spcPct val="0"/>
              </a:spcBef>
              <a:spcAft>
                <a:spcPct val="0"/>
              </a:spcAft>
              <a:defRPr>
                <a:solidFill>
                  <a:schemeClr val="tx1"/>
                </a:solidFill>
                <a:latin typeface="Century Gothic" pitchFamily="34" charset="0"/>
              </a:defRPr>
            </a:lvl6pPr>
            <a:lvl7pPr marL="2971470" indent="-228574" fontAlgn="base">
              <a:spcBef>
                <a:spcPct val="0"/>
              </a:spcBef>
              <a:spcAft>
                <a:spcPct val="0"/>
              </a:spcAft>
              <a:defRPr>
                <a:solidFill>
                  <a:schemeClr val="tx1"/>
                </a:solidFill>
                <a:latin typeface="Century Gothic" pitchFamily="34" charset="0"/>
              </a:defRPr>
            </a:lvl7pPr>
            <a:lvl8pPr marL="3428621" indent="-228574" fontAlgn="base">
              <a:spcBef>
                <a:spcPct val="0"/>
              </a:spcBef>
              <a:spcAft>
                <a:spcPct val="0"/>
              </a:spcAft>
              <a:defRPr>
                <a:solidFill>
                  <a:schemeClr val="tx1"/>
                </a:solidFill>
                <a:latin typeface="Century Gothic" pitchFamily="34" charset="0"/>
              </a:defRPr>
            </a:lvl8pPr>
            <a:lvl9pPr marL="3885770" indent="-228574"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pPr>
            <a:fld id="{14985B08-5E48-4839-824D-C8681101EA88}" type="slidenum">
              <a:rPr lang="en-US">
                <a:latin typeface="Calibri" pitchFamily="34" charset="0"/>
              </a:rPr>
              <a:pPr fontAlgn="base">
                <a:spcBef>
                  <a:spcPct val="0"/>
                </a:spcBef>
                <a:spcAft>
                  <a:spcPct val="0"/>
                </a:spcAft>
              </a:pPr>
              <a:t>23</a:t>
            </a:fld>
            <a:endParaRPr lang="en-US" dirty="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11019CA-43E6-49AD-9FDA-DE9E91581C48}" type="datetime1">
              <a:rPr lang="en-US" smtClean="0"/>
              <a:t>4/18/2017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BBDE00-A891-4E27-B6A1-FC233471AB5C}" type="slidenum">
              <a:rPr lang="en-US" smtClean="0"/>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8978F1-E298-426E-B1B1-E1BA1E5640ED}" type="datetime1">
              <a:rPr lang="en-US" smtClean="0"/>
              <a:t>4/18/2017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4E02F4-DF0C-46F8-8E6C-F29743B960F2}"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A01AD8-8C33-41C5-95F5-3B037DA7BD3E}" type="datetime1">
              <a:rPr lang="en-US" smtClean="0"/>
              <a:t>4/18/2017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4E02F4-DF0C-46F8-8E6C-F29743B960F2}"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1DDFAA-F2AB-439C-9BA9-44BC290DBAE0}" type="datetime1">
              <a:rPr lang="en-US" smtClean="0"/>
              <a:t>4/18/2017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54995" y="76200"/>
            <a:ext cx="609600" cy="329184"/>
          </a:xfrm>
        </p:spPr>
        <p:txBody>
          <a:bodyPr/>
          <a:lstStyle/>
          <a:p>
            <a:fld id="{834E02F4-DF0C-46F8-8E6C-F29743B960F2}"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BFFD1D-72A1-4594-B0FD-2F198A334985}" type="datetime1">
              <a:rPr lang="en-US" smtClean="0"/>
              <a:t>4/18/2017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4E02F4-DF0C-46F8-8E6C-F29743B960F2}" type="slidenum">
              <a:rPr lang="en-US" smtClean="0"/>
              <a:t>‹#›</a:t>
            </a:fld>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5694B6-0B06-4191-AED0-5D37EF687A64}" type="datetime1">
              <a:rPr lang="en-US" smtClean="0"/>
              <a:t>4/18/2017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34E02F4-DF0C-46F8-8E6C-F29743B960F2}"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3C50AEB-8E3E-44BE-883F-FB9753D6E969}" type="datetime1">
              <a:rPr lang="en-US" smtClean="0"/>
              <a:t>4/18/2017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34E02F4-DF0C-46F8-8E6C-F29743B960F2}" type="slidenum">
              <a:rPr lang="en-US" smtClean="0"/>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E3C349-C1C0-4D9A-926A-2EA0808B3186}" type="datetime1">
              <a:rPr lang="en-US" smtClean="0"/>
              <a:t>4/18/2017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34E02F4-DF0C-46F8-8E6C-F29743B960F2}"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20854C-0D9B-45AE-8FF1-6BDFC9486DB3}" type="datetime1">
              <a:rPr lang="en-US" smtClean="0"/>
              <a:t>4/18/2017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34E02F4-DF0C-46F8-8E6C-F29743B960F2}"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536AB4-7657-40C3-920E-21B977DF04AD}" type="datetime1">
              <a:rPr lang="en-US" smtClean="0"/>
              <a:t>4/18/2017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34E02F4-DF0C-46F8-8E6C-F29743B960F2}" type="slidenum">
              <a:rPr lang="en-US" smtClean="0"/>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F5CDA8F-9521-4CD5-8ECD-7DC57E3D3454}" type="datetime1">
              <a:rPr lang="en-US" smtClean="0"/>
              <a:t>4/18/2017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34E02F4-DF0C-46F8-8E6C-F29743B960F2}"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a:xfrm>
            <a:off x="0" y="0"/>
            <a:ext cx="9144000" cy="4493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C54A8128-D794-4CAD-BA2B-C1FD96A2ACEA}" type="datetime1">
              <a:rPr lang="en-US" smtClean="0"/>
              <a:t>4/18/2017</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8458200" y="19712"/>
            <a:ext cx="609600" cy="329184"/>
          </a:xfrm>
          <a:prstGeom prst="rect">
            <a:avLst/>
          </a:prstGeom>
        </p:spPr>
        <p:txBody>
          <a:bodyPr vert="horz" lIns="91440" tIns="45720" rIns="91440" bIns="45720" rtlCol="0" anchor="ctr"/>
          <a:lstStyle>
            <a:lvl1pPr algn="l">
              <a:defRPr sz="1400" b="1">
                <a:solidFill>
                  <a:srgbClr val="FFFFFF"/>
                </a:solidFill>
              </a:defRPr>
            </a:lvl1pPr>
          </a:lstStyle>
          <a:p>
            <a:fld id="{834E02F4-DF0C-46F8-8E6C-F29743B960F2}"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8" Type="http://schemas.openxmlformats.org/officeDocument/2006/relationships/image" Target="../media/image14.gi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6.wmf"/><Relationship Id="rId4" Type="http://schemas.openxmlformats.org/officeDocument/2006/relationships/diagramLayout" Target="../diagrams/layout1.xml"/><Relationship Id="rId9" Type="http://schemas.openxmlformats.org/officeDocument/2006/relationships/image" Target="../media/image15.wmf"/></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safetynetmedicalhome.org/sites/default/files/Webinar-Closing-Loop-Referral-Management.pdf"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healthcare.mckinsey.com/sites/default/files/MCK_Hosp_ClinOpExcellence.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ww.healthlawyers.org/Events/Programs/Materials/Documents/AM11/fishman_neumann_owens_slides.pdf"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85672"/>
            <a:ext cx="7848600" cy="2113153"/>
          </a:xfrm>
        </p:spPr>
        <p:txBody>
          <a:bodyPr>
            <a:noAutofit/>
          </a:bodyPr>
          <a:lstStyle/>
          <a:p>
            <a:r>
              <a:rPr lang="en-US" sz="2800" b="1" dirty="0">
                <a:effectLst>
                  <a:outerShdw blurRad="38100" dist="38100" dir="2700000" algn="tl">
                    <a:srgbClr val="000000">
                      <a:alpha val="43137"/>
                    </a:srgbClr>
                  </a:outerShdw>
                </a:effectLst>
              </a:rPr>
              <a:t>the Triple Aim, Volume to </a:t>
            </a:r>
            <a:r>
              <a:rPr lang="en-US" sz="2800" b="1" dirty="0" smtClean="0">
                <a:effectLst>
                  <a:outerShdw blurRad="38100" dist="38100" dir="2700000" algn="tl">
                    <a:srgbClr val="000000">
                      <a:alpha val="43137"/>
                    </a:srgbClr>
                  </a:outerShdw>
                </a:effectLst>
              </a:rPr>
              <a:t>Value, </a:t>
            </a:r>
            <a:r>
              <a:rPr lang="en-US" sz="2800" b="1" dirty="0">
                <a:effectLst>
                  <a:outerShdw blurRad="38100" dist="38100" dir="2700000" algn="tl">
                    <a:srgbClr val="000000">
                      <a:alpha val="43137"/>
                    </a:srgbClr>
                  </a:outerShdw>
                </a:effectLst>
              </a:rPr>
              <a:t>Population Health, AND Washington’s  Medicaid </a:t>
            </a:r>
            <a:r>
              <a:rPr lang="en-US" sz="2800" b="1" dirty="0" smtClean="0">
                <a:effectLst>
                  <a:outerShdw blurRad="38100" dist="38100" dir="2700000" algn="tl">
                    <a:srgbClr val="000000">
                      <a:alpha val="43137"/>
                    </a:srgbClr>
                  </a:outerShdw>
                </a:effectLst>
              </a:rPr>
              <a:t>Transformation:</a:t>
            </a:r>
            <a:r>
              <a:rPr lang="en-US" sz="2800" b="1" dirty="0">
                <a:effectLst>
                  <a:outerShdw blurRad="38100" dist="38100" dir="2700000" algn="tl">
                    <a:srgbClr val="000000">
                      <a:alpha val="43137"/>
                    </a:srgbClr>
                  </a:outerShdw>
                </a:effectLst>
              </a:rPr>
              <a:t>  </a:t>
            </a:r>
            <a:br>
              <a:rPr lang="en-US" sz="2800" b="1" dirty="0">
                <a:effectLst>
                  <a:outerShdw blurRad="38100" dist="38100" dir="2700000" algn="tl">
                    <a:srgbClr val="000000">
                      <a:alpha val="43137"/>
                    </a:srgbClr>
                  </a:outerShdw>
                </a:effectLst>
              </a:rPr>
            </a:br>
            <a:r>
              <a:rPr lang="en-US" sz="2800" b="1" dirty="0" smtClean="0">
                <a:effectLst>
                  <a:outerShdw blurRad="38100" dist="38100" dir="2700000" algn="tl">
                    <a:srgbClr val="000000">
                      <a:alpha val="43137"/>
                    </a:srgbClr>
                  </a:outerShdw>
                </a:effectLst>
              </a:rPr>
              <a:t>WHAT’S it </a:t>
            </a:r>
            <a:r>
              <a:rPr lang="en-US" sz="2800" b="1" dirty="0">
                <a:effectLst>
                  <a:outerShdw blurRad="38100" dist="38100" dir="2700000" algn="tl">
                    <a:srgbClr val="000000">
                      <a:alpha val="43137"/>
                    </a:srgbClr>
                  </a:outerShdw>
                </a:effectLst>
              </a:rPr>
              <a:t>all Mean, and how does it Impact Credentialing?</a:t>
            </a:r>
          </a:p>
        </p:txBody>
      </p:sp>
      <p:sp>
        <p:nvSpPr>
          <p:cNvPr id="3" name="Subtitle 2"/>
          <p:cNvSpPr>
            <a:spLocks noGrp="1"/>
          </p:cNvSpPr>
          <p:nvPr>
            <p:ph type="subTitle" idx="1"/>
          </p:nvPr>
        </p:nvSpPr>
        <p:spPr>
          <a:xfrm>
            <a:off x="1066800" y="3472760"/>
            <a:ext cx="6400800" cy="1752600"/>
          </a:xfrm>
        </p:spPr>
        <p:txBody>
          <a:bodyPr>
            <a:normAutofit fontScale="47500" lnSpcReduction="20000"/>
          </a:bodyPr>
          <a:lstStyle/>
          <a:p>
            <a:pPr algn="ctr"/>
            <a:endParaRPr lang="en-US" dirty="0"/>
          </a:p>
          <a:p>
            <a:endParaRPr lang="en-US" dirty="0"/>
          </a:p>
          <a:p>
            <a:endParaRPr lang="en-US" dirty="0"/>
          </a:p>
          <a:p>
            <a:endParaRPr lang="en-US" dirty="0"/>
          </a:p>
          <a:p>
            <a:endParaRPr lang="en-US" dirty="0"/>
          </a:p>
          <a:p>
            <a:endParaRPr lang="en-US" dirty="0"/>
          </a:p>
          <a:p>
            <a:pPr algn="ctr"/>
            <a:r>
              <a:rPr lang="en-US" dirty="0"/>
              <a:t>  </a:t>
            </a:r>
          </a:p>
          <a:p>
            <a:pPr algn="ctr"/>
            <a:r>
              <a:rPr lang="en-US" sz="4400" dirty="0"/>
              <a:t>2017 Education Conference</a:t>
            </a:r>
          </a:p>
        </p:txBody>
      </p:sp>
      <p:pic>
        <p:nvPicPr>
          <p:cNvPr id="4" name="Picture 3"/>
          <p:cNvPicPr>
            <a:picLocks noChangeAspect="1"/>
          </p:cNvPicPr>
          <p:nvPr/>
        </p:nvPicPr>
        <p:blipFill rotWithShape="1">
          <a:blip r:embed="rId2"/>
          <a:srcRect r="32961"/>
          <a:stretch/>
        </p:blipFill>
        <p:spPr>
          <a:xfrm>
            <a:off x="228600" y="5943600"/>
            <a:ext cx="2514600" cy="64390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3505200"/>
            <a:ext cx="3505200" cy="1146048"/>
          </a:xfrm>
          <a:prstGeom prst="rect">
            <a:avLst/>
          </a:prstGeom>
        </p:spPr>
      </p:pic>
    </p:spTree>
    <p:extLst>
      <p:ext uri="{BB962C8B-B14F-4D97-AF65-F5344CB8AC3E}">
        <p14:creationId xmlns:p14="http://schemas.microsoft.com/office/powerpoint/2010/main" val="3740188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229600" cy="1219200"/>
          </a:xfrm>
        </p:spPr>
        <p:txBody>
          <a:bodyPr>
            <a:noAutofit/>
          </a:bodyPr>
          <a:lstStyle/>
          <a:p>
            <a:r>
              <a:rPr lang="en-US" sz="3700" b="1" dirty="0">
                <a:effectLst>
                  <a:outerShdw blurRad="38100" dist="38100" dir="2700000" algn="tl">
                    <a:srgbClr val="000000">
                      <a:alpha val="43137"/>
                    </a:srgbClr>
                  </a:outerShdw>
                </a:effectLst>
              </a:rPr>
              <a:t>The Journey from Volume to Value: Definitions</a:t>
            </a:r>
          </a:p>
        </p:txBody>
      </p:sp>
      <p:sp>
        <p:nvSpPr>
          <p:cNvPr id="3" name="Content Placeholder 2"/>
          <p:cNvSpPr>
            <a:spLocks noGrp="1"/>
          </p:cNvSpPr>
          <p:nvPr>
            <p:ph idx="1"/>
          </p:nvPr>
        </p:nvSpPr>
        <p:spPr>
          <a:xfrm>
            <a:off x="457200" y="1143000"/>
            <a:ext cx="8001000" cy="4873752"/>
          </a:xfrm>
        </p:spPr>
        <p:txBody>
          <a:bodyPr>
            <a:normAutofit/>
          </a:bodyPr>
          <a:lstStyle/>
          <a:p>
            <a:pPr>
              <a:buFont typeface="Wingdings" panose="05000000000000000000" pitchFamily="2" charset="2"/>
              <a:buChar char="§"/>
            </a:pPr>
            <a:endParaRPr lang="en-US" sz="2000" dirty="0"/>
          </a:p>
          <a:p>
            <a:pPr marL="0" indent="0">
              <a:buNone/>
            </a:pPr>
            <a:endParaRPr lang="en-US" sz="2000" dirty="0"/>
          </a:p>
          <a:p>
            <a:pPr>
              <a:buFont typeface="Wingdings" panose="05000000000000000000" pitchFamily="2" charset="2"/>
              <a:buChar char="§"/>
            </a:pPr>
            <a:r>
              <a:rPr lang="en-US" sz="2800" dirty="0" smtClean="0"/>
              <a:t>“Value</a:t>
            </a:r>
            <a:r>
              <a:rPr lang="en-US" sz="2800" dirty="0"/>
              <a:t>” = </a:t>
            </a:r>
            <a:r>
              <a:rPr lang="en-US" sz="2800" dirty="0" smtClean="0"/>
              <a:t>quality/cost.</a:t>
            </a:r>
          </a:p>
          <a:p>
            <a:pPr marL="0" indent="0">
              <a:buNone/>
            </a:pPr>
            <a:r>
              <a:rPr lang="en-US" sz="2800" dirty="0" smtClean="0"/>
              <a:t>	Measuring the health outcomes achieved 	per dollar spent.</a:t>
            </a:r>
          </a:p>
          <a:p>
            <a:pPr marL="0" indent="0">
              <a:buNone/>
            </a:pPr>
            <a:endParaRPr lang="en-US" sz="2800" dirty="0"/>
          </a:p>
          <a:p>
            <a:pPr>
              <a:buFont typeface="Wingdings" panose="05000000000000000000" pitchFamily="2" charset="2"/>
              <a:buChar char="§"/>
            </a:pPr>
            <a:r>
              <a:rPr lang="en-US" sz="2800" dirty="0"/>
              <a:t>Value-based payment </a:t>
            </a:r>
            <a:r>
              <a:rPr lang="en-US" sz="2800" dirty="0" smtClean="0"/>
              <a:t>is </a:t>
            </a:r>
            <a:r>
              <a:rPr lang="en-US" sz="2800" dirty="0"/>
              <a:t>reimbursement based on indicators of value, such as outcomes efficiency, and quality. </a:t>
            </a:r>
          </a:p>
        </p:txBody>
      </p:sp>
      <p:sp>
        <p:nvSpPr>
          <p:cNvPr id="6" name="Slide Number Placeholder 5"/>
          <p:cNvSpPr>
            <a:spLocks noGrp="1"/>
          </p:cNvSpPr>
          <p:nvPr>
            <p:ph type="sldNum" sz="quarter" idx="12"/>
          </p:nvPr>
        </p:nvSpPr>
        <p:spPr/>
        <p:txBody>
          <a:bodyPr/>
          <a:lstStyle/>
          <a:p>
            <a:fld id="{834E02F4-DF0C-46F8-8E6C-F29743B960F2}" type="slidenum">
              <a:rPr lang="en-US" smtClean="0"/>
              <a:t>10</a:t>
            </a:fld>
            <a:endParaRPr lang="en-US" dirty="0"/>
          </a:p>
        </p:txBody>
      </p:sp>
    </p:spTree>
    <p:extLst>
      <p:ext uri="{BB962C8B-B14F-4D97-AF65-F5344CB8AC3E}">
        <p14:creationId xmlns:p14="http://schemas.microsoft.com/office/powerpoint/2010/main" val="32435863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2"/>
          <p:cNvSpPr>
            <a:spLocks noGrp="1"/>
          </p:cNvSpPr>
          <p:nvPr>
            <p:ph type="title"/>
          </p:nvPr>
        </p:nvSpPr>
        <p:spPr>
          <a:xfrm>
            <a:off x="103188" y="381000"/>
            <a:ext cx="8305800" cy="894711"/>
          </a:xfrm>
        </p:spPr>
        <p:txBody>
          <a:bodyPr>
            <a:normAutofit/>
          </a:bodyPr>
          <a:lstStyle/>
          <a:p>
            <a:r>
              <a:rPr lang="en-US" altLang="en-US" sz="3700" b="1" dirty="0">
                <a:solidFill>
                  <a:schemeClr val="tx2"/>
                </a:solidFill>
                <a:effectLst>
                  <a:outerShdw blurRad="38100" dist="38100" dir="2700000" algn="tl">
                    <a:srgbClr val="000000">
                      <a:alpha val="43137"/>
                    </a:srgbClr>
                  </a:outerShdw>
                </a:effectLst>
                <a:cs typeface="Lucida Sans" pitchFamily="34" charset="0"/>
              </a:rPr>
              <a:t>Value-based Payment  Continuum</a:t>
            </a:r>
          </a:p>
        </p:txBody>
      </p:sp>
      <p:sp>
        <p:nvSpPr>
          <p:cNvPr id="9" name="Rectangle 8"/>
          <p:cNvSpPr/>
          <p:nvPr/>
        </p:nvSpPr>
        <p:spPr>
          <a:xfrm>
            <a:off x="1049338" y="1493838"/>
            <a:ext cx="7129462" cy="392430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cxnSp>
        <p:nvCxnSpPr>
          <p:cNvPr id="10" name="Straight Arrow Connector 9"/>
          <p:cNvCxnSpPr/>
          <p:nvPr/>
        </p:nvCxnSpPr>
        <p:spPr>
          <a:xfrm flipV="1">
            <a:off x="827088" y="1473200"/>
            <a:ext cx="0" cy="41259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74102" y="1524881"/>
            <a:ext cx="400110" cy="4094630"/>
          </a:xfrm>
          <a:prstGeom prst="rect">
            <a:avLst/>
          </a:prstGeom>
          <a:noFill/>
        </p:spPr>
        <p:txBody>
          <a:bodyPr vert="vert270">
            <a:spAutoFit/>
          </a:bodyPr>
          <a:lstStyle/>
          <a:p>
            <a:pPr algn="ctr">
              <a:defRPr/>
            </a:pPr>
            <a:r>
              <a:rPr lang="en-US" sz="1400" dirty="0"/>
              <a:t>Level of Financial Risk/Reward</a:t>
            </a:r>
          </a:p>
        </p:txBody>
      </p:sp>
      <p:cxnSp>
        <p:nvCxnSpPr>
          <p:cNvPr id="12" name="Straight Arrow Connector 11"/>
          <p:cNvCxnSpPr/>
          <p:nvPr/>
        </p:nvCxnSpPr>
        <p:spPr>
          <a:xfrm>
            <a:off x="836613" y="5599113"/>
            <a:ext cx="7362825" cy="95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27088" y="5629275"/>
            <a:ext cx="7342187" cy="830997"/>
          </a:xfrm>
          <a:prstGeom prst="rect">
            <a:avLst/>
          </a:prstGeom>
          <a:noFill/>
        </p:spPr>
        <p:txBody>
          <a:bodyPr wrap="square">
            <a:spAutoFit/>
          </a:bodyPr>
          <a:lstStyle/>
          <a:p>
            <a:pPr algn="ctr">
              <a:defRPr/>
            </a:pPr>
            <a:r>
              <a:rPr lang="en-US" sz="2400" dirty="0"/>
              <a:t>Degree of Care Provider Integration and Accountability</a:t>
            </a:r>
          </a:p>
        </p:txBody>
      </p:sp>
      <p:sp>
        <p:nvSpPr>
          <p:cNvPr id="14" name="Rectangle 13"/>
          <p:cNvSpPr/>
          <p:nvPr/>
        </p:nvSpPr>
        <p:spPr>
          <a:xfrm>
            <a:off x="1068388" y="4514850"/>
            <a:ext cx="1019175" cy="9017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Fee-for-Service</a:t>
            </a:r>
          </a:p>
        </p:txBody>
      </p:sp>
      <p:sp>
        <p:nvSpPr>
          <p:cNvPr id="15" name="Rectangle 14"/>
          <p:cNvSpPr/>
          <p:nvPr/>
        </p:nvSpPr>
        <p:spPr>
          <a:xfrm>
            <a:off x="4135438" y="3182938"/>
            <a:ext cx="1017587" cy="90328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Bundled/</a:t>
            </a:r>
          </a:p>
          <a:p>
            <a:pPr algn="ctr">
              <a:defRPr/>
            </a:pPr>
            <a:r>
              <a:rPr lang="en-US" sz="1200" dirty="0"/>
              <a:t>Episode Payments</a:t>
            </a:r>
          </a:p>
        </p:txBody>
      </p:sp>
      <p:sp>
        <p:nvSpPr>
          <p:cNvPr id="16" name="Rectangle 15"/>
          <p:cNvSpPr/>
          <p:nvPr/>
        </p:nvSpPr>
        <p:spPr>
          <a:xfrm>
            <a:off x="5157788" y="2732088"/>
            <a:ext cx="1017587" cy="903287"/>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Shared Savings</a:t>
            </a:r>
          </a:p>
        </p:txBody>
      </p:sp>
      <p:sp>
        <p:nvSpPr>
          <p:cNvPr id="17" name="Rectangle 16"/>
          <p:cNvSpPr/>
          <p:nvPr/>
        </p:nvSpPr>
        <p:spPr>
          <a:xfrm>
            <a:off x="6178550" y="2292350"/>
            <a:ext cx="1019175" cy="903288"/>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Shared </a:t>
            </a:r>
          </a:p>
          <a:p>
            <a:pPr algn="ctr">
              <a:defRPr/>
            </a:pPr>
            <a:r>
              <a:rPr lang="en-US" sz="1200" dirty="0"/>
              <a:t>Risk</a:t>
            </a:r>
          </a:p>
        </p:txBody>
      </p:sp>
      <p:sp>
        <p:nvSpPr>
          <p:cNvPr id="18" name="Rectangle 17"/>
          <p:cNvSpPr/>
          <p:nvPr/>
        </p:nvSpPr>
        <p:spPr>
          <a:xfrm>
            <a:off x="2078038" y="4519613"/>
            <a:ext cx="2046287" cy="88741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19" name="Rectangle 18"/>
          <p:cNvSpPr/>
          <p:nvPr/>
        </p:nvSpPr>
        <p:spPr>
          <a:xfrm>
            <a:off x="7200900" y="1822450"/>
            <a:ext cx="977900" cy="9017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0" dirty="0"/>
              <a:t>Capitated + PBC</a:t>
            </a:r>
          </a:p>
        </p:txBody>
      </p:sp>
      <p:sp>
        <p:nvSpPr>
          <p:cNvPr id="20" name="Rectangle 19"/>
          <p:cNvSpPr/>
          <p:nvPr/>
        </p:nvSpPr>
        <p:spPr>
          <a:xfrm>
            <a:off x="2090738" y="4084638"/>
            <a:ext cx="1019175" cy="901700"/>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Primary Care Incentives</a:t>
            </a:r>
          </a:p>
        </p:txBody>
      </p:sp>
      <p:sp>
        <p:nvSpPr>
          <p:cNvPr id="21" name="Rectangle 20"/>
          <p:cNvSpPr/>
          <p:nvPr/>
        </p:nvSpPr>
        <p:spPr>
          <a:xfrm>
            <a:off x="3101181" y="3643313"/>
            <a:ext cx="1085057" cy="903287"/>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Performance Based Contracts</a:t>
            </a:r>
          </a:p>
        </p:txBody>
      </p:sp>
      <p:sp>
        <p:nvSpPr>
          <p:cNvPr id="15378" name="TextBox 28"/>
          <p:cNvSpPr txBox="1">
            <a:spLocks noChangeArrowheads="1"/>
          </p:cNvSpPr>
          <p:nvPr/>
        </p:nvSpPr>
        <p:spPr bwMode="auto">
          <a:xfrm>
            <a:off x="2147888" y="5094288"/>
            <a:ext cx="20383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r>
              <a:rPr lang="en-US" altLang="en-US" sz="1200" dirty="0"/>
              <a:t>Performance-Based Programs</a:t>
            </a:r>
          </a:p>
        </p:txBody>
      </p:sp>
      <p:sp>
        <p:nvSpPr>
          <p:cNvPr id="23" name="Rectangle 22"/>
          <p:cNvSpPr/>
          <p:nvPr/>
        </p:nvSpPr>
        <p:spPr>
          <a:xfrm>
            <a:off x="4132263" y="4083050"/>
            <a:ext cx="998537" cy="1330325"/>
          </a:xfrm>
          <a:prstGeom prst="rect">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solidFill>
                <a:schemeClr val="tx1"/>
              </a:solidFill>
            </a:endParaRPr>
          </a:p>
        </p:txBody>
      </p:sp>
      <p:sp>
        <p:nvSpPr>
          <p:cNvPr id="15380" name="TextBox 30"/>
          <p:cNvSpPr txBox="1">
            <a:spLocks noChangeArrowheads="1"/>
          </p:cNvSpPr>
          <p:nvPr/>
        </p:nvSpPr>
        <p:spPr bwMode="auto">
          <a:xfrm>
            <a:off x="4256088" y="4913313"/>
            <a:ext cx="8588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r>
              <a:rPr lang="en-US" altLang="en-US" sz="1200" dirty="0"/>
              <a:t>Centers of </a:t>
            </a:r>
          </a:p>
          <a:p>
            <a:r>
              <a:rPr lang="en-US" altLang="en-US" sz="1200" dirty="0"/>
              <a:t>Excellence</a:t>
            </a:r>
          </a:p>
        </p:txBody>
      </p:sp>
      <p:sp>
        <p:nvSpPr>
          <p:cNvPr id="15381" name="TextBox 31"/>
          <p:cNvSpPr txBox="1">
            <a:spLocks noChangeArrowheads="1"/>
          </p:cNvSpPr>
          <p:nvPr/>
        </p:nvSpPr>
        <p:spPr bwMode="auto">
          <a:xfrm>
            <a:off x="5153025" y="5076825"/>
            <a:ext cx="299561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a:r>
              <a:rPr lang="en-US" altLang="en-US" sz="1200" dirty="0"/>
              <a:t>Accountable Care Programs</a:t>
            </a:r>
          </a:p>
        </p:txBody>
      </p:sp>
      <p:sp>
        <p:nvSpPr>
          <p:cNvPr id="15382" name="TextBox 25"/>
          <p:cNvSpPr txBox="1">
            <a:spLocks noChangeArrowheads="1"/>
          </p:cNvSpPr>
          <p:nvPr/>
        </p:nvSpPr>
        <p:spPr bwMode="auto">
          <a:xfrm>
            <a:off x="1062785" y="1655297"/>
            <a:ext cx="59202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a:r>
              <a:rPr lang="en-US" altLang="en-US" dirty="0"/>
              <a:t>Value-Based Purchasing Models Aligned with Care Provider</a:t>
            </a:r>
            <a:r>
              <a:rPr lang="ja-JP" altLang="en-US" dirty="0"/>
              <a:t>’</a:t>
            </a:r>
            <a:r>
              <a:rPr lang="en-US" altLang="ja-JP" dirty="0"/>
              <a:t>s</a:t>
            </a:r>
          </a:p>
          <a:p>
            <a:pPr algn="ctr"/>
            <a:r>
              <a:rPr lang="en-US" altLang="en-US" dirty="0"/>
              <a:t>Risk Management Capabilities</a:t>
            </a:r>
          </a:p>
        </p:txBody>
      </p:sp>
      <p:sp>
        <p:nvSpPr>
          <p:cNvPr id="4" name="Slide Number Placeholder 3"/>
          <p:cNvSpPr>
            <a:spLocks noGrp="1"/>
          </p:cNvSpPr>
          <p:nvPr>
            <p:ph type="sldNum" sz="quarter" idx="12"/>
          </p:nvPr>
        </p:nvSpPr>
        <p:spPr/>
        <p:txBody>
          <a:bodyPr/>
          <a:lstStyle/>
          <a:p>
            <a:fld id="{834E02F4-DF0C-46F8-8E6C-F29743B960F2}" type="slidenum">
              <a:rPr lang="en-US" smtClean="0"/>
              <a:t>11</a:t>
            </a:fld>
            <a:endParaRPr lang="en-US" dirty="0"/>
          </a:p>
        </p:txBody>
      </p:sp>
    </p:spTree>
    <p:extLst>
      <p:ext uri="{BB962C8B-B14F-4D97-AF65-F5344CB8AC3E}">
        <p14:creationId xmlns:p14="http://schemas.microsoft.com/office/powerpoint/2010/main" val="35374946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229600" cy="990600"/>
          </a:xfrm>
        </p:spPr>
        <p:txBody>
          <a:bodyPr>
            <a:normAutofit/>
          </a:bodyPr>
          <a:lstStyle/>
          <a:p>
            <a:r>
              <a:rPr lang="en-US" sz="3700" b="1" dirty="0">
                <a:effectLst>
                  <a:outerShdw blurRad="38100" dist="38100" dir="2700000" algn="tl">
                    <a:srgbClr val="000000">
                      <a:alpha val="43137"/>
                    </a:srgbClr>
                  </a:outerShdw>
                </a:effectLst>
              </a:rPr>
              <a:t>Primary care incentives: Definition </a:t>
            </a:r>
          </a:p>
        </p:txBody>
      </p:sp>
      <p:sp>
        <p:nvSpPr>
          <p:cNvPr id="3" name="Content Placeholder 2"/>
          <p:cNvSpPr>
            <a:spLocks noGrp="1"/>
          </p:cNvSpPr>
          <p:nvPr>
            <p:ph idx="1"/>
          </p:nvPr>
        </p:nvSpPr>
        <p:spPr>
          <a:xfrm>
            <a:off x="533400" y="1219200"/>
            <a:ext cx="8229600" cy="4876800"/>
          </a:xfrm>
        </p:spPr>
        <p:txBody>
          <a:bodyPr/>
          <a:lstStyle/>
          <a:p>
            <a:pPr>
              <a:buFont typeface="Wingdings" panose="05000000000000000000" pitchFamily="2" charset="2"/>
              <a:buChar char="§"/>
            </a:pPr>
            <a:r>
              <a:rPr lang="en-US" sz="2800" dirty="0" smtClean="0"/>
              <a:t>Enhanced </a:t>
            </a:r>
            <a:r>
              <a:rPr lang="en-US" sz="2800" dirty="0"/>
              <a:t>payment to primary care providers for practicing to identified metrics/measures and achieving improved patient outcomes or reduced costs.</a:t>
            </a:r>
          </a:p>
          <a:p>
            <a:endParaRPr lang="en-US" dirty="0"/>
          </a:p>
          <a:p>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5991" y="3048000"/>
            <a:ext cx="21336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2"/>
          </p:nvPr>
        </p:nvSpPr>
        <p:spPr/>
        <p:txBody>
          <a:bodyPr/>
          <a:lstStyle/>
          <a:p>
            <a:fld id="{834E02F4-DF0C-46F8-8E6C-F29743B960F2}" type="slidenum">
              <a:rPr lang="en-US" smtClean="0"/>
              <a:t>12</a:t>
            </a:fld>
            <a:endParaRPr lang="en-US" dirty="0"/>
          </a:p>
        </p:txBody>
      </p:sp>
    </p:spTree>
    <p:extLst>
      <p:ext uri="{BB962C8B-B14F-4D97-AF65-F5344CB8AC3E}">
        <p14:creationId xmlns:p14="http://schemas.microsoft.com/office/powerpoint/2010/main" val="7769811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763000" cy="990600"/>
          </a:xfrm>
        </p:spPr>
        <p:txBody>
          <a:bodyPr>
            <a:normAutofit/>
          </a:bodyPr>
          <a:lstStyle/>
          <a:p>
            <a:r>
              <a:rPr lang="en-US" sz="3700" b="1" dirty="0">
                <a:effectLst>
                  <a:outerShdw blurRad="38100" dist="38100" dir="2700000" algn="tl">
                    <a:srgbClr val="000000">
                      <a:alpha val="43137"/>
                    </a:srgbClr>
                  </a:outerShdw>
                </a:effectLst>
              </a:rPr>
              <a:t>Primary care incentives: Competencies  </a:t>
            </a:r>
          </a:p>
        </p:txBody>
      </p:sp>
      <p:sp>
        <p:nvSpPr>
          <p:cNvPr id="3" name="Content Placeholder 2"/>
          <p:cNvSpPr>
            <a:spLocks noGrp="1"/>
          </p:cNvSpPr>
          <p:nvPr>
            <p:ph idx="1"/>
          </p:nvPr>
        </p:nvSpPr>
        <p:spPr>
          <a:xfrm>
            <a:off x="457200" y="1295400"/>
            <a:ext cx="8229600" cy="5334000"/>
          </a:xfrm>
        </p:spPr>
        <p:txBody>
          <a:bodyPr>
            <a:normAutofit lnSpcReduction="10000"/>
          </a:bodyPr>
          <a:lstStyle/>
          <a:p>
            <a:pPr>
              <a:buFont typeface="Wingdings" panose="05000000000000000000" pitchFamily="2" charset="2"/>
              <a:buChar char="§"/>
            </a:pPr>
            <a:r>
              <a:rPr lang="en-US" sz="2800" dirty="0" smtClean="0"/>
              <a:t>Demonstrate </a:t>
            </a:r>
            <a:r>
              <a:rPr lang="en-US" sz="2800" dirty="0"/>
              <a:t>and report quality measures  (PQRS, HEDIS, ACO quality measures, etc</a:t>
            </a:r>
            <a:r>
              <a:rPr lang="en-US" sz="2800" dirty="0" smtClean="0"/>
              <a:t>.)</a:t>
            </a:r>
          </a:p>
          <a:p>
            <a:pPr>
              <a:buFont typeface="Wingdings" panose="05000000000000000000" pitchFamily="2" charset="2"/>
              <a:buChar char="§"/>
            </a:pPr>
            <a:endParaRPr lang="en-US" sz="1100" dirty="0"/>
          </a:p>
          <a:p>
            <a:pPr>
              <a:buFont typeface="Wingdings" panose="05000000000000000000" pitchFamily="2" charset="2"/>
              <a:buChar char="§"/>
            </a:pPr>
            <a:r>
              <a:rPr lang="en-US" sz="2800" dirty="0"/>
              <a:t>EHR data, analytics to support decision-making and </a:t>
            </a:r>
            <a:r>
              <a:rPr lang="en-US" sz="2800" dirty="0" smtClean="0"/>
              <a:t>action</a:t>
            </a:r>
          </a:p>
          <a:p>
            <a:pPr>
              <a:buFont typeface="Wingdings" panose="05000000000000000000" pitchFamily="2" charset="2"/>
              <a:buChar char="§"/>
            </a:pPr>
            <a:endParaRPr lang="en-US" sz="1100" dirty="0"/>
          </a:p>
          <a:p>
            <a:pPr>
              <a:buFont typeface="Wingdings" panose="05000000000000000000" pitchFamily="2" charset="2"/>
              <a:buChar char="§"/>
            </a:pPr>
            <a:r>
              <a:rPr lang="en-US" sz="2800" dirty="0"/>
              <a:t>Public </a:t>
            </a:r>
            <a:r>
              <a:rPr lang="en-US" sz="2800" dirty="0" smtClean="0"/>
              <a:t>reporting</a:t>
            </a:r>
          </a:p>
          <a:p>
            <a:pPr>
              <a:buFont typeface="Wingdings" panose="05000000000000000000" pitchFamily="2" charset="2"/>
              <a:buChar char="§"/>
            </a:pPr>
            <a:endParaRPr lang="en-US" sz="1200" dirty="0"/>
          </a:p>
          <a:p>
            <a:pPr>
              <a:buFont typeface="Wingdings" panose="05000000000000000000" pitchFamily="2" charset="2"/>
              <a:buChar char="§"/>
            </a:pPr>
            <a:r>
              <a:rPr lang="en-US" sz="2800" dirty="0"/>
              <a:t>Care </a:t>
            </a:r>
            <a:r>
              <a:rPr lang="en-US" sz="2800" dirty="0" smtClean="0"/>
              <a:t>Management</a:t>
            </a:r>
          </a:p>
          <a:p>
            <a:pPr>
              <a:buFont typeface="Wingdings" panose="05000000000000000000" pitchFamily="2" charset="2"/>
              <a:buChar char="§"/>
            </a:pPr>
            <a:endParaRPr lang="en-US" sz="1200" dirty="0"/>
          </a:p>
          <a:p>
            <a:pPr>
              <a:buFont typeface="Wingdings" panose="05000000000000000000" pitchFamily="2" charset="2"/>
              <a:buChar char="§"/>
            </a:pPr>
            <a:r>
              <a:rPr lang="en-US" sz="2800" dirty="0" smtClean="0"/>
              <a:t>Access</a:t>
            </a:r>
          </a:p>
          <a:p>
            <a:pPr>
              <a:buFont typeface="Wingdings" panose="05000000000000000000" pitchFamily="2" charset="2"/>
              <a:buChar char="§"/>
            </a:pPr>
            <a:endParaRPr lang="en-US" sz="1200" dirty="0"/>
          </a:p>
          <a:p>
            <a:pPr>
              <a:buFont typeface="Wingdings" panose="05000000000000000000" pitchFamily="2" charset="2"/>
              <a:buChar char="§"/>
            </a:pPr>
            <a:r>
              <a:rPr lang="en-US" sz="2800" dirty="0"/>
              <a:t>Measure patient </a:t>
            </a:r>
            <a:r>
              <a:rPr lang="en-US" sz="2800" dirty="0" smtClean="0"/>
              <a:t>satisfaction</a:t>
            </a:r>
          </a:p>
          <a:p>
            <a:pPr>
              <a:buFont typeface="Wingdings" panose="05000000000000000000" pitchFamily="2" charset="2"/>
              <a:buChar char="§"/>
            </a:pPr>
            <a:endParaRPr lang="en-US" sz="1200" dirty="0"/>
          </a:p>
          <a:p>
            <a:pPr>
              <a:buFont typeface="Wingdings" panose="05000000000000000000" pitchFamily="2" charset="2"/>
              <a:buChar char="§"/>
            </a:pPr>
            <a:r>
              <a:rPr lang="en-US" sz="2800" dirty="0"/>
              <a:t>PCMH Attributes </a:t>
            </a:r>
          </a:p>
        </p:txBody>
      </p:sp>
      <p:sp>
        <p:nvSpPr>
          <p:cNvPr id="6" name="Slide Number Placeholder 5"/>
          <p:cNvSpPr>
            <a:spLocks noGrp="1"/>
          </p:cNvSpPr>
          <p:nvPr>
            <p:ph type="sldNum" sz="quarter" idx="12"/>
          </p:nvPr>
        </p:nvSpPr>
        <p:spPr/>
        <p:txBody>
          <a:bodyPr/>
          <a:lstStyle/>
          <a:p>
            <a:fld id="{834E02F4-DF0C-46F8-8E6C-F29743B960F2}" type="slidenum">
              <a:rPr lang="en-US" smtClean="0"/>
              <a:t>13</a:t>
            </a:fld>
            <a:endParaRPr lang="en-US" dirty="0"/>
          </a:p>
        </p:txBody>
      </p:sp>
    </p:spTree>
    <p:extLst>
      <p:ext uri="{BB962C8B-B14F-4D97-AF65-F5344CB8AC3E}">
        <p14:creationId xmlns:p14="http://schemas.microsoft.com/office/powerpoint/2010/main" val="24296703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078" y="304800"/>
            <a:ext cx="9067800" cy="1143000"/>
          </a:xfrm>
        </p:spPr>
        <p:txBody>
          <a:bodyPr>
            <a:noAutofit/>
          </a:bodyPr>
          <a:lstStyle/>
          <a:p>
            <a:r>
              <a:rPr lang="en-US" sz="3700" b="1" dirty="0">
                <a:effectLst>
                  <a:outerShdw blurRad="38100" dist="38100" dir="2700000" algn="tl">
                    <a:srgbClr val="000000">
                      <a:alpha val="43137"/>
                    </a:srgbClr>
                  </a:outerShdw>
                </a:effectLst>
              </a:rPr>
              <a:t>Performance Based Contracts: </a:t>
            </a:r>
            <a:r>
              <a:rPr lang="en-US" sz="3700" b="1" dirty="0" smtClean="0">
                <a:effectLst>
                  <a:outerShdw blurRad="38100" dist="38100" dir="2700000" algn="tl">
                    <a:srgbClr val="000000">
                      <a:alpha val="43137"/>
                    </a:srgbClr>
                  </a:outerShdw>
                </a:effectLst>
              </a:rPr>
              <a:t>Definition</a:t>
            </a:r>
            <a:endParaRPr lang="en-US" sz="37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33400" y="1066800"/>
            <a:ext cx="8229600" cy="5638800"/>
          </a:xfrm>
        </p:spPr>
        <p:txBody>
          <a:bodyPr>
            <a:normAutofit fontScale="70000" lnSpcReduction="20000"/>
          </a:bodyPr>
          <a:lstStyle/>
          <a:p>
            <a:endParaRPr lang="en-US" dirty="0">
              <a:ea typeface="Helvetica Neue"/>
              <a:cs typeface="Helvetica Neue"/>
              <a:sym typeface="Helvetica Neue"/>
            </a:endParaRPr>
          </a:p>
          <a:p>
            <a:pPr>
              <a:buFont typeface="Wingdings" panose="05000000000000000000" pitchFamily="2" charset="2"/>
              <a:buChar char="§"/>
            </a:pPr>
            <a:r>
              <a:rPr lang="en-US" sz="4000" dirty="0">
                <a:ea typeface="Helvetica Neue"/>
                <a:cs typeface="Helvetica Neue"/>
                <a:sym typeface="Helvetica Neue"/>
              </a:rPr>
              <a:t>A portion of payment is tied to performance on cost-efficiency and quality performance measures. </a:t>
            </a:r>
          </a:p>
          <a:p>
            <a:pPr>
              <a:buFont typeface="Wingdings" panose="05000000000000000000" pitchFamily="2" charset="2"/>
              <a:buChar char="§"/>
            </a:pPr>
            <a:endParaRPr lang="en-US" sz="2000" dirty="0">
              <a:ea typeface="Helvetica Neue"/>
              <a:cs typeface="Helvetica Neue"/>
              <a:sym typeface="Helvetica Neue"/>
            </a:endParaRPr>
          </a:p>
          <a:p>
            <a:pPr>
              <a:buFont typeface="Wingdings" panose="05000000000000000000" pitchFamily="2" charset="2"/>
              <a:buChar char="§"/>
            </a:pPr>
            <a:r>
              <a:rPr lang="en-US" sz="4000" dirty="0">
                <a:ea typeface="Helvetica Neue"/>
                <a:cs typeface="Helvetica Neue"/>
                <a:sym typeface="Helvetica Neue"/>
              </a:rPr>
              <a:t>While a portion of payment  may still be fee-for-service, may also be paid a bonus or have payments withheld. </a:t>
            </a:r>
          </a:p>
          <a:p>
            <a:pPr>
              <a:buFont typeface="Wingdings" panose="05000000000000000000" pitchFamily="2" charset="2"/>
              <a:buChar char="§"/>
            </a:pPr>
            <a:endParaRPr lang="en-US" sz="2000" dirty="0">
              <a:ea typeface="Helvetica Neue"/>
              <a:cs typeface="Helvetica Neue"/>
              <a:sym typeface="Helvetica Neue"/>
            </a:endParaRPr>
          </a:p>
          <a:p>
            <a:pPr>
              <a:buFont typeface="Wingdings" panose="05000000000000000000" pitchFamily="2" charset="2"/>
              <a:buChar char="§"/>
            </a:pPr>
            <a:r>
              <a:rPr lang="en-US" sz="4000" dirty="0"/>
              <a:t>Rewards providers for achieving or exceeding pre-established benchmarks for quality of care, health results and/or efficiency. Often used to encourage providers to follow recommended guidelines or meet treatment goals for high-cost conditions (e.g</a:t>
            </a:r>
            <a:r>
              <a:rPr lang="en-US" sz="4000" dirty="0" smtClean="0"/>
              <a:t>. </a:t>
            </a:r>
            <a:r>
              <a:rPr lang="en-US" sz="4000" dirty="0"/>
              <a:t>heart disease) or preventive care (e.g</a:t>
            </a:r>
            <a:r>
              <a:rPr lang="en-US" sz="4000" dirty="0" smtClean="0"/>
              <a:t>. </a:t>
            </a:r>
            <a:r>
              <a:rPr lang="en-US" sz="4000" dirty="0"/>
              <a:t>immunizations). </a:t>
            </a:r>
          </a:p>
          <a:p>
            <a:endParaRPr lang="en-US" dirty="0"/>
          </a:p>
          <a:p>
            <a:endParaRPr lang="en-US" dirty="0">
              <a:ea typeface="Helvetica Neue"/>
              <a:cs typeface="Helvetica Neue"/>
              <a:sym typeface="Helvetica Neue"/>
            </a:endParaRPr>
          </a:p>
          <a:p>
            <a:pPr>
              <a:spcBef>
                <a:spcPts val="0"/>
              </a:spcBef>
            </a:pPr>
            <a:endParaRPr lang="en-US" dirty="0">
              <a:solidFill>
                <a:srgbClr val="404040"/>
              </a:solidFill>
              <a:latin typeface="Helvetica Neue"/>
              <a:ea typeface="Helvetica Neue"/>
              <a:cs typeface="Helvetica Neue"/>
              <a:sym typeface="Helvetica Neue"/>
            </a:endParaRPr>
          </a:p>
          <a:p>
            <a:endParaRPr lang="en-US" dirty="0"/>
          </a:p>
        </p:txBody>
      </p:sp>
      <p:sp>
        <p:nvSpPr>
          <p:cNvPr id="6" name="Slide Number Placeholder 5"/>
          <p:cNvSpPr>
            <a:spLocks noGrp="1"/>
          </p:cNvSpPr>
          <p:nvPr>
            <p:ph type="sldNum" sz="quarter" idx="12"/>
          </p:nvPr>
        </p:nvSpPr>
        <p:spPr/>
        <p:txBody>
          <a:bodyPr/>
          <a:lstStyle/>
          <a:p>
            <a:fld id="{834E02F4-DF0C-46F8-8E6C-F29743B960F2}" type="slidenum">
              <a:rPr lang="en-US" smtClean="0"/>
              <a:t>14</a:t>
            </a:fld>
            <a:endParaRPr lang="en-US" dirty="0"/>
          </a:p>
        </p:txBody>
      </p:sp>
    </p:spTree>
    <p:extLst>
      <p:ext uri="{BB962C8B-B14F-4D97-AF65-F5344CB8AC3E}">
        <p14:creationId xmlns:p14="http://schemas.microsoft.com/office/powerpoint/2010/main" val="38727092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9144000" cy="990600"/>
          </a:xfrm>
        </p:spPr>
        <p:txBody>
          <a:bodyPr>
            <a:noAutofit/>
          </a:bodyPr>
          <a:lstStyle/>
          <a:p>
            <a:r>
              <a:rPr lang="en-US" sz="3700" b="1" dirty="0">
                <a:effectLst>
                  <a:outerShdw blurRad="38100" dist="38100" dir="2700000" algn="tl">
                    <a:srgbClr val="000000">
                      <a:alpha val="43137"/>
                    </a:srgbClr>
                  </a:outerShdw>
                </a:effectLst>
              </a:rPr>
              <a:t>Performance Based Contracts: Competencies </a:t>
            </a:r>
          </a:p>
        </p:txBody>
      </p:sp>
      <p:sp>
        <p:nvSpPr>
          <p:cNvPr id="3" name="Content Placeholder 2"/>
          <p:cNvSpPr>
            <a:spLocks noGrp="1"/>
          </p:cNvSpPr>
          <p:nvPr>
            <p:ph idx="1"/>
          </p:nvPr>
        </p:nvSpPr>
        <p:spPr>
          <a:xfrm>
            <a:off x="457200" y="1676400"/>
            <a:ext cx="8686800" cy="5410200"/>
          </a:xfrm>
        </p:spPr>
        <p:txBody>
          <a:bodyPr>
            <a:normAutofit fontScale="92500" lnSpcReduction="10000"/>
          </a:bodyPr>
          <a:lstStyle/>
          <a:p>
            <a:pPr marL="339725" indent="-339725">
              <a:buFont typeface="Wingdings" panose="05000000000000000000" pitchFamily="2" charset="2"/>
              <a:buChar char="§"/>
            </a:pPr>
            <a:r>
              <a:rPr lang="en-US" sz="3000" dirty="0" smtClean="0"/>
              <a:t>Provider alignment</a:t>
            </a:r>
          </a:p>
          <a:p>
            <a:pPr marL="339725" indent="-339725">
              <a:buFont typeface="Wingdings" panose="05000000000000000000" pitchFamily="2" charset="2"/>
              <a:buChar char="§"/>
            </a:pPr>
            <a:endParaRPr lang="en-US" sz="900" dirty="0"/>
          </a:p>
          <a:p>
            <a:pPr marL="339725" indent="-339725">
              <a:buFont typeface="Wingdings" panose="05000000000000000000" pitchFamily="2" charset="2"/>
              <a:buChar char="§"/>
            </a:pPr>
            <a:r>
              <a:rPr lang="en-US" sz="3000" dirty="0"/>
              <a:t>Demonstrate and report quality/outcome/cost  </a:t>
            </a:r>
            <a:r>
              <a:rPr lang="en-US" sz="3000" dirty="0" smtClean="0"/>
              <a:t>measures</a:t>
            </a:r>
          </a:p>
          <a:p>
            <a:pPr marL="339725" indent="-339725">
              <a:buFont typeface="Wingdings" panose="05000000000000000000" pitchFamily="2" charset="2"/>
              <a:buChar char="§"/>
            </a:pPr>
            <a:endParaRPr lang="en-US" sz="900" dirty="0"/>
          </a:p>
          <a:p>
            <a:pPr marL="339725" lvl="1" indent="-339725">
              <a:buFont typeface="Wingdings" panose="05000000000000000000" pitchFamily="2" charset="2"/>
              <a:buChar char="§"/>
            </a:pPr>
            <a:r>
              <a:rPr lang="en-US" sz="3000" dirty="0"/>
              <a:t>Integrated EHR, data, </a:t>
            </a:r>
            <a:r>
              <a:rPr lang="en-US" sz="3000" dirty="0" smtClean="0"/>
              <a:t>analytics</a:t>
            </a:r>
          </a:p>
          <a:p>
            <a:pPr marL="339725" lvl="1" indent="-339725">
              <a:buFont typeface="Wingdings" panose="05000000000000000000" pitchFamily="2" charset="2"/>
              <a:buChar char="§"/>
            </a:pPr>
            <a:endParaRPr lang="en-US" sz="900" dirty="0"/>
          </a:p>
          <a:p>
            <a:pPr marL="339725" lvl="1" indent="-339725">
              <a:buFont typeface="Wingdings" panose="05000000000000000000" pitchFamily="2" charset="2"/>
              <a:buChar char="§"/>
            </a:pPr>
            <a:r>
              <a:rPr lang="en-US" sz="3000" dirty="0"/>
              <a:t>Public </a:t>
            </a:r>
            <a:r>
              <a:rPr lang="en-US" sz="3000" dirty="0" smtClean="0"/>
              <a:t>Reporting</a:t>
            </a:r>
          </a:p>
          <a:p>
            <a:pPr marL="339725" lvl="1" indent="-339725">
              <a:buFont typeface="Wingdings" panose="05000000000000000000" pitchFamily="2" charset="2"/>
              <a:buChar char="§"/>
            </a:pPr>
            <a:endParaRPr lang="en-US" sz="900" dirty="0">
              <a:ea typeface="Helvetica Neue"/>
              <a:cs typeface="Helvetica Neue"/>
              <a:sym typeface="Helvetica Neue"/>
            </a:endParaRPr>
          </a:p>
          <a:p>
            <a:pPr marL="339725" indent="-339725">
              <a:buFont typeface="Wingdings" panose="05000000000000000000" pitchFamily="2" charset="2"/>
              <a:buChar char="§"/>
            </a:pPr>
            <a:r>
              <a:rPr lang="en-US" sz="3000" dirty="0">
                <a:ea typeface="Helvetica Neue"/>
                <a:cs typeface="Helvetica Neue"/>
                <a:sym typeface="Helvetica Neue"/>
              </a:rPr>
              <a:t>Ability to assume some level of risk </a:t>
            </a:r>
            <a:endParaRPr lang="en-US" sz="3000" dirty="0" smtClean="0">
              <a:ea typeface="Helvetica Neue"/>
              <a:cs typeface="Helvetica Neue"/>
              <a:sym typeface="Helvetica Neue"/>
            </a:endParaRPr>
          </a:p>
          <a:p>
            <a:pPr marL="339725" indent="-339725">
              <a:buFont typeface="Wingdings" panose="05000000000000000000" pitchFamily="2" charset="2"/>
              <a:buChar char="§"/>
            </a:pPr>
            <a:endParaRPr lang="en-US" sz="1100" dirty="0">
              <a:ea typeface="Helvetica Neue"/>
              <a:cs typeface="Helvetica Neue"/>
              <a:sym typeface="Helvetica Neue"/>
            </a:endParaRPr>
          </a:p>
          <a:p>
            <a:pPr marL="339725" indent="-339725">
              <a:buFont typeface="Wingdings" panose="05000000000000000000" pitchFamily="2" charset="2"/>
              <a:buChar char="§"/>
            </a:pPr>
            <a:r>
              <a:rPr lang="en-US" sz="3000" dirty="0">
                <a:ea typeface="Helvetica Neue"/>
                <a:cs typeface="Helvetica Neue"/>
                <a:sym typeface="Helvetica Neue"/>
              </a:rPr>
              <a:t>Contract negotiation and management </a:t>
            </a:r>
            <a:endParaRPr lang="en-US" sz="3000" dirty="0" smtClean="0">
              <a:ea typeface="Helvetica Neue"/>
              <a:cs typeface="Helvetica Neue"/>
              <a:sym typeface="Helvetica Neue"/>
            </a:endParaRPr>
          </a:p>
          <a:p>
            <a:pPr marL="339725" indent="-339725">
              <a:buFont typeface="Wingdings" panose="05000000000000000000" pitchFamily="2" charset="2"/>
              <a:buChar char="§"/>
            </a:pPr>
            <a:endParaRPr lang="en-US" sz="900" dirty="0">
              <a:ea typeface="Helvetica Neue"/>
              <a:cs typeface="Helvetica Neue"/>
              <a:sym typeface="Helvetica Neue"/>
            </a:endParaRPr>
          </a:p>
          <a:p>
            <a:pPr marL="339725" indent="-339725">
              <a:buFont typeface="Wingdings" panose="05000000000000000000" pitchFamily="2" charset="2"/>
              <a:buChar char="§"/>
            </a:pPr>
            <a:r>
              <a:rPr lang="en-US" sz="3000" dirty="0">
                <a:ea typeface="Helvetica Neue"/>
                <a:cs typeface="Helvetica Neue"/>
                <a:sym typeface="Helvetica Neue"/>
              </a:rPr>
              <a:t>Engage patients and coordinate </a:t>
            </a:r>
            <a:r>
              <a:rPr lang="en-US" sz="3000" dirty="0" smtClean="0">
                <a:ea typeface="Helvetica Neue"/>
                <a:cs typeface="Helvetica Neue"/>
                <a:sym typeface="Helvetica Neue"/>
              </a:rPr>
              <a:t>care</a:t>
            </a:r>
          </a:p>
          <a:p>
            <a:pPr marL="339725" indent="-339725">
              <a:buFont typeface="Wingdings" panose="05000000000000000000" pitchFamily="2" charset="2"/>
              <a:buChar char="§"/>
            </a:pPr>
            <a:endParaRPr lang="en-US" sz="900" dirty="0">
              <a:ea typeface="Helvetica Neue"/>
              <a:cs typeface="Helvetica Neue"/>
              <a:sym typeface="Helvetica Neue"/>
            </a:endParaRPr>
          </a:p>
          <a:p>
            <a:pPr marL="339725" indent="-339725">
              <a:buFont typeface="Wingdings" panose="05000000000000000000" pitchFamily="2" charset="2"/>
              <a:buChar char="§"/>
            </a:pPr>
            <a:r>
              <a:rPr lang="en-US" sz="3000" dirty="0">
                <a:ea typeface="Helvetica Neue"/>
                <a:cs typeface="Helvetica Neue"/>
                <a:sym typeface="Helvetica Neue"/>
              </a:rPr>
              <a:t>Measure patient satisfaction </a:t>
            </a:r>
          </a:p>
          <a:p>
            <a:pPr>
              <a:buFont typeface="Wingdings" panose="05000000000000000000" pitchFamily="2" charset="2"/>
              <a:buChar char="§"/>
            </a:pPr>
            <a:endParaRPr lang="en-US" sz="2200" dirty="0">
              <a:ea typeface="Helvetica Neue"/>
              <a:cs typeface="Helvetica Neue"/>
              <a:sym typeface="Helvetica Neue"/>
            </a:endParaRPr>
          </a:p>
          <a:p>
            <a:endParaRPr lang="en-US" dirty="0">
              <a:solidFill>
                <a:srgbClr val="404040"/>
              </a:solidFill>
              <a:latin typeface="Helvetica Neue"/>
              <a:ea typeface="Helvetica Neue"/>
              <a:cs typeface="Helvetica Neue"/>
              <a:sym typeface="Helvetica Neue"/>
            </a:endParaRPr>
          </a:p>
          <a:p>
            <a:pPr>
              <a:spcBef>
                <a:spcPts val="0"/>
              </a:spcBef>
            </a:pPr>
            <a:endParaRPr lang="en-US" dirty="0">
              <a:solidFill>
                <a:srgbClr val="404040"/>
              </a:solidFill>
              <a:latin typeface="Helvetica Neue"/>
              <a:ea typeface="Helvetica Neue"/>
              <a:cs typeface="Helvetica Neue"/>
              <a:sym typeface="Helvetica Neue"/>
            </a:endParaRPr>
          </a:p>
          <a:p>
            <a:endParaRPr lang="en-US" dirty="0"/>
          </a:p>
        </p:txBody>
      </p:sp>
      <p:sp>
        <p:nvSpPr>
          <p:cNvPr id="6" name="Slide Number Placeholder 5"/>
          <p:cNvSpPr>
            <a:spLocks noGrp="1"/>
          </p:cNvSpPr>
          <p:nvPr>
            <p:ph type="sldNum" sz="quarter" idx="12"/>
          </p:nvPr>
        </p:nvSpPr>
        <p:spPr/>
        <p:txBody>
          <a:bodyPr/>
          <a:lstStyle/>
          <a:p>
            <a:fld id="{834E02F4-DF0C-46F8-8E6C-F29743B960F2}" type="slidenum">
              <a:rPr lang="en-US" smtClean="0"/>
              <a:t>15</a:t>
            </a:fld>
            <a:endParaRPr lang="en-US" dirty="0"/>
          </a:p>
        </p:txBody>
      </p:sp>
    </p:spTree>
    <p:extLst>
      <p:ext uri="{BB962C8B-B14F-4D97-AF65-F5344CB8AC3E}">
        <p14:creationId xmlns:p14="http://schemas.microsoft.com/office/powerpoint/2010/main" val="28189992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915400" cy="990600"/>
          </a:xfrm>
        </p:spPr>
        <p:txBody>
          <a:bodyPr>
            <a:normAutofit/>
          </a:bodyPr>
          <a:lstStyle/>
          <a:p>
            <a:r>
              <a:rPr lang="en-US" sz="3700" b="1" dirty="0">
                <a:effectLst>
                  <a:outerShdw blurRad="38100" dist="38100" dir="2700000" algn="tl">
                    <a:srgbClr val="000000">
                      <a:alpha val="43137"/>
                    </a:srgbClr>
                  </a:outerShdw>
                </a:effectLst>
              </a:rPr>
              <a:t>Bundled/Episode Payments: Definition </a:t>
            </a:r>
          </a:p>
        </p:txBody>
      </p:sp>
      <p:sp>
        <p:nvSpPr>
          <p:cNvPr id="3" name="Content Placeholder 2"/>
          <p:cNvSpPr>
            <a:spLocks noGrp="1"/>
          </p:cNvSpPr>
          <p:nvPr>
            <p:ph idx="1"/>
          </p:nvPr>
        </p:nvSpPr>
        <p:spPr/>
        <p:txBody>
          <a:bodyPr>
            <a:normAutofit/>
          </a:bodyPr>
          <a:lstStyle/>
          <a:p>
            <a:endParaRPr lang="en-US" b="1" dirty="0">
              <a:latin typeface="+mj-lt"/>
            </a:endParaRPr>
          </a:p>
          <a:p>
            <a:endParaRPr lang="en-US" dirty="0">
              <a:latin typeface="+mj-lt"/>
            </a:endParaRPr>
          </a:p>
        </p:txBody>
      </p:sp>
      <p:sp>
        <p:nvSpPr>
          <p:cNvPr id="7" name="Content Placeholder 6"/>
          <p:cNvSpPr>
            <a:spLocks noGrp="1"/>
          </p:cNvSpPr>
          <p:nvPr>
            <p:ph sz="quarter" idx="4294967295"/>
          </p:nvPr>
        </p:nvSpPr>
        <p:spPr>
          <a:xfrm>
            <a:off x="304800" y="1219200"/>
            <a:ext cx="8382000" cy="5410200"/>
          </a:xfrm>
        </p:spPr>
        <p:txBody>
          <a:bodyPr>
            <a:noAutofit/>
          </a:bodyPr>
          <a:lstStyle/>
          <a:p>
            <a:pPr>
              <a:buFont typeface="Wingdings" panose="05000000000000000000" pitchFamily="2" charset="2"/>
              <a:buChar char="§"/>
            </a:pPr>
            <a:r>
              <a:rPr lang="en-US" sz="2800" dirty="0"/>
              <a:t>Bundled payment is a single </a:t>
            </a:r>
            <a:r>
              <a:rPr lang="en-US" sz="2800" dirty="0" smtClean="0"/>
              <a:t>payment for </a:t>
            </a:r>
            <a:r>
              <a:rPr lang="en-US" sz="2800" dirty="0"/>
              <a:t>all services to treat a given condition or provide a given treatment.</a:t>
            </a:r>
          </a:p>
          <a:p>
            <a:pPr>
              <a:buFont typeface="Wingdings" panose="05000000000000000000" pitchFamily="2" charset="2"/>
              <a:buChar char="§"/>
            </a:pPr>
            <a:endParaRPr lang="en-US" sz="1400" dirty="0" smtClean="0"/>
          </a:p>
          <a:p>
            <a:pPr>
              <a:buFont typeface="Wingdings" panose="05000000000000000000" pitchFamily="2" charset="2"/>
              <a:buChar char="§"/>
            </a:pPr>
            <a:r>
              <a:rPr lang="en-US" sz="2800" dirty="0" smtClean="0"/>
              <a:t>Bundled </a:t>
            </a:r>
            <a:r>
              <a:rPr lang="en-US" sz="2800" dirty="0"/>
              <a:t>payment asks providers to assume financial risk for the cost of services for a particular treatment or condition, as well as costs associated with preventable complications.</a:t>
            </a:r>
          </a:p>
          <a:p>
            <a:pPr>
              <a:buFont typeface="Wingdings" panose="05000000000000000000" pitchFamily="2" charset="2"/>
              <a:buChar char="§"/>
            </a:pPr>
            <a:endParaRPr lang="en-US" sz="1200" dirty="0" smtClean="0"/>
          </a:p>
          <a:p>
            <a:pPr>
              <a:buFont typeface="Wingdings" panose="05000000000000000000" pitchFamily="2" charset="2"/>
              <a:buChar char="§"/>
            </a:pPr>
            <a:r>
              <a:rPr lang="en-US" sz="2800" dirty="0" smtClean="0"/>
              <a:t>Payments </a:t>
            </a:r>
            <a:r>
              <a:rPr lang="en-US" sz="2800" dirty="0"/>
              <a:t>are made to the provider on the basis of </a:t>
            </a:r>
            <a:r>
              <a:rPr lang="en-US" sz="2800" dirty="0" smtClean="0"/>
              <a:t>expected </a:t>
            </a:r>
            <a:r>
              <a:rPr lang="en-US" sz="2800" dirty="0"/>
              <a:t>costs for clinically defined episodes that may involve several practitioner types, settings of care, and services or procedures over time. </a:t>
            </a:r>
          </a:p>
        </p:txBody>
      </p:sp>
      <p:sp>
        <p:nvSpPr>
          <p:cNvPr id="6" name="Slide Number Placeholder 5"/>
          <p:cNvSpPr>
            <a:spLocks noGrp="1"/>
          </p:cNvSpPr>
          <p:nvPr>
            <p:ph type="sldNum" sz="quarter" idx="12"/>
          </p:nvPr>
        </p:nvSpPr>
        <p:spPr/>
        <p:txBody>
          <a:bodyPr/>
          <a:lstStyle/>
          <a:p>
            <a:fld id="{834E02F4-DF0C-46F8-8E6C-F29743B960F2}" type="slidenum">
              <a:rPr lang="en-US" smtClean="0"/>
              <a:t>16</a:t>
            </a:fld>
            <a:endParaRPr lang="en-US" dirty="0"/>
          </a:p>
        </p:txBody>
      </p:sp>
    </p:spTree>
    <p:extLst>
      <p:ext uri="{BB962C8B-B14F-4D97-AF65-F5344CB8AC3E}">
        <p14:creationId xmlns:p14="http://schemas.microsoft.com/office/powerpoint/2010/main" val="24768459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3" y="533400"/>
            <a:ext cx="8229600" cy="990600"/>
          </a:xfrm>
        </p:spPr>
        <p:txBody>
          <a:bodyPr>
            <a:noAutofit/>
          </a:bodyPr>
          <a:lstStyle/>
          <a:p>
            <a:r>
              <a:rPr lang="en-US" sz="3700" b="1" dirty="0">
                <a:effectLst>
                  <a:outerShdw blurRad="38100" dist="38100" dir="2700000" algn="tl">
                    <a:srgbClr val="000000">
                      <a:alpha val="43137"/>
                    </a:srgbClr>
                  </a:outerShdw>
                </a:effectLst>
              </a:rPr>
              <a:t>Bundled/episode payments: Competencies </a:t>
            </a:r>
          </a:p>
        </p:txBody>
      </p:sp>
      <p:sp>
        <p:nvSpPr>
          <p:cNvPr id="3" name="Content Placeholder 2"/>
          <p:cNvSpPr>
            <a:spLocks noGrp="1"/>
          </p:cNvSpPr>
          <p:nvPr>
            <p:ph sz="half" idx="1"/>
          </p:nvPr>
        </p:nvSpPr>
        <p:spPr>
          <a:xfrm>
            <a:off x="381000" y="1676400"/>
            <a:ext cx="8763000" cy="5067300"/>
          </a:xfrm>
        </p:spPr>
        <p:txBody>
          <a:bodyPr>
            <a:normAutofit fontScale="25000" lnSpcReduction="20000"/>
          </a:bodyPr>
          <a:lstStyle/>
          <a:p>
            <a:pPr>
              <a:buFont typeface="Wingdings" panose="05000000000000000000" pitchFamily="2" charset="2"/>
              <a:buChar char="§"/>
            </a:pPr>
            <a:r>
              <a:rPr lang="en-US" sz="11200" dirty="0"/>
              <a:t>Provider </a:t>
            </a:r>
            <a:r>
              <a:rPr lang="en-US" sz="11200" dirty="0" smtClean="0"/>
              <a:t>alignment</a:t>
            </a:r>
          </a:p>
          <a:p>
            <a:pPr>
              <a:buFont typeface="Wingdings" panose="05000000000000000000" pitchFamily="2" charset="2"/>
              <a:buChar char="§"/>
            </a:pPr>
            <a:endParaRPr lang="en-US" sz="2400" dirty="0"/>
          </a:p>
          <a:p>
            <a:pPr>
              <a:buFont typeface="Wingdings" panose="05000000000000000000" pitchFamily="2" charset="2"/>
              <a:buChar char="§"/>
            </a:pPr>
            <a:r>
              <a:rPr lang="en-US" sz="11200" dirty="0"/>
              <a:t>Demonstrate and report quality/outcome/cost </a:t>
            </a:r>
            <a:r>
              <a:rPr lang="en-US" sz="11200" dirty="0" smtClean="0"/>
              <a:t>measures</a:t>
            </a:r>
            <a:r>
              <a:rPr lang="en-US" sz="11200" dirty="0"/>
              <a:t>.</a:t>
            </a:r>
          </a:p>
          <a:p>
            <a:pPr lvl="1"/>
            <a:r>
              <a:rPr lang="en-US" sz="10000" dirty="0" smtClean="0"/>
              <a:t>Integrated </a:t>
            </a:r>
            <a:r>
              <a:rPr lang="en-US" sz="10000" dirty="0"/>
              <a:t>EHR, data, analytics </a:t>
            </a:r>
            <a:endParaRPr lang="en-US" sz="10000" dirty="0" smtClean="0"/>
          </a:p>
          <a:p>
            <a:pPr lvl="1">
              <a:lnSpc>
                <a:spcPct val="120000"/>
              </a:lnSpc>
              <a:spcBef>
                <a:spcPts val="0"/>
              </a:spcBef>
            </a:pPr>
            <a:r>
              <a:rPr lang="en-US" sz="10000" dirty="0" smtClean="0"/>
              <a:t>Standards </a:t>
            </a:r>
            <a:r>
              <a:rPr lang="en-US" sz="10000" dirty="0"/>
              <a:t>for appropriateness, evidence-based practice, patient </a:t>
            </a:r>
            <a:r>
              <a:rPr lang="en-US" sz="10000" dirty="0" smtClean="0"/>
              <a:t>experience, </a:t>
            </a:r>
            <a:r>
              <a:rPr lang="en-US" sz="10000" dirty="0"/>
              <a:t>patient safety and </a:t>
            </a:r>
            <a:r>
              <a:rPr lang="en-US" sz="10000" dirty="0" smtClean="0"/>
              <a:t>affordability</a:t>
            </a:r>
          </a:p>
          <a:p>
            <a:pPr lvl="1"/>
            <a:r>
              <a:rPr lang="en-US" sz="10000" dirty="0" smtClean="0"/>
              <a:t>Public Reporting</a:t>
            </a:r>
          </a:p>
          <a:p>
            <a:pPr marL="274320" lvl="1" indent="0">
              <a:buNone/>
            </a:pPr>
            <a:endParaRPr lang="en-US" dirty="0"/>
          </a:p>
          <a:p>
            <a:pPr>
              <a:buFont typeface="Wingdings" panose="05000000000000000000" pitchFamily="2" charset="2"/>
              <a:buChar char="§"/>
            </a:pPr>
            <a:r>
              <a:rPr lang="en-US" sz="10800" dirty="0"/>
              <a:t>Ability to assume some risk </a:t>
            </a:r>
            <a:endParaRPr lang="en-US" sz="10800" dirty="0" smtClean="0"/>
          </a:p>
          <a:p>
            <a:pPr>
              <a:buFont typeface="Wingdings" panose="05000000000000000000" pitchFamily="2" charset="2"/>
              <a:buChar char="§"/>
            </a:pPr>
            <a:endParaRPr lang="en-US" sz="3200" dirty="0"/>
          </a:p>
          <a:p>
            <a:pPr>
              <a:buFont typeface="Wingdings" panose="05000000000000000000" pitchFamily="2" charset="2"/>
              <a:buChar char="§"/>
            </a:pPr>
            <a:r>
              <a:rPr lang="en-US" sz="10800" dirty="0">
                <a:ea typeface="Helvetica Neue"/>
                <a:cs typeface="Helvetica Neue"/>
                <a:sym typeface="Helvetica Neue"/>
              </a:rPr>
              <a:t>Contract negotiation and </a:t>
            </a:r>
            <a:r>
              <a:rPr lang="en-US" sz="10800" dirty="0" smtClean="0">
                <a:ea typeface="Helvetica Neue"/>
                <a:cs typeface="Helvetica Neue"/>
                <a:sym typeface="Helvetica Neue"/>
              </a:rPr>
              <a:t>management, </a:t>
            </a:r>
            <a:r>
              <a:rPr lang="en-US" sz="10800" dirty="0">
                <a:ea typeface="Helvetica Neue"/>
                <a:cs typeface="Helvetica Neue"/>
                <a:sym typeface="Helvetica Neue"/>
              </a:rPr>
              <a:t>including a</a:t>
            </a:r>
            <a:r>
              <a:rPr lang="en-US" sz="10800" dirty="0"/>
              <a:t>ggregation of claims </a:t>
            </a:r>
            <a:r>
              <a:rPr lang="en-US" sz="10800" dirty="0" smtClean="0"/>
              <a:t>into </a:t>
            </a:r>
            <a:r>
              <a:rPr lang="en-US" sz="10800" dirty="0"/>
              <a:t>a single </a:t>
            </a:r>
            <a:r>
              <a:rPr lang="en-US" sz="10800" dirty="0" smtClean="0"/>
              <a:t>file.</a:t>
            </a:r>
          </a:p>
          <a:p>
            <a:pPr>
              <a:buFont typeface="Wingdings" panose="05000000000000000000" pitchFamily="2" charset="2"/>
              <a:buChar char="§"/>
            </a:pPr>
            <a:endParaRPr lang="en-US" sz="2400" dirty="0"/>
          </a:p>
          <a:p>
            <a:pPr>
              <a:buFont typeface="Wingdings" panose="05000000000000000000" pitchFamily="2" charset="2"/>
              <a:buChar char="§"/>
            </a:pPr>
            <a:r>
              <a:rPr lang="en-US" sz="10800" dirty="0">
                <a:ea typeface="Helvetica Neue"/>
                <a:cs typeface="Helvetica Neue"/>
                <a:sym typeface="Helvetica Neue"/>
              </a:rPr>
              <a:t>Strong clinical </a:t>
            </a:r>
            <a:r>
              <a:rPr lang="en-US" sz="10800" dirty="0" smtClean="0">
                <a:ea typeface="Helvetica Neue"/>
                <a:cs typeface="Helvetica Neue"/>
                <a:sym typeface="Helvetica Neue"/>
              </a:rPr>
              <a:t>relationships and </a:t>
            </a:r>
            <a:r>
              <a:rPr lang="en-US" sz="10800" dirty="0">
                <a:ea typeface="Helvetica Neue"/>
                <a:cs typeface="Helvetica Neue"/>
                <a:sym typeface="Helvetica Neue"/>
              </a:rPr>
              <a:t>ability to share data with other providers for services in the bundle. </a:t>
            </a:r>
          </a:p>
          <a:p>
            <a:pPr marL="182563" indent="-182563">
              <a:buFont typeface="Wingdings" panose="05000000000000000000" pitchFamily="2" charset="2"/>
              <a:buChar char="§"/>
            </a:pPr>
            <a:endParaRPr lang="en-US" sz="10800" dirty="0">
              <a:latin typeface="+mj-lt"/>
            </a:endParaRPr>
          </a:p>
          <a:p>
            <a:endParaRPr lang="en-US" sz="10800" b="1" dirty="0">
              <a:latin typeface="+mj-lt"/>
            </a:endParaRPr>
          </a:p>
          <a:p>
            <a:endParaRPr lang="en-US" dirty="0">
              <a:latin typeface="+mj-lt"/>
            </a:endParaRPr>
          </a:p>
        </p:txBody>
      </p:sp>
      <p:pic>
        <p:nvPicPr>
          <p:cNvPr id="3078" name="Picture 6"/>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781800" y="457200"/>
            <a:ext cx="2133599"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p:cNvSpPr>
            <a:spLocks noGrp="1"/>
          </p:cNvSpPr>
          <p:nvPr>
            <p:ph type="sldNum" sz="quarter" idx="12"/>
          </p:nvPr>
        </p:nvSpPr>
        <p:spPr/>
        <p:txBody>
          <a:bodyPr/>
          <a:lstStyle/>
          <a:p>
            <a:fld id="{834E02F4-DF0C-46F8-8E6C-F29743B960F2}" type="slidenum">
              <a:rPr lang="en-US" smtClean="0"/>
              <a:t>17</a:t>
            </a:fld>
            <a:endParaRPr lang="en-US" dirty="0"/>
          </a:p>
        </p:txBody>
      </p:sp>
    </p:spTree>
    <p:extLst>
      <p:ext uri="{BB962C8B-B14F-4D97-AF65-F5344CB8AC3E}">
        <p14:creationId xmlns:p14="http://schemas.microsoft.com/office/powerpoint/2010/main" val="42348866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7467600" cy="715962"/>
          </a:xfrm>
        </p:spPr>
        <p:txBody>
          <a:bodyPr>
            <a:normAutofit/>
          </a:bodyPr>
          <a:lstStyle/>
          <a:p>
            <a:r>
              <a:rPr lang="en-US" sz="3700" b="1" dirty="0">
                <a:effectLst>
                  <a:outerShdw blurRad="38100" dist="38100" dir="2700000" algn="tl">
                    <a:srgbClr val="000000">
                      <a:alpha val="43137"/>
                    </a:srgbClr>
                  </a:outerShdw>
                </a:effectLst>
              </a:rPr>
              <a:t>Shared Savings: Definition  </a:t>
            </a:r>
          </a:p>
        </p:txBody>
      </p:sp>
      <p:sp>
        <p:nvSpPr>
          <p:cNvPr id="7" name="Content Placeholder 6"/>
          <p:cNvSpPr>
            <a:spLocks noGrp="1"/>
          </p:cNvSpPr>
          <p:nvPr>
            <p:ph idx="1"/>
          </p:nvPr>
        </p:nvSpPr>
        <p:spPr>
          <a:xfrm>
            <a:off x="304800" y="1040296"/>
            <a:ext cx="8610600" cy="5791200"/>
          </a:xfrm>
        </p:spPr>
        <p:txBody>
          <a:bodyPr>
            <a:noAutofit/>
          </a:bodyPr>
          <a:lstStyle/>
          <a:p>
            <a:pPr marL="339725" indent="-182563">
              <a:spcBef>
                <a:spcPts val="0"/>
              </a:spcBef>
              <a:buFont typeface="Wingdings" panose="05000000000000000000" pitchFamily="2" charset="2"/>
              <a:buChar char="§"/>
            </a:pPr>
            <a:r>
              <a:rPr lang="en-US" sz="2700" dirty="0" smtClean="0"/>
              <a:t>Offers </a:t>
            </a:r>
            <a:r>
              <a:rPr lang="en-US" sz="2700" dirty="0"/>
              <a:t>incentives for providers to reduce health care spending for a defined patient population by offering them a percentage of net savings </a:t>
            </a:r>
            <a:r>
              <a:rPr lang="en-US" sz="2700" dirty="0" smtClean="0"/>
              <a:t>realized.</a:t>
            </a:r>
            <a:endParaRPr lang="en-US" sz="2700" dirty="0"/>
          </a:p>
          <a:p>
            <a:pPr marL="0" indent="0">
              <a:spcBef>
                <a:spcPts val="0"/>
              </a:spcBef>
              <a:buNone/>
            </a:pPr>
            <a:endParaRPr lang="en-US" sz="800" dirty="0"/>
          </a:p>
          <a:p>
            <a:pPr marL="339725" indent="-163513">
              <a:spcBef>
                <a:spcPts val="0"/>
              </a:spcBef>
              <a:buFont typeface="Wingdings" panose="05000000000000000000" pitchFamily="2" charset="2"/>
              <a:buChar char="§"/>
            </a:pPr>
            <a:r>
              <a:rPr lang="en-US" sz="2700" dirty="0"/>
              <a:t>One-sided or two-sided models:</a:t>
            </a:r>
          </a:p>
          <a:p>
            <a:pPr marL="736282" lvl="2" indent="-285750">
              <a:spcBef>
                <a:spcPts val="0"/>
              </a:spcBef>
            </a:pPr>
            <a:r>
              <a:rPr lang="en-US" sz="2200" dirty="0" smtClean="0"/>
              <a:t>One-sided </a:t>
            </a:r>
            <a:r>
              <a:rPr lang="en-US" sz="2200" dirty="0"/>
              <a:t>or upside only models entail no performance </a:t>
            </a:r>
            <a:r>
              <a:rPr lang="en-US" sz="2200" dirty="0" smtClean="0"/>
              <a:t>risk.</a:t>
            </a:r>
            <a:endParaRPr lang="en-US" sz="2200" dirty="0"/>
          </a:p>
          <a:p>
            <a:pPr marL="736282" lvl="2" indent="-285750">
              <a:spcBef>
                <a:spcPts val="0"/>
              </a:spcBef>
            </a:pPr>
            <a:r>
              <a:rPr lang="en-US" sz="2200" dirty="0" smtClean="0"/>
              <a:t>Two-sided </a:t>
            </a:r>
            <a:r>
              <a:rPr lang="en-US" sz="2200" dirty="0"/>
              <a:t>or upside-downside models require providers to share in the financial risk by accepting some accountability for </a:t>
            </a:r>
            <a:r>
              <a:rPr lang="en-US" sz="2200" dirty="0" smtClean="0"/>
              <a:t>costs. </a:t>
            </a:r>
            <a:r>
              <a:rPr lang="en-US" sz="2200" dirty="0"/>
              <a:t>Two-sided models however often give providers an opportunity to receive proportionately larger </a:t>
            </a:r>
            <a:r>
              <a:rPr lang="en-US" sz="2200" dirty="0" smtClean="0"/>
              <a:t>bonuses.</a:t>
            </a:r>
            <a:endParaRPr lang="en-US" sz="2200" dirty="0"/>
          </a:p>
          <a:p>
            <a:pPr marL="342900" lvl="1" indent="-342900">
              <a:spcBef>
                <a:spcPts val="0"/>
              </a:spcBef>
              <a:buFont typeface="Wingdings" panose="05000000000000000000" pitchFamily="2" charset="2"/>
              <a:buChar char="§"/>
            </a:pPr>
            <a:endParaRPr lang="en-US" sz="800" dirty="0"/>
          </a:p>
          <a:p>
            <a:pPr marL="398463" indent="-182563">
              <a:spcBef>
                <a:spcPts val="0"/>
              </a:spcBef>
              <a:buFont typeface="Wingdings" panose="05000000000000000000" pitchFamily="2" charset="2"/>
              <a:buChar char="§"/>
            </a:pPr>
            <a:r>
              <a:rPr lang="en-US" sz="2700" dirty="0"/>
              <a:t>Shared savings programs also generally include some form of quality measurement. </a:t>
            </a:r>
            <a:endParaRPr lang="en-US" sz="2700" dirty="0" smtClean="0"/>
          </a:p>
          <a:p>
            <a:pPr marL="833120" lvl="1" indent="-342900">
              <a:spcBef>
                <a:spcPts val="0"/>
              </a:spcBef>
            </a:pPr>
            <a:r>
              <a:rPr lang="en-US" sz="2200" dirty="0" smtClean="0"/>
              <a:t>Providers </a:t>
            </a:r>
            <a:r>
              <a:rPr lang="en-US" sz="2200" dirty="0"/>
              <a:t>are assessed against an agreed upon, generally nationally accepted, set of performance measures that include some combination of clinical process measures, outcome measures, and patient experience</a:t>
            </a:r>
            <a:r>
              <a:rPr lang="en-US" sz="1400" dirty="0"/>
              <a:t>. </a:t>
            </a:r>
          </a:p>
        </p:txBody>
      </p:sp>
      <p:sp>
        <p:nvSpPr>
          <p:cNvPr id="5" name="Slide Number Placeholder 4"/>
          <p:cNvSpPr>
            <a:spLocks noGrp="1"/>
          </p:cNvSpPr>
          <p:nvPr>
            <p:ph type="sldNum" sz="quarter" idx="12"/>
          </p:nvPr>
        </p:nvSpPr>
        <p:spPr/>
        <p:txBody>
          <a:bodyPr/>
          <a:lstStyle/>
          <a:p>
            <a:fld id="{834E02F4-DF0C-46F8-8E6C-F29743B960F2}" type="slidenum">
              <a:rPr lang="en-US" smtClean="0"/>
              <a:t>18</a:t>
            </a:fld>
            <a:endParaRPr lang="en-US" dirty="0"/>
          </a:p>
        </p:txBody>
      </p:sp>
    </p:spTree>
    <p:extLst>
      <p:ext uri="{BB962C8B-B14F-4D97-AF65-F5344CB8AC3E}">
        <p14:creationId xmlns:p14="http://schemas.microsoft.com/office/powerpoint/2010/main" val="20286521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7467600" cy="868362"/>
          </a:xfrm>
        </p:spPr>
        <p:txBody>
          <a:bodyPr>
            <a:normAutofit/>
          </a:bodyPr>
          <a:lstStyle/>
          <a:p>
            <a:r>
              <a:rPr lang="en-US" sz="3700" b="1" dirty="0">
                <a:effectLst>
                  <a:outerShdw blurRad="38100" dist="38100" dir="2700000" algn="tl">
                    <a:srgbClr val="000000">
                      <a:alpha val="43137"/>
                    </a:srgbClr>
                  </a:outerShdw>
                </a:effectLst>
              </a:rPr>
              <a:t>Shared Savings: Competencies  </a:t>
            </a:r>
          </a:p>
        </p:txBody>
      </p:sp>
      <p:sp>
        <p:nvSpPr>
          <p:cNvPr id="3" name="Content Placeholder 2"/>
          <p:cNvSpPr>
            <a:spLocks noGrp="1"/>
          </p:cNvSpPr>
          <p:nvPr>
            <p:ph idx="1"/>
          </p:nvPr>
        </p:nvSpPr>
        <p:spPr>
          <a:xfrm>
            <a:off x="457200" y="1066800"/>
            <a:ext cx="8458200" cy="5562600"/>
          </a:xfrm>
        </p:spPr>
        <p:txBody>
          <a:bodyPr>
            <a:normAutofit fontScale="25000" lnSpcReduction="20000"/>
          </a:bodyPr>
          <a:lstStyle/>
          <a:p>
            <a:pPr marL="0" indent="0">
              <a:buNone/>
            </a:pPr>
            <a:r>
              <a:rPr lang="en-US" sz="11200" dirty="0" smtClean="0"/>
              <a:t>Same </a:t>
            </a:r>
            <a:r>
              <a:rPr lang="en-US" sz="11200" dirty="0"/>
              <a:t>as bundled</a:t>
            </a:r>
            <a:r>
              <a:rPr lang="en-US" sz="11200" dirty="0" smtClean="0"/>
              <a:t>:</a:t>
            </a:r>
          </a:p>
          <a:p>
            <a:pPr marL="0" indent="0">
              <a:buNone/>
            </a:pPr>
            <a:endParaRPr lang="en-US" sz="3200" dirty="0"/>
          </a:p>
          <a:p>
            <a:pPr>
              <a:buFont typeface="Wingdings" panose="05000000000000000000" pitchFamily="2" charset="2"/>
              <a:buChar char="§"/>
            </a:pPr>
            <a:r>
              <a:rPr lang="en-US" sz="10400" dirty="0"/>
              <a:t>Provider alignment</a:t>
            </a:r>
          </a:p>
          <a:p>
            <a:pPr>
              <a:buFont typeface="Wingdings" panose="05000000000000000000" pitchFamily="2" charset="2"/>
              <a:buChar char="§"/>
            </a:pPr>
            <a:endParaRPr lang="en-US" sz="1700" dirty="0"/>
          </a:p>
          <a:p>
            <a:pPr>
              <a:buFont typeface="Wingdings" panose="05000000000000000000" pitchFamily="2" charset="2"/>
              <a:buChar char="§"/>
            </a:pPr>
            <a:r>
              <a:rPr lang="en-US" sz="10400" dirty="0"/>
              <a:t>Demonstrate and report quality/outcome/cost  measures</a:t>
            </a:r>
          </a:p>
          <a:p>
            <a:pPr lvl="1">
              <a:buFont typeface="Wingdings" panose="05000000000000000000" pitchFamily="2" charset="2"/>
              <a:buChar char="§"/>
            </a:pPr>
            <a:r>
              <a:rPr lang="en-US" sz="8800" dirty="0"/>
              <a:t>Integrated EHR, data, analytics </a:t>
            </a:r>
          </a:p>
          <a:p>
            <a:pPr lvl="1">
              <a:buFont typeface="Wingdings" panose="05000000000000000000" pitchFamily="2" charset="2"/>
              <a:buChar char="§"/>
            </a:pPr>
            <a:r>
              <a:rPr lang="en-US" sz="8800" dirty="0"/>
              <a:t>Standards for appropriateness, evidence-based practice, patient </a:t>
            </a:r>
            <a:r>
              <a:rPr lang="en-US" sz="8800" dirty="0" smtClean="0"/>
              <a:t>experience</a:t>
            </a:r>
            <a:r>
              <a:rPr lang="en-US" sz="8800" dirty="0"/>
              <a:t>, patient safety and affordability</a:t>
            </a:r>
          </a:p>
          <a:p>
            <a:pPr lvl="1">
              <a:buFont typeface="Wingdings" panose="05000000000000000000" pitchFamily="2" charset="2"/>
              <a:buChar char="§"/>
            </a:pPr>
            <a:r>
              <a:rPr lang="en-US" sz="8800" dirty="0"/>
              <a:t>Public Reporting</a:t>
            </a:r>
          </a:p>
          <a:p>
            <a:pPr marL="0" indent="0">
              <a:buNone/>
            </a:pPr>
            <a:endParaRPr lang="en-US" sz="3600" dirty="0"/>
          </a:p>
          <a:p>
            <a:pPr>
              <a:buFont typeface="Wingdings" panose="05000000000000000000" pitchFamily="2" charset="2"/>
              <a:buChar char="§"/>
            </a:pPr>
            <a:r>
              <a:rPr lang="en-US" sz="10400" dirty="0"/>
              <a:t>Ability to assume some risk </a:t>
            </a:r>
            <a:endParaRPr lang="en-US" sz="10400" dirty="0" smtClean="0"/>
          </a:p>
          <a:p>
            <a:pPr>
              <a:buFont typeface="Wingdings" panose="05000000000000000000" pitchFamily="2" charset="2"/>
              <a:buChar char="§"/>
            </a:pPr>
            <a:endParaRPr lang="en-US" sz="3200" dirty="0"/>
          </a:p>
          <a:p>
            <a:pPr>
              <a:buFont typeface="Wingdings" panose="05000000000000000000" pitchFamily="2" charset="2"/>
              <a:buChar char="§"/>
            </a:pPr>
            <a:r>
              <a:rPr lang="en-US" sz="10400" dirty="0">
                <a:ea typeface="Helvetica Neue"/>
                <a:cs typeface="Helvetica Neue"/>
                <a:sym typeface="Helvetica Neue"/>
              </a:rPr>
              <a:t>Contract negotiation and </a:t>
            </a:r>
            <a:r>
              <a:rPr lang="en-US" sz="10400" dirty="0" smtClean="0">
                <a:ea typeface="Helvetica Neue"/>
                <a:cs typeface="Helvetica Neue"/>
                <a:sym typeface="Helvetica Neue"/>
              </a:rPr>
              <a:t>management, </a:t>
            </a:r>
            <a:r>
              <a:rPr lang="en-US" sz="10400" dirty="0">
                <a:ea typeface="Helvetica Neue"/>
                <a:cs typeface="Helvetica Neue"/>
                <a:sym typeface="Helvetica Neue"/>
              </a:rPr>
              <a:t>including a</a:t>
            </a:r>
            <a:r>
              <a:rPr lang="en-US" sz="10400" dirty="0"/>
              <a:t>ggregation of claims </a:t>
            </a:r>
            <a:r>
              <a:rPr lang="en-US" sz="10400" dirty="0" smtClean="0"/>
              <a:t>into </a:t>
            </a:r>
            <a:r>
              <a:rPr lang="en-US" sz="10400" dirty="0"/>
              <a:t>a single </a:t>
            </a:r>
            <a:r>
              <a:rPr lang="en-US" sz="10400" dirty="0" smtClean="0"/>
              <a:t>file</a:t>
            </a:r>
          </a:p>
          <a:p>
            <a:pPr>
              <a:buFont typeface="Wingdings" panose="05000000000000000000" pitchFamily="2" charset="2"/>
              <a:buChar char="§"/>
            </a:pPr>
            <a:endParaRPr lang="en-US" sz="2000" dirty="0"/>
          </a:p>
          <a:p>
            <a:pPr>
              <a:buFont typeface="Wingdings" panose="05000000000000000000" pitchFamily="2" charset="2"/>
              <a:buChar char="§"/>
            </a:pPr>
            <a:r>
              <a:rPr lang="en-US" sz="10400" dirty="0">
                <a:ea typeface="Helvetica Neue"/>
                <a:cs typeface="Helvetica Neue"/>
                <a:sym typeface="Helvetica Neue"/>
              </a:rPr>
              <a:t>Strong clinical relationships  and ability to share data with other providers for services in the bundle. </a:t>
            </a:r>
          </a:p>
          <a:p>
            <a:pPr marL="0" indent="0">
              <a:buNone/>
            </a:pPr>
            <a:endParaRPr lang="en-US" sz="3200" dirty="0"/>
          </a:p>
          <a:p>
            <a:pPr>
              <a:buFont typeface="Wingdings" panose="05000000000000000000" pitchFamily="2" charset="2"/>
              <a:buChar char="§"/>
            </a:pPr>
            <a:r>
              <a:rPr lang="en-US" sz="10400" dirty="0"/>
              <a:t>PLUS</a:t>
            </a:r>
            <a:r>
              <a:rPr lang="en-US" sz="10400" dirty="0" smtClean="0"/>
              <a:t>: Management </a:t>
            </a:r>
            <a:r>
              <a:rPr lang="en-US" sz="10400" dirty="0"/>
              <a:t>of defined population</a:t>
            </a:r>
          </a:p>
          <a:p>
            <a:endParaRPr lang="en-US" dirty="0"/>
          </a:p>
        </p:txBody>
      </p:sp>
      <p:sp>
        <p:nvSpPr>
          <p:cNvPr id="6" name="Slide Number Placeholder 5"/>
          <p:cNvSpPr>
            <a:spLocks noGrp="1"/>
          </p:cNvSpPr>
          <p:nvPr>
            <p:ph type="sldNum" sz="quarter" idx="12"/>
          </p:nvPr>
        </p:nvSpPr>
        <p:spPr/>
        <p:txBody>
          <a:bodyPr/>
          <a:lstStyle/>
          <a:p>
            <a:fld id="{834E02F4-DF0C-46F8-8E6C-F29743B960F2}" type="slidenum">
              <a:rPr lang="en-US" smtClean="0"/>
              <a:t>19</a:t>
            </a:fld>
            <a:endParaRPr lang="en-US" dirty="0"/>
          </a:p>
        </p:txBody>
      </p:sp>
    </p:spTree>
    <p:extLst>
      <p:ext uri="{BB962C8B-B14F-4D97-AF65-F5344CB8AC3E}">
        <p14:creationId xmlns:p14="http://schemas.microsoft.com/office/powerpoint/2010/main" val="1772184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How did we get here?</a:t>
            </a:r>
          </a:p>
        </p:txBody>
      </p:sp>
      <p:sp>
        <p:nvSpPr>
          <p:cNvPr id="3" name="Content Placeholder 2"/>
          <p:cNvSpPr>
            <a:spLocks noGrp="1"/>
          </p:cNvSpPr>
          <p:nvPr>
            <p:ph type="body" idx="1"/>
          </p:nvPr>
        </p:nvSpPr>
        <p:spPr/>
        <p:txBody>
          <a:bodyPr/>
          <a:lstStyle/>
          <a:p>
            <a:r>
              <a:rPr lang="en-US" dirty="0"/>
              <a:t>Brief history: </a:t>
            </a:r>
            <a:r>
              <a:rPr lang="en-US" dirty="0" smtClean="0"/>
              <a:t>Volume </a:t>
            </a:r>
            <a:r>
              <a:rPr lang="en-US" dirty="0"/>
              <a:t>to value and </a:t>
            </a:r>
            <a:r>
              <a:rPr lang="en-US" dirty="0" smtClean="0"/>
              <a:t>population health</a:t>
            </a:r>
            <a:endParaRPr lang="en-US" dirty="0"/>
          </a:p>
        </p:txBody>
      </p:sp>
      <p:sp>
        <p:nvSpPr>
          <p:cNvPr id="6" name="Slide Number Placeholder 5"/>
          <p:cNvSpPr>
            <a:spLocks noGrp="1"/>
          </p:cNvSpPr>
          <p:nvPr>
            <p:ph type="sldNum" sz="quarter" idx="12"/>
          </p:nvPr>
        </p:nvSpPr>
        <p:spPr/>
        <p:txBody>
          <a:bodyPr/>
          <a:lstStyle/>
          <a:p>
            <a:fld id="{834E02F4-DF0C-46F8-8E6C-F29743B960F2}" type="slidenum">
              <a:rPr lang="en-US" smtClean="0"/>
              <a:t>2</a:t>
            </a:fld>
            <a:endParaRPr lang="en-US" dirty="0"/>
          </a:p>
        </p:txBody>
      </p:sp>
    </p:spTree>
    <p:extLst>
      <p:ext uri="{BB962C8B-B14F-4D97-AF65-F5344CB8AC3E}">
        <p14:creationId xmlns:p14="http://schemas.microsoft.com/office/powerpoint/2010/main" val="19073202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8839200" cy="990600"/>
          </a:xfrm>
        </p:spPr>
        <p:txBody>
          <a:bodyPr>
            <a:noAutofit/>
          </a:bodyPr>
          <a:lstStyle/>
          <a:p>
            <a:r>
              <a:rPr lang="en-US" sz="3700" b="1" dirty="0">
                <a:effectLst>
                  <a:outerShdw blurRad="38100" dist="38100" dir="2700000" algn="tl">
                    <a:srgbClr val="000000">
                      <a:alpha val="43137"/>
                    </a:srgbClr>
                  </a:outerShdw>
                </a:effectLst>
              </a:rPr>
              <a:t>Population Health</a:t>
            </a:r>
            <a:r>
              <a:rPr lang="en-US" sz="3700" b="1" dirty="0" smtClean="0">
                <a:effectLst>
                  <a:outerShdw blurRad="38100" dist="38100" dir="2700000" algn="tl">
                    <a:srgbClr val="000000">
                      <a:alpha val="43137"/>
                    </a:srgbClr>
                  </a:outerShdw>
                </a:effectLst>
              </a:rPr>
              <a:t>.. A </a:t>
            </a:r>
            <a:r>
              <a:rPr lang="en-US" sz="3700" b="1" dirty="0">
                <a:effectLst>
                  <a:outerShdw blurRad="38100" dist="38100" dir="2700000" algn="tl">
                    <a:srgbClr val="000000">
                      <a:alpha val="43137"/>
                    </a:srgbClr>
                  </a:outerShdw>
                </a:effectLst>
              </a:rPr>
              <a:t>tool to achieve volume to value</a:t>
            </a:r>
          </a:p>
        </p:txBody>
      </p:sp>
      <p:sp>
        <p:nvSpPr>
          <p:cNvPr id="7" name="Text Placeholder 6"/>
          <p:cNvSpPr>
            <a:spLocks noGrp="1"/>
          </p:cNvSpPr>
          <p:nvPr>
            <p:ph type="body" idx="1"/>
          </p:nvPr>
        </p:nvSpPr>
        <p:spPr>
          <a:xfrm>
            <a:off x="457200" y="1828800"/>
            <a:ext cx="3931920" cy="761998"/>
          </a:xfrm>
        </p:spPr>
        <p:txBody>
          <a:bodyPr>
            <a:normAutofit fontScale="85000" lnSpcReduction="20000"/>
          </a:bodyPr>
          <a:lstStyle/>
          <a:p>
            <a:r>
              <a:rPr lang="en-US" sz="3000" dirty="0">
                <a:solidFill>
                  <a:srgbClr val="00B050"/>
                </a:solidFill>
              </a:rPr>
              <a:t>Relatively new concept (defined in 2003) </a:t>
            </a:r>
          </a:p>
          <a:p>
            <a:endParaRPr lang="en-US" dirty="0"/>
          </a:p>
        </p:txBody>
      </p:sp>
      <p:sp>
        <p:nvSpPr>
          <p:cNvPr id="3" name="Content Placeholder 2"/>
          <p:cNvSpPr>
            <a:spLocks noGrp="1"/>
          </p:cNvSpPr>
          <p:nvPr>
            <p:ph sz="half" idx="2"/>
          </p:nvPr>
        </p:nvSpPr>
        <p:spPr>
          <a:xfrm>
            <a:off x="19878" y="2620963"/>
            <a:ext cx="4419600" cy="4237037"/>
          </a:xfrm>
        </p:spPr>
        <p:txBody>
          <a:bodyPr>
            <a:normAutofit fontScale="92500" lnSpcReduction="20000"/>
          </a:bodyPr>
          <a:lstStyle/>
          <a:p>
            <a:pPr lvl="1">
              <a:buFont typeface="Wingdings" panose="05000000000000000000" pitchFamily="2" charset="2"/>
              <a:buChar char="§"/>
            </a:pPr>
            <a:r>
              <a:rPr lang="en-US" sz="2400" dirty="0" smtClean="0"/>
              <a:t>The </a:t>
            </a:r>
            <a:r>
              <a:rPr lang="en-US" sz="2400" dirty="0"/>
              <a:t>health outcomes of a group of individuals, including the distribution of such outcomes within the group</a:t>
            </a:r>
            <a:r>
              <a:rPr lang="en-US" sz="2400" dirty="0" smtClean="0"/>
              <a:t>.</a:t>
            </a:r>
          </a:p>
          <a:p>
            <a:pPr lvl="1">
              <a:buFont typeface="Wingdings" panose="05000000000000000000" pitchFamily="2" charset="2"/>
              <a:buChar char="§"/>
            </a:pPr>
            <a:endParaRPr lang="en-US" sz="1100" dirty="0"/>
          </a:p>
          <a:p>
            <a:pPr lvl="1">
              <a:buFont typeface="Wingdings" panose="05000000000000000000" pitchFamily="2" charset="2"/>
              <a:buChar char="§"/>
            </a:pPr>
            <a:r>
              <a:rPr lang="en-US" sz="2400" dirty="0"/>
              <a:t>Includes health outcomes, patterns of health determinants, and policies and interventions that link these two</a:t>
            </a:r>
            <a:r>
              <a:rPr lang="en-US" sz="2400" dirty="0" smtClean="0"/>
              <a:t>.</a:t>
            </a:r>
          </a:p>
          <a:p>
            <a:pPr lvl="1">
              <a:buFont typeface="Wingdings" panose="05000000000000000000" pitchFamily="2" charset="2"/>
              <a:buChar char="§"/>
            </a:pPr>
            <a:endParaRPr lang="en-US" sz="1100" dirty="0"/>
          </a:p>
          <a:p>
            <a:pPr lvl="1">
              <a:buFont typeface="Wingdings" panose="05000000000000000000" pitchFamily="2" charset="2"/>
              <a:buChar char="§"/>
            </a:pPr>
            <a:r>
              <a:rPr lang="en-US" sz="2400" dirty="0"/>
              <a:t>Population health could provide an opportunity (via shared savings for funding in the future</a:t>
            </a:r>
            <a:r>
              <a:rPr lang="en-US" sz="2400" dirty="0" smtClean="0"/>
              <a:t>).</a:t>
            </a:r>
            <a:endParaRPr lang="en-US" sz="2400" dirty="0"/>
          </a:p>
        </p:txBody>
      </p:sp>
      <p:sp>
        <p:nvSpPr>
          <p:cNvPr id="8" name="Text Placeholder 7"/>
          <p:cNvSpPr>
            <a:spLocks noGrp="1"/>
          </p:cNvSpPr>
          <p:nvPr>
            <p:ph type="body" sz="quarter" idx="3"/>
          </p:nvPr>
        </p:nvSpPr>
        <p:spPr>
          <a:xfrm>
            <a:off x="4754880" y="1709928"/>
            <a:ext cx="3931920" cy="606234"/>
          </a:xfrm>
        </p:spPr>
        <p:txBody>
          <a:bodyPr/>
          <a:lstStyle/>
          <a:p>
            <a:r>
              <a:rPr lang="en-US" sz="2800" dirty="0">
                <a:solidFill>
                  <a:srgbClr val="00B050"/>
                </a:solidFill>
              </a:rPr>
              <a:t>Keys to success </a:t>
            </a:r>
          </a:p>
          <a:p>
            <a:pPr algn="l"/>
            <a:endParaRPr lang="en-US" dirty="0"/>
          </a:p>
        </p:txBody>
      </p:sp>
      <p:sp>
        <p:nvSpPr>
          <p:cNvPr id="6" name="Content Placeholder 5"/>
          <p:cNvSpPr>
            <a:spLocks noGrp="1"/>
          </p:cNvSpPr>
          <p:nvPr>
            <p:ph sz="quarter" idx="4"/>
          </p:nvPr>
        </p:nvSpPr>
        <p:spPr>
          <a:xfrm>
            <a:off x="4754880" y="2590799"/>
            <a:ext cx="3931920" cy="3886201"/>
          </a:xfrm>
        </p:spPr>
        <p:txBody>
          <a:bodyPr>
            <a:normAutofit/>
          </a:bodyPr>
          <a:lstStyle/>
          <a:p>
            <a:pPr>
              <a:buFont typeface="Wingdings" panose="05000000000000000000" pitchFamily="2" charset="2"/>
              <a:buChar char="§"/>
            </a:pPr>
            <a:r>
              <a:rPr lang="en-US" sz="2200" dirty="0"/>
              <a:t>B</a:t>
            </a:r>
            <a:r>
              <a:rPr lang="en-US" sz="2200" dirty="0" smtClean="0"/>
              <a:t>uy-in </a:t>
            </a:r>
            <a:r>
              <a:rPr lang="en-US" sz="2200" dirty="0"/>
              <a:t>from clinicians and </a:t>
            </a:r>
            <a:r>
              <a:rPr lang="en-US" sz="2200" dirty="0" smtClean="0"/>
              <a:t>staff.</a:t>
            </a:r>
          </a:p>
          <a:p>
            <a:pPr>
              <a:buFont typeface="Wingdings" panose="05000000000000000000" pitchFamily="2" charset="2"/>
              <a:buChar char="§"/>
            </a:pPr>
            <a:endParaRPr lang="en-US" sz="1000" dirty="0"/>
          </a:p>
          <a:p>
            <a:pPr>
              <a:buFont typeface="Wingdings" panose="05000000000000000000" pitchFamily="2" charset="2"/>
              <a:buChar char="§"/>
            </a:pPr>
            <a:r>
              <a:rPr lang="en-US" sz="2200" dirty="0"/>
              <a:t>Patient </a:t>
            </a:r>
            <a:r>
              <a:rPr lang="en-US" sz="2200" dirty="0" smtClean="0"/>
              <a:t>engagement.</a:t>
            </a:r>
          </a:p>
          <a:p>
            <a:pPr>
              <a:buFont typeface="Wingdings" panose="05000000000000000000" pitchFamily="2" charset="2"/>
              <a:buChar char="§"/>
            </a:pPr>
            <a:endParaRPr lang="en-US" sz="1000" dirty="0" smtClean="0"/>
          </a:p>
          <a:p>
            <a:pPr>
              <a:buFont typeface="Wingdings" panose="05000000000000000000" pitchFamily="2" charset="2"/>
              <a:buChar char="§"/>
            </a:pPr>
            <a:r>
              <a:rPr lang="en-US" sz="2200" dirty="0" smtClean="0"/>
              <a:t>Seamless care transitions.</a:t>
            </a:r>
          </a:p>
          <a:p>
            <a:pPr>
              <a:buFont typeface="Wingdings" panose="05000000000000000000" pitchFamily="2" charset="2"/>
              <a:buChar char="§"/>
            </a:pPr>
            <a:endParaRPr lang="en-US" sz="1000" dirty="0" smtClean="0"/>
          </a:p>
          <a:p>
            <a:pPr>
              <a:buFont typeface="Wingdings" panose="05000000000000000000" pitchFamily="2" charset="2"/>
              <a:buChar char="§"/>
            </a:pPr>
            <a:r>
              <a:rPr lang="en-US" sz="2200" dirty="0" smtClean="0"/>
              <a:t>Access </a:t>
            </a:r>
            <a:r>
              <a:rPr lang="en-US" sz="2200" dirty="0"/>
              <a:t>to, and utilization of real time data to identify, drive, and sustain </a:t>
            </a:r>
            <a:r>
              <a:rPr lang="en-US" sz="2200" dirty="0" smtClean="0"/>
              <a:t>performance.</a:t>
            </a:r>
            <a:endParaRPr lang="en-US" sz="2200" dirty="0"/>
          </a:p>
          <a:p>
            <a:pPr marL="0" indent="0">
              <a:buNone/>
            </a:pPr>
            <a:endParaRPr lang="en-US" dirty="0"/>
          </a:p>
        </p:txBody>
      </p:sp>
      <p:sp>
        <p:nvSpPr>
          <p:cNvPr id="9" name="Slide Number Placeholder 8"/>
          <p:cNvSpPr>
            <a:spLocks noGrp="1"/>
          </p:cNvSpPr>
          <p:nvPr>
            <p:ph type="sldNum" sz="quarter" idx="12"/>
          </p:nvPr>
        </p:nvSpPr>
        <p:spPr/>
        <p:txBody>
          <a:bodyPr/>
          <a:lstStyle/>
          <a:p>
            <a:fld id="{834E02F4-DF0C-46F8-8E6C-F29743B960F2}" type="slidenum">
              <a:rPr lang="en-US" smtClean="0"/>
              <a:t>20</a:t>
            </a:fld>
            <a:endParaRPr lang="en-US" dirty="0"/>
          </a:p>
        </p:txBody>
      </p:sp>
    </p:spTree>
    <p:extLst>
      <p:ext uri="{BB962C8B-B14F-4D97-AF65-F5344CB8AC3E}">
        <p14:creationId xmlns:p14="http://schemas.microsoft.com/office/powerpoint/2010/main" val="24256411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61" y="609600"/>
            <a:ext cx="8229600" cy="990600"/>
          </a:xfrm>
        </p:spPr>
        <p:txBody>
          <a:bodyPr>
            <a:noAutofit/>
          </a:bodyPr>
          <a:lstStyle/>
          <a:p>
            <a:r>
              <a:rPr lang="en-US" sz="3700" b="1" dirty="0">
                <a:effectLst>
                  <a:outerShdw blurRad="38100" dist="38100" dir="2700000" algn="tl">
                    <a:srgbClr val="000000">
                      <a:alpha val="43137"/>
                    </a:srgbClr>
                  </a:outerShdw>
                </a:effectLst>
              </a:rPr>
              <a:t>Population Health Requires A Look Way Upstream…</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05823440"/>
              </p:ext>
            </p:extLst>
          </p:nvPr>
        </p:nvGraphicFramePr>
        <p:xfrm>
          <a:off x="457200" y="1600200"/>
          <a:ext cx="76200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descr="C:\Program Files\Microsoft Office\Media\CntCD1\Animated\j0186493.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6624961" y="3767090"/>
            <a:ext cx="1676400" cy="137371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Program Files\Microsoft Office\Media\CntCD1\ClipArt2\j0229007.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57200" y="3048000"/>
            <a:ext cx="1156716" cy="1822399"/>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C:\Program Files\Microsoft Office\Media\CntCD1\ClipArt4\j0240341.wm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114799" y="4472838"/>
            <a:ext cx="1822399" cy="1335938"/>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834E02F4-DF0C-46F8-8E6C-F29743B960F2}" type="slidenum">
              <a:rPr lang="en-US" smtClean="0"/>
              <a:t>21</a:t>
            </a:fld>
            <a:endParaRPr lang="en-US" dirty="0"/>
          </a:p>
        </p:txBody>
      </p:sp>
    </p:spTree>
    <p:extLst>
      <p:ext uri="{BB962C8B-B14F-4D97-AF65-F5344CB8AC3E}">
        <p14:creationId xmlns:p14="http://schemas.microsoft.com/office/powerpoint/2010/main" val="41109395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308" y="381000"/>
            <a:ext cx="8809383" cy="990600"/>
          </a:xfrm>
        </p:spPr>
        <p:txBody>
          <a:bodyPr>
            <a:noAutofit/>
          </a:bodyPr>
          <a:lstStyle/>
          <a:p>
            <a:r>
              <a:rPr lang="en-US" sz="3700" b="1" dirty="0">
                <a:effectLst>
                  <a:outerShdw blurRad="38100" dist="38100" dir="2700000" algn="tl">
                    <a:srgbClr val="000000">
                      <a:alpha val="43137"/>
                    </a:srgbClr>
                  </a:outerShdw>
                </a:effectLst>
              </a:rPr>
              <a:t>Episodic care is increasingly a dinosaur.</a:t>
            </a:r>
          </a:p>
        </p:txBody>
      </p:sp>
      <p:sp>
        <p:nvSpPr>
          <p:cNvPr id="5" name="TextBox 4"/>
          <p:cNvSpPr txBox="1"/>
          <p:nvPr/>
        </p:nvSpPr>
        <p:spPr>
          <a:xfrm>
            <a:off x="533400" y="6477000"/>
            <a:ext cx="8077200" cy="261610"/>
          </a:xfrm>
          <a:prstGeom prst="rect">
            <a:avLst/>
          </a:prstGeom>
          <a:noFill/>
        </p:spPr>
        <p:txBody>
          <a:bodyPr wrap="square" rtlCol="0">
            <a:spAutoFit/>
          </a:bodyPr>
          <a:lstStyle/>
          <a:p>
            <a:r>
              <a:rPr lang="en-US" sz="1100" dirty="0"/>
              <a:t>Source: </a:t>
            </a:r>
            <a:r>
              <a:rPr lang="en-US" sz="1100" dirty="0">
                <a:hlinkClick r:id="rId2"/>
              </a:rPr>
              <a:t>http://www.safetynetmedicalhome.org/sites/default/files/Webinar-Closing-Loop-Referral-Management.pdf</a:t>
            </a:r>
            <a:endParaRPr lang="en-US" sz="1100" dirty="0"/>
          </a:p>
        </p:txBody>
      </p:sp>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82507" y="1371600"/>
            <a:ext cx="6778986" cy="4934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p:cNvSpPr>
            <a:spLocks noGrp="1"/>
          </p:cNvSpPr>
          <p:nvPr>
            <p:ph type="sldNum" sz="quarter" idx="12"/>
          </p:nvPr>
        </p:nvSpPr>
        <p:spPr/>
        <p:txBody>
          <a:bodyPr/>
          <a:lstStyle/>
          <a:p>
            <a:fld id="{834E02F4-DF0C-46F8-8E6C-F29743B960F2}" type="slidenum">
              <a:rPr lang="en-US" smtClean="0"/>
              <a:t>22</a:t>
            </a:fld>
            <a:endParaRPr lang="en-US" dirty="0"/>
          </a:p>
        </p:txBody>
      </p:sp>
    </p:spTree>
    <p:extLst>
      <p:ext uri="{BB962C8B-B14F-4D97-AF65-F5344CB8AC3E}">
        <p14:creationId xmlns:p14="http://schemas.microsoft.com/office/powerpoint/2010/main" val="730748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35" y="533400"/>
            <a:ext cx="8664705" cy="990600"/>
          </a:xfrm>
        </p:spPr>
        <p:txBody>
          <a:bodyPr>
            <a:noAutofit/>
          </a:bodyPr>
          <a:lstStyle/>
          <a:p>
            <a:r>
              <a:rPr lang="en-US" sz="3700" b="1" dirty="0">
                <a:effectLst>
                  <a:outerShdw blurRad="38100" dist="38100" dir="2700000" algn="tl">
                    <a:srgbClr val="000000">
                      <a:alpha val="43137"/>
                    </a:srgbClr>
                  </a:outerShdw>
                </a:effectLst>
              </a:rPr>
              <a:t>Social determinants are more important than clinical care.</a:t>
            </a:r>
          </a:p>
        </p:txBody>
      </p:sp>
      <p:graphicFrame>
        <p:nvGraphicFramePr>
          <p:cNvPr id="7" name="Diagram 6"/>
          <p:cNvGraphicFramePr/>
          <p:nvPr>
            <p:extLst>
              <p:ext uri="{D42A27DB-BD31-4B8C-83A1-F6EECF244321}">
                <p14:modId xmlns:p14="http://schemas.microsoft.com/office/powerpoint/2010/main" val="285865636"/>
              </p:ext>
            </p:extLst>
          </p:nvPr>
        </p:nvGraphicFramePr>
        <p:xfrm>
          <a:off x="287138" y="1728824"/>
          <a:ext cx="8077199" cy="48712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Up Arrow 7"/>
          <p:cNvSpPr/>
          <p:nvPr/>
        </p:nvSpPr>
        <p:spPr>
          <a:xfrm>
            <a:off x="843784" y="2514600"/>
            <a:ext cx="527816" cy="808279"/>
          </a:xfrm>
          <a:prstGeom prst="upArrow">
            <a:avLst/>
          </a:prstGeom>
          <a:solidFill>
            <a:schemeClr val="accent5"/>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Up Arrow 8"/>
          <p:cNvSpPr/>
          <p:nvPr/>
        </p:nvSpPr>
        <p:spPr>
          <a:xfrm>
            <a:off x="843784" y="4613468"/>
            <a:ext cx="527816" cy="808279"/>
          </a:xfrm>
          <a:prstGeom prst="upArrow">
            <a:avLst/>
          </a:prstGeom>
          <a:solidFill>
            <a:schemeClr val="accent5"/>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418" name="TextBox 9"/>
          <p:cNvSpPr txBox="1">
            <a:spLocks noChangeArrowheads="1"/>
          </p:cNvSpPr>
          <p:nvPr/>
        </p:nvSpPr>
        <p:spPr bwMode="auto">
          <a:xfrm>
            <a:off x="290451" y="6600110"/>
            <a:ext cx="359906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r>
              <a:rPr lang="en-US" sz="1000" dirty="0">
                <a:solidFill>
                  <a:schemeClr val="bg2">
                    <a:lumMod val="25000"/>
                  </a:schemeClr>
                </a:solidFill>
                <a:latin typeface="Times New Roman" panose="02020603050405020304" pitchFamily="18" charset="0"/>
                <a:cs typeface="Times New Roman" panose="02020603050405020304" pitchFamily="18" charset="0"/>
              </a:rPr>
              <a:t>Source: University of Wisconsin Population Health Institute, 2012</a:t>
            </a:r>
          </a:p>
        </p:txBody>
      </p:sp>
      <p:sp>
        <p:nvSpPr>
          <p:cNvPr id="5" name="Slide Number Placeholder 4"/>
          <p:cNvSpPr>
            <a:spLocks noGrp="1"/>
          </p:cNvSpPr>
          <p:nvPr>
            <p:ph type="sldNum" sz="quarter" idx="12"/>
          </p:nvPr>
        </p:nvSpPr>
        <p:spPr/>
        <p:txBody>
          <a:bodyPr/>
          <a:lstStyle/>
          <a:p>
            <a:fld id="{834E02F4-DF0C-46F8-8E6C-F29743B960F2}" type="slidenum">
              <a:rPr lang="en-US" smtClean="0"/>
              <a:t>23</a:t>
            </a:fld>
            <a:endParaRPr lang="en-US" dirty="0"/>
          </a:p>
        </p:txBody>
      </p:sp>
    </p:spTree>
    <p:extLst>
      <p:ext uri="{BB962C8B-B14F-4D97-AF65-F5344CB8AC3E}">
        <p14:creationId xmlns:p14="http://schemas.microsoft.com/office/powerpoint/2010/main" val="4122117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r>
            <a:br>
              <a:rPr lang="en-US" dirty="0"/>
            </a:br>
            <a:endParaRPr lang="en-US" dirty="0"/>
          </a:p>
        </p:txBody>
      </p:sp>
      <p:pic>
        <p:nvPicPr>
          <p:cNvPr id="11" name="Picture Placeholder 10"/>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19857" b="19857"/>
          <a:stretch>
            <a:fillRect/>
          </a:stretch>
        </p:blipFill>
        <p:spPr>
          <a:xfrm>
            <a:off x="3505200" y="838201"/>
            <a:ext cx="5257800" cy="5500456"/>
          </a:xfrm>
          <a:ln>
            <a:noFill/>
          </a:ln>
        </p:spPr>
      </p:pic>
      <p:sp>
        <p:nvSpPr>
          <p:cNvPr id="3" name="Text Placeholder 2"/>
          <p:cNvSpPr>
            <a:spLocks noGrp="1"/>
          </p:cNvSpPr>
          <p:nvPr>
            <p:ph type="body" sz="half" idx="2"/>
          </p:nvPr>
        </p:nvSpPr>
        <p:spPr>
          <a:xfrm>
            <a:off x="228600" y="533400"/>
            <a:ext cx="3124200" cy="6400800"/>
          </a:xfrm>
        </p:spPr>
        <p:txBody>
          <a:bodyPr>
            <a:normAutofit fontScale="77500" lnSpcReduction="20000"/>
          </a:bodyPr>
          <a:lstStyle/>
          <a:p>
            <a:r>
              <a:rPr lang="en-US" sz="4000" b="1" dirty="0">
                <a:solidFill>
                  <a:schemeClr val="tx2"/>
                </a:solidFill>
                <a:effectLst>
                  <a:outerShdw blurRad="38100" dist="38100" dir="2700000" algn="tl">
                    <a:srgbClr val="000000">
                      <a:alpha val="43137"/>
                    </a:srgbClr>
                  </a:outerShdw>
                </a:effectLst>
              </a:rPr>
              <a:t>Washington’s Medicaid Transformation in a single-bite: </a:t>
            </a:r>
          </a:p>
          <a:p>
            <a:endParaRPr lang="en-US" dirty="0"/>
          </a:p>
          <a:p>
            <a:pPr marL="285750" indent="-285750">
              <a:buFont typeface="Wingdings" panose="05000000000000000000" pitchFamily="2" charset="2"/>
              <a:buChar char="§"/>
            </a:pPr>
            <a:r>
              <a:rPr lang="en-US" sz="3100" dirty="0"/>
              <a:t>Taking a population health approach</a:t>
            </a:r>
          </a:p>
          <a:p>
            <a:pPr marL="285750" indent="-285750">
              <a:buFont typeface="Wingdings" panose="05000000000000000000" pitchFamily="2" charset="2"/>
              <a:buChar char="§"/>
            </a:pPr>
            <a:endParaRPr lang="en-US" sz="1300" dirty="0"/>
          </a:p>
          <a:p>
            <a:pPr marL="285750" indent="-285750">
              <a:buFont typeface="Wingdings" panose="05000000000000000000" pitchFamily="2" charset="2"/>
              <a:buChar char="§"/>
            </a:pPr>
            <a:r>
              <a:rPr lang="en-US" sz="3100" dirty="0"/>
              <a:t>Using data to improve care</a:t>
            </a:r>
          </a:p>
          <a:p>
            <a:endParaRPr lang="en-US" sz="1300" dirty="0"/>
          </a:p>
          <a:p>
            <a:pPr marL="285750" indent="-285750">
              <a:buFont typeface="Wingdings" panose="05000000000000000000" pitchFamily="2" charset="2"/>
              <a:buChar char="§"/>
            </a:pPr>
            <a:r>
              <a:rPr lang="en-US" sz="3100" dirty="0"/>
              <a:t>Ensuring an effective health care workforce</a:t>
            </a:r>
          </a:p>
          <a:p>
            <a:pPr marL="285750" indent="-285750">
              <a:buFont typeface="Wingdings" panose="05000000000000000000" pitchFamily="2" charset="2"/>
              <a:buChar char="§"/>
            </a:pPr>
            <a:endParaRPr lang="en-US" sz="1300" dirty="0"/>
          </a:p>
          <a:p>
            <a:pPr marL="285750" indent="-285750">
              <a:buFont typeface="Wingdings" panose="05000000000000000000" pitchFamily="2" charset="2"/>
              <a:buChar char="§"/>
            </a:pPr>
            <a:r>
              <a:rPr lang="en-US" sz="3100" dirty="0"/>
              <a:t>Integrating physical and behavioral health</a:t>
            </a:r>
          </a:p>
          <a:p>
            <a:pPr marL="285750" indent="-285750">
              <a:buFont typeface="Wingdings" panose="05000000000000000000" pitchFamily="2" charset="2"/>
              <a:buChar char="§"/>
            </a:pPr>
            <a:endParaRPr lang="en-US" sz="1300" dirty="0"/>
          </a:p>
          <a:p>
            <a:pPr marL="285750" indent="-285750">
              <a:buFont typeface="Wingdings" panose="05000000000000000000" pitchFamily="2" charset="2"/>
              <a:buChar char="§"/>
            </a:pPr>
            <a:r>
              <a:rPr lang="en-US" sz="3100" dirty="0"/>
              <a:t>Rewarding high quality care </a:t>
            </a:r>
          </a:p>
          <a:p>
            <a:endParaRPr lang="en-US" dirty="0">
              <a:solidFill>
                <a:srgbClr val="FF0000"/>
              </a:solidFill>
            </a:endParaRPr>
          </a:p>
        </p:txBody>
      </p:sp>
      <p:sp>
        <p:nvSpPr>
          <p:cNvPr id="6" name="Slide Number Placeholder 5"/>
          <p:cNvSpPr>
            <a:spLocks noGrp="1"/>
          </p:cNvSpPr>
          <p:nvPr>
            <p:ph type="sldNum" sz="quarter" idx="12"/>
          </p:nvPr>
        </p:nvSpPr>
        <p:spPr/>
        <p:txBody>
          <a:bodyPr/>
          <a:lstStyle/>
          <a:p>
            <a:fld id="{834E02F4-DF0C-46F8-8E6C-F29743B960F2}" type="slidenum">
              <a:rPr lang="en-US" smtClean="0"/>
              <a:t>24</a:t>
            </a:fld>
            <a:endParaRPr lang="en-US" dirty="0"/>
          </a:p>
        </p:txBody>
      </p:sp>
    </p:spTree>
    <p:extLst>
      <p:ext uri="{BB962C8B-B14F-4D97-AF65-F5344CB8AC3E}">
        <p14:creationId xmlns:p14="http://schemas.microsoft.com/office/powerpoint/2010/main" val="34223894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8991600" cy="1447800"/>
          </a:xfrm>
        </p:spPr>
        <p:txBody>
          <a:bodyPr>
            <a:noAutofit/>
          </a:bodyPr>
          <a:lstStyle/>
          <a:p>
            <a:r>
              <a:rPr lang="en-US" sz="3600" b="1" dirty="0">
                <a:effectLst>
                  <a:outerShdw blurRad="38100" dist="38100" dir="2700000" algn="tl">
                    <a:srgbClr val="000000">
                      <a:alpha val="43137"/>
                    </a:srgbClr>
                  </a:outerShdw>
                </a:effectLst>
              </a:rPr>
              <a:t>Physicians are affected by move to value-based care, and they have great influence on the cost and quality of care. </a:t>
            </a:r>
          </a:p>
        </p:txBody>
      </p:sp>
      <p:sp>
        <p:nvSpPr>
          <p:cNvPr id="3" name="Content Placeholder 2"/>
          <p:cNvSpPr>
            <a:spLocks noGrp="1"/>
          </p:cNvSpPr>
          <p:nvPr>
            <p:ph idx="1"/>
          </p:nvPr>
        </p:nvSpPr>
        <p:spPr>
          <a:xfrm>
            <a:off x="228600" y="2209800"/>
            <a:ext cx="8686800" cy="5128591"/>
          </a:xfrm>
        </p:spPr>
        <p:txBody>
          <a:bodyPr>
            <a:normAutofit fontScale="62500" lnSpcReduction="20000"/>
          </a:bodyPr>
          <a:lstStyle/>
          <a:p>
            <a:pPr marL="0" indent="0">
              <a:buNone/>
            </a:pPr>
            <a:r>
              <a:rPr lang="en-US" sz="3800" dirty="0"/>
              <a:t>Deloitte’s  2016 Survey of US Physicians found: </a:t>
            </a:r>
          </a:p>
          <a:p>
            <a:pPr>
              <a:buFont typeface="Wingdings" panose="05000000000000000000" pitchFamily="2" charset="2"/>
              <a:buChar char="§"/>
            </a:pPr>
            <a:r>
              <a:rPr lang="en-US" sz="2900" dirty="0"/>
              <a:t>Little focus on value in physician </a:t>
            </a:r>
            <a:r>
              <a:rPr lang="en-US" sz="2900" dirty="0" smtClean="0"/>
              <a:t>compensation. </a:t>
            </a:r>
            <a:endParaRPr lang="en-US" sz="2900" dirty="0"/>
          </a:p>
          <a:p>
            <a:pPr>
              <a:buFont typeface="Wingdings" panose="05000000000000000000" pitchFamily="2" charset="2"/>
              <a:buChar char="§"/>
            </a:pPr>
            <a:r>
              <a:rPr lang="en-US" sz="2900" dirty="0"/>
              <a:t>Physicians generally reluctant to bear financial </a:t>
            </a:r>
            <a:r>
              <a:rPr lang="en-US" sz="2900" dirty="0" smtClean="0"/>
              <a:t>risk. </a:t>
            </a:r>
          </a:p>
          <a:p>
            <a:pPr>
              <a:buFont typeface="Wingdings" panose="05000000000000000000" pitchFamily="2" charset="2"/>
              <a:buChar char="§"/>
            </a:pPr>
            <a:r>
              <a:rPr lang="en-US" sz="2900" dirty="0" smtClean="0"/>
              <a:t>Physicians </a:t>
            </a:r>
            <a:r>
              <a:rPr lang="en-US" sz="2900" dirty="0"/>
              <a:t>conceptually endorse some of the principles behind value-based care, such as quality and resource </a:t>
            </a:r>
            <a:r>
              <a:rPr lang="en-US" sz="2900" dirty="0" smtClean="0"/>
              <a:t>utilization </a:t>
            </a:r>
            <a:r>
              <a:rPr lang="en-US" sz="2900" dirty="0"/>
              <a:t>measurement. </a:t>
            </a:r>
          </a:p>
          <a:p>
            <a:endParaRPr lang="en-US" sz="1000" dirty="0"/>
          </a:p>
          <a:p>
            <a:pPr marL="0" indent="0">
              <a:buNone/>
            </a:pPr>
            <a:r>
              <a:rPr lang="en-US" sz="3800" dirty="0"/>
              <a:t>The survey </a:t>
            </a:r>
            <a:r>
              <a:rPr lang="en-US" sz="3800" dirty="0" smtClean="0"/>
              <a:t>found:</a:t>
            </a:r>
            <a:endParaRPr lang="en-US" sz="3800" dirty="0"/>
          </a:p>
          <a:p>
            <a:pPr>
              <a:buFont typeface="Wingdings" panose="05000000000000000000" pitchFamily="2" charset="2"/>
              <a:buChar char="§"/>
            </a:pPr>
            <a:r>
              <a:rPr lang="en-US" sz="3500" dirty="0"/>
              <a:t>Financial incentives have not  kept </a:t>
            </a:r>
            <a:r>
              <a:rPr lang="en-US" sz="3500" dirty="0" smtClean="0"/>
              <a:t>pace</a:t>
            </a:r>
            <a:r>
              <a:rPr lang="en-US" sz="3500" dirty="0"/>
              <a:t>.</a:t>
            </a:r>
          </a:p>
          <a:p>
            <a:pPr lvl="1">
              <a:lnSpc>
                <a:spcPct val="120000"/>
              </a:lnSpc>
              <a:spcBef>
                <a:spcPts val="0"/>
              </a:spcBef>
              <a:buFont typeface="Wingdings" panose="05000000000000000000" pitchFamily="2" charset="2"/>
              <a:buChar char="§"/>
            </a:pPr>
            <a:r>
              <a:rPr lang="en-US" sz="2900" dirty="0" smtClean="0"/>
              <a:t>86% of </a:t>
            </a:r>
            <a:r>
              <a:rPr lang="en-US" sz="2900" dirty="0"/>
              <a:t>physicians reported being compensated under fee-for-service (FFS) or salary </a:t>
            </a:r>
            <a:r>
              <a:rPr lang="en-US" sz="2900" dirty="0" smtClean="0"/>
              <a:t>arrangements.</a:t>
            </a:r>
            <a:endParaRPr lang="en-US" sz="2900" dirty="0"/>
          </a:p>
          <a:p>
            <a:pPr lvl="1">
              <a:lnSpc>
                <a:spcPct val="120000"/>
              </a:lnSpc>
              <a:spcBef>
                <a:spcPts val="0"/>
              </a:spcBef>
              <a:buFont typeface="Wingdings" panose="05000000000000000000" pitchFamily="2" charset="2"/>
              <a:buChar char="§"/>
            </a:pPr>
            <a:r>
              <a:rPr lang="en-US" sz="2900" dirty="0"/>
              <a:t>50% of physicians reported performance bonuses less than or equal to </a:t>
            </a:r>
            <a:r>
              <a:rPr lang="en-US" sz="2900" dirty="0" smtClean="0"/>
              <a:t>10% of </a:t>
            </a:r>
            <a:r>
              <a:rPr lang="en-US" sz="2900" dirty="0"/>
              <a:t>their compensation, and one-third were ineligible for performance bonuses.</a:t>
            </a:r>
          </a:p>
          <a:p>
            <a:pPr lvl="1"/>
            <a:endParaRPr lang="en-US" sz="1000" dirty="0"/>
          </a:p>
          <a:p>
            <a:pPr>
              <a:buFont typeface="Wingdings" panose="05000000000000000000" pitchFamily="2" charset="2"/>
              <a:buChar char="§"/>
            </a:pPr>
            <a:r>
              <a:rPr lang="en-US" sz="3500" dirty="0"/>
              <a:t>Tools to support value-based care vary in maturity and availability.</a:t>
            </a:r>
          </a:p>
          <a:p>
            <a:pPr lvl="1">
              <a:buFont typeface="Wingdings" panose="05000000000000000000" pitchFamily="2" charset="2"/>
              <a:buChar char="§"/>
            </a:pPr>
            <a:r>
              <a:rPr lang="en-US" sz="2900" dirty="0"/>
              <a:t>While three in four physicians have clinical protocols, only 36 percent have access to comprehensive protocols (that is, for many conditions).</a:t>
            </a:r>
          </a:p>
          <a:p>
            <a:pPr lvl="1">
              <a:buFont typeface="Wingdings" panose="05000000000000000000" pitchFamily="2" charset="2"/>
              <a:buChar char="§"/>
            </a:pPr>
            <a:r>
              <a:rPr lang="en-US" sz="2900" dirty="0"/>
              <a:t>Only 20 percent of physicians receive data on care costs.</a:t>
            </a:r>
          </a:p>
          <a:p>
            <a:endParaRPr lang="en-US" dirty="0"/>
          </a:p>
        </p:txBody>
      </p:sp>
      <p:sp>
        <p:nvSpPr>
          <p:cNvPr id="6" name="Slide Number Placeholder 5"/>
          <p:cNvSpPr>
            <a:spLocks noGrp="1"/>
          </p:cNvSpPr>
          <p:nvPr>
            <p:ph type="sldNum" sz="quarter" idx="12"/>
          </p:nvPr>
        </p:nvSpPr>
        <p:spPr/>
        <p:txBody>
          <a:bodyPr/>
          <a:lstStyle/>
          <a:p>
            <a:fld id="{834E02F4-DF0C-46F8-8E6C-F29743B960F2}" type="slidenum">
              <a:rPr lang="en-US" smtClean="0"/>
              <a:t>25</a:t>
            </a:fld>
            <a:endParaRPr lang="en-US" dirty="0"/>
          </a:p>
        </p:txBody>
      </p:sp>
    </p:spTree>
    <p:extLst>
      <p:ext uri="{BB962C8B-B14F-4D97-AF65-F5344CB8AC3E}">
        <p14:creationId xmlns:p14="http://schemas.microsoft.com/office/powerpoint/2010/main" val="36787022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229600" cy="990600"/>
          </a:xfrm>
        </p:spPr>
        <p:txBody>
          <a:bodyPr>
            <a:noAutofit/>
          </a:bodyPr>
          <a:lstStyle/>
          <a:p>
            <a:r>
              <a:rPr lang="en-US" sz="3700" b="1" dirty="0">
                <a:effectLst>
                  <a:outerShdw blurRad="38100" dist="38100" dir="2700000" algn="tl">
                    <a:srgbClr val="000000">
                      <a:alpha val="43137"/>
                    </a:srgbClr>
                  </a:outerShdw>
                </a:effectLst>
              </a:rPr>
              <a:t>System/Hospital responsibilities in support of physicians:</a:t>
            </a:r>
          </a:p>
        </p:txBody>
      </p:sp>
      <p:sp>
        <p:nvSpPr>
          <p:cNvPr id="3" name="Content Placeholder 2"/>
          <p:cNvSpPr>
            <a:spLocks noGrp="1"/>
          </p:cNvSpPr>
          <p:nvPr>
            <p:ph idx="1"/>
          </p:nvPr>
        </p:nvSpPr>
        <p:spPr>
          <a:xfrm>
            <a:off x="457200" y="1752600"/>
            <a:ext cx="8534400" cy="5257800"/>
          </a:xfrm>
        </p:spPr>
        <p:txBody>
          <a:bodyPr>
            <a:normAutofit lnSpcReduction="10000"/>
          </a:bodyPr>
          <a:lstStyle/>
          <a:p>
            <a:pPr>
              <a:buFont typeface="Wingdings" panose="05000000000000000000" pitchFamily="2" charset="2"/>
              <a:buChar char="§"/>
            </a:pPr>
            <a:r>
              <a:rPr lang="en-US" sz="2600" dirty="0"/>
              <a:t>Lowering costs, improving quality and managing patient experiences is the trifecta</a:t>
            </a:r>
            <a:r>
              <a:rPr lang="en-US" sz="2600" dirty="0" smtClean="0"/>
              <a:t>.</a:t>
            </a:r>
          </a:p>
          <a:p>
            <a:pPr>
              <a:buFont typeface="Wingdings" panose="05000000000000000000" pitchFamily="2" charset="2"/>
              <a:buChar char="§"/>
            </a:pPr>
            <a:endParaRPr lang="en-US" sz="1000" dirty="0"/>
          </a:p>
          <a:p>
            <a:pPr>
              <a:buFont typeface="Wingdings" panose="05000000000000000000" pitchFamily="2" charset="2"/>
              <a:buChar char="§"/>
            </a:pPr>
            <a:r>
              <a:rPr lang="en-US" sz="2600" dirty="0"/>
              <a:t>Clinical processes must be led by clinicians skillful in leadership, process improvement, information, financial management and </a:t>
            </a:r>
            <a:r>
              <a:rPr lang="en-US" sz="2600" dirty="0" smtClean="0"/>
              <a:t>decision-making</a:t>
            </a:r>
          </a:p>
          <a:p>
            <a:pPr>
              <a:buFont typeface="Wingdings" panose="05000000000000000000" pitchFamily="2" charset="2"/>
              <a:buChar char="§"/>
            </a:pPr>
            <a:endParaRPr lang="en-US" sz="1000" dirty="0"/>
          </a:p>
          <a:p>
            <a:pPr>
              <a:buFont typeface="Wingdings" panose="05000000000000000000" pitchFamily="2" charset="2"/>
              <a:buChar char="§"/>
            </a:pPr>
            <a:r>
              <a:rPr lang="en-US" sz="2600" i="1" dirty="0"/>
              <a:t>Equip physicians with the right tools to help them meet performance goals</a:t>
            </a:r>
            <a:r>
              <a:rPr lang="en-US" sz="2600" dirty="0"/>
              <a:t>: Data and decision-support tools should be available, easy to use and offer the appropriate level of detail</a:t>
            </a:r>
            <a:r>
              <a:rPr lang="en-US" dirty="0" smtClean="0"/>
              <a:t>.</a:t>
            </a:r>
          </a:p>
          <a:p>
            <a:pPr>
              <a:buFont typeface="Wingdings" panose="05000000000000000000" pitchFamily="2" charset="2"/>
              <a:buChar char="§"/>
            </a:pPr>
            <a:endParaRPr lang="en-US" sz="1000" dirty="0"/>
          </a:p>
          <a:p>
            <a:pPr>
              <a:buFont typeface="Wingdings" panose="05000000000000000000" pitchFamily="2" charset="2"/>
              <a:buChar char="§"/>
            </a:pPr>
            <a:r>
              <a:rPr lang="en-US" sz="2600" i="1" dirty="0"/>
              <a:t>Invest in technology capabilities to connect and integrate the tools</a:t>
            </a:r>
            <a:r>
              <a:rPr lang="en-US" sz="2600" dirty="0"/>
              <a:t>: Information should be timely, reliable, and actionable</a:t>
            </a:r>
            <a:r>
              <a:rPr lang="en-US" dirty="0"/>
              <a:t>.</a:t>
            </a:r>
          </a:p>
          <a:p>
            <a:endParaRPr lang="en-US" dirty="0"/>
          </a:p>
        </p:txBody>
      </p:sp>
      <p:sp>
        <p:nvSpPr>
          <p:cNvPr id="6" name="Slide Number Placeholder 5"/>
          <p:cNvSpPr>
            <a:spLocks noGrp="1"/>
          </p:cNvSpPr>
          <p:nvPr>
            <p:ph type="sldNum" sz="quarter" idx="12"/>
          </p:nvPr>
        </p:nvSpPr>
        <p:spPr/>
        <p:txBody>
          <a:bodyPr/>
          <a:lstStyle/>
          <a:p>
            <a:fld id="{834E02F4-DF0C-46F8-8E6C-F29743B960F2}" type="slidenum">
              <a:rPr lang="en-US" smtClean="0"/>
              <a:t>26</a:t>
            </a:fld>
            <a:endParaRPr lang="en-US" dirty="0"/>
          </a:p>
        </p:txBody>
      </p:sp>
    </p:spTree>
    <p:extLst>
      <p:ext uri="{BB962C8B-B14F-4D97-AF65-F5344CB8AC3E}">
        <p14:creationId xmlns:p14="http://schemas.microsoft.com/office/powerpoint/2010/main" val="42279102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229600" cy="990600"/>
          </a:xfrm>
        </p:spPr>
        <p:txBody>
          <a:bodyPr>
            <a:normAutofit/>
          </a:bodyPr>
          <a:lstStyle/>
          <a:p>
            <a:r>
              <a:rPr lang="en-US" sz="3700" b="1" dirty="0">
                <a:effectLst>
                  <a:outerShdw blurRad="38100" dist="38100" dir="2700000" algn="tl">
                    <a:srgbClr val="000000">
                      <a:alpha val="43137"/>
                    </a:srgbClr>
                  </a:outerShdw>
                </a:effectLst>
              </a:rPr>
              <a:t>Primary care is changing…</a:t>
            </a:r>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1295400"/>
            <a:ext cx="7543800" cy="4056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88308" y="6292334"/>
            <a:ext cx="7560292" cy="430887"/>
          </a:xfrm>
          <a:prstGeom prst="rect">
            <a:avLst/>
          </a:prstGeom>
          <a:noFill/>
        </p:spPr>
        <p:txBody>
          <a:bodyPr wrap="square" rtlCol="0">
            <a:spAutoFit/>
          </a:bodyPr>
          <a:lstStyle/>
          <a:p>
            <a:r>
              <a:rPr lang="en-US" sz="1100" i="1" dirty="0">
                <a:cs typeface="Times New Roman" panose="02020603050405020304" pitchFamily="18" charset="0"/>
              </a:rPr>
              <a:t>Source: Design Considerations for Collaborative Care</a:t>
            </a:r>
          </a:p>
          <a:p>
            <a:r>
              <a:rPr lang="en-US" sz="1100" i="1" dirty="0">
                <a:cs typeface="Times New Roman" panose="02020603050405020304" pitchFamily="18" charset="0"/>
              </a:rPr>
              <a:t>The Physical Environment of a Patient-Centered Medical Home, Boulder Associates</a:t>
            </a:r>
          </a:p>
        </p:txBody>
      </p:sp>
      <p:sp>
        <p:nvSpPr>
          <p:cNvPr id="5" name="Slide Number Placeholder 4"/>
          <p:cNvSpPr>
            <a:spLocks noGrp="1"/>
          </p:cNvSpPr>
          <p:nvPr>
            <p:ph type="sldNum" sz="quarter" idx="12"/>
          </p:nvPr>
        </p:nvSpPr>
        <p:spPr/>
        <p:txBody>
          <a:bodyPr/>
          <a:lstStyle/>
          <a:p>
            <a:fld id="{834E02F4-DF0C-46F8-8E6C-F29743B960F2}" type="slidenum">
              <a:rPr lang="en-US" smtClean="0"/>
              <a:t>27</a:t>
            </a:fld>
            <a:endParaRPr lang="en-US" dirty="0"/>
          </a:p>
        </p:txBody>
      </p:sp>
    </p:spTree>
    <p:extLst>
      <p:ext uri="{BB962C8B-B14F-4D97-AF65-F5344CB8AC3E}">
        <p14:creationId xmlns:p14="http://schemas.microsoft.com/office/powerpoint/2010/main" val="4171294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8534400" cy="990600"/>
          </a:xfrm>
        </p:spPr>
        <p:txBody>
          <a:bodyPr>
            <a:noAutofit/>
          </a:bodyPr>
          <a:lstStyle/>
          <a:p>
            <a:r>
              <a:rPr lang="en-US" sz="3700" b="1" dirty="0">
                <a:effectLst>
                  <a:outerShdw blurRad="38100" dist="38100" dir="2700000" algn="tl">
                    <a:srgbClr val="000000">
                      <a:alpha val="43137"/>
                    </a:srgbClr>
                  </a:outerShdw>
                </a:effectLst>
              </a:rPr>
              <a:t>Models focused on access are at the epi-center:</a:t>
            </a:r>
          </a:p>
        </p:txBody>
      </p:sp>
      <p:sp>
        <p:nvSpPr>
          <p:cNvPr id="3" name="Content Placeholder 2"/>
          <p:cNvSpPr>
            <a:spLocks noGrp="1"/>
          </p:cNvSpPr>
          <p:nvPr>
            <p:ph idx="1"/>
          </p:nvPr>
        </p:nvSpPr>
        <p:spPr>
          <a:xfrm>
            <a:off x="457200" y="1752600"/>
            <a:ext cx="8229600" cy="4876800"/>
          </a:xfrm>
        </p:spPr>
        <p:txBody>
          <a:bodyPr>
            <a:normAutofit fontScale="92500" lnSpcReduction="20000"/>
          </a:bodyPr>
          <a:lstStyle/>
          <a:p>
            <a:pPr marL="0" indent="0">
              <a:buNone/>
            </a:pPr>
            <a:r>
              <a:rPr lang="en-US" sz="3000" dirty="0" smtClean="0"/>
              <a:t>Basic </a:t>
            </a:r>
            <a:r>
              <a:rPr lang="en-US" sz="3000" dirty="0"/>
              <a:t>Access Principles for All Settings</a:t>
            </a:r>
            <a:r>
              <a:rPr lang="en-US" sz="3000" dirty="0" smtClean="0"/>
              <a:t>:</a:t>
            </a:r>
          </a:p>
          <a:p>
            <a:pPr marL="0" indent="0">
              <a:buNone/>
            </a:pPr>
            <a:endParaRPr lang="en-US" sz="1200" dirty="0"/>
          </a:p>
          <a:p>
            <a:pPr lvl="1">
              <a:buFont typeface="Wingdings" panose="05000000000000000000" pitchFamily="2" charset="2"/>
              <a:buChar char="§"/>
            </a:pPr>
            <a:r>
              <a:rPr lang="en-US" sz="2600" dirty="0" smtClean="0"/>
              <a:t>Immediate </a:t>
            </a:r>
            <a:r>
              <a:rPr lang="en-US" sz="2600" dirty="0"/>
              <a:t>engagement and exploration of need at time of inquiry</a:t>
            </a:r>
            <a:r>
              <a:rPr lang="en-US" sz="2600" dirty="0" smtClean="0"/>
              <a:t>.</a:t>
            </a:r>
          </a:p>
          <a:p>
            <a:pPr lvl="1">
              <a:buFont typeface="Wingdings" panose="05000000000000000000" pitchFamily="2" charset="2"/>
              <a:buChar char="§"/>
            </a:pPr>
            <a:endParaRPr lang="en-US" sz="1100" dirty="0"/>
          </a:p>
          <a:p>
            <a:pPr lvl="1">
              <a:buFont typeface="Wingdings" panose="05000000000000000000" pitchFamily="2" charset="2"/>
              <a:buChar char="§"/>
            </a:pPr>
            <a:r>
              <a:rPr lang="en-US" sz="2600" dirty="0"/>
              <a:t>Patient preference on timing and nature of care invited at inquiry</a:t>
            </a:r>
            <a:r>
              <a:rPr lang="en-US" sz="2600" dirty="0" smtClean="0"/>
              <a:t>.</a:t>
            </a:r>
          </a:p>
          <a:p>
            <a:pPr lvl="1">
              <a:buFont typeface="Wingdings" panose="05000000000000000000" pitchFamily="2" charset="2"/>
              <a:buChar char="§"/>
            </a:pPr>
            <a:endParaRPr lang="en-US" sz="1100" dirty="0"/>
          </a:p>
          <a:p>
            <a:pPr lvl="1">
              <a:buFont typeface="Wingdings" panose="05000000000000000000" pitchFamily="2" charset="2"/>
              <a:buChar char="§"/>
            </a:pPr>
            <a:r>
              <a:rPr lang="en-US" sz="2600" dirty="0"/>
              <a:t>Need-tailored care with reliable, acceptable alternatives to clinician visit</a:t>
            </a:r>
            <a:r>
              <a:rPr lang="en-US" sz="2600" dirty="0" smtClean="0"/>
              <a:t>.</a:t>
            </a:r>
          </a:p>
          <a:p>
            <a:pPr lvl="1">
              <a:buFont typeface="Wingdings" panose="05000000000000000000" pitchFamily="2" charset="2"/>
              <a:buChar char="§"/>
            </a:pPr>
            <a:endParaRPr lang="en-US" sz="1100" dirty="0"/>
          </a:p>
          <a:p>
            <a:pPr lvl="1">
              <a:buFont typeface="Wingdings" panose="05000000000000000000" pitchFamily="2" charset="2"/>
              <a:buChar char="§"/>
            </a:pPr>
            <a:r>
              <a:rPr lang="en-US" sz="2600" dirty="0"/>
              <a:t>Surge contingencies in place to ensure timely accommodation of </a:t>
            </a:r>
            <a:r>
              <a:rPr lang="en-US" sz="2600" dirty="0" smtClean="0"/>
              <a:t>needs.</a:t>
            </a:r>
          </a:p>
          <a:p>
            <a:pPr lvl="1">
              <a:buFont typeface="Wingdings" panose="05000000000000000000" pitchFamily="2" charset="2"/>
              <a:buChar char="§"/>
            </a:pPr>
            <a:endParaRPr lang="en-US" sz="1200" dirty="0"/>
          </a:p>
          <a:p>
            <a:pPr lvl="1">
              <a:buFont typeface="Wingdings" panose="05000000000000000000" pitchFamily="2" charset="2"/>
              <a:buChar char="§"/>
            </a:pPr>
            <a:r>
              <a:rPr lang="en-US" sz="2600" dirty="0"/>
              <a:t>Continuous assessment of changing circumstances in each care </a:t>
            </a:r>
            <a:r>
              <a:rPr lang="en-US" sz="2600" dirty="0" smtClean="0"/>
              <a:t>setting.</a:t>
            </a:r>
            <a:endParaRPr lang="en-US" sz="2600" dirty="0">
              <a:hlinkClick r:id="rId3"/>
            </a:endParaRPr>
          </a:p>
        </p:txBody>
      </p:sp>
      <p:sp>
        <p:nvSpPr>
          <p:cNvPr id="6" name="Slide Number Placeholder 5"/>
          <p:cNvSpPr>
            <a:spLocks noGrp="1"/>
          </p:cNvSpPr>
          <p:nvPr>
            <p:ph type="sldNum" sz="quarter" idx="12"/>
          </p:nvPr>
        </p:nvSpPr>
        <p:spPr/>
        <p:txBody>
          <a:bodyPr/>
          <a:lstStyle/>
          <a:p>
            <a:fld id="{834E02F4-DF0C-46F8-8E6C-F29743B960F2}" type="slidenum">
              <a:rPr lang="en-US" smtClean="0"/>
              <a:t>28</a:t>
            </a:fld>
            <a:endParaRPr lang="en-US" dirty="0"/>
          </a:p>
        </p:txBody>
      </p:sp>
    </p:spTree>
    <p:extLst>
      <p:ext uri="{BB962C8B-B14F-4D97-AF65-F5344CB8AC3E}">
        <p14:creationId xmlns:p14="http://schemas.microsoft.com/office/powerpoint/2010/main" val="7393034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229600" cy="990600"/>
          </a:xfrm>
        </p:spPr>
        <p:txBody>
          <a:bodyPr>
            <a:normAutofit/>
          </a:bodyPr>
          <a:lstStyle/>
          <a:p>
            <a:r>
              <a:rPr lang="en-US" sz="3700" b="1" dirty="0">
                <a:effectLst>
                  <a:outerShdw blurRad="38100" dist="38100" dir="2700000" algn="tl">
                    <a:srgbClr val="000000">
                      <a:alpha val="43137"/>
                    </a:srgbClr>
                  </a:outerShdw>
                </a:effectLst>
              </a:rPr>
              <a:t>Other best primary care practices:</a:t>
            </a:r>
          </a:p>
        </p:txBody>
      </p:sp>
      <p:sp>
        <p:nvSpPr>
          <p:cNvPr id="3" name="Content Placeholder 2"/>
          <p:cNvSpPr>
            <a:spLocks noGrp="1"/>
          </p:cNvSpPr>
          <p:nvPr>
            <p:ph idx="1"/>
          </p:nvPr>
        </p:nvSpPr>
        <p:spPr>
          <a:xfrm>
            <a:off x="533400" y="1371600"/>
            <a:ext cx="8229600" cy="4876800"/>
          </a:xfrm>
        </p:spPr>
        <p:txBody>
          <a:bodyPr>
            <a:normAutofit/>
          </a:bodyPr>
          <a:lstStyle/>
          <a:p>
            <a:r>
              <a:rPr lang="en-US" sz="2800" dirty="0" smtClean="0"/>
              <a:t>Open </a:t>
            </a:r>
            <a:r>
              <a:rPr lang="en-US" sz="2800" dirty="0"/>
              <a:t>access/same-day scheduling</a:t>
            </a:r>
          </a:p>
          <a:p>
            <a:endParaRPr lang="en-US" sz="1100" dirty="0"/>
          </a:p>
          <a:p>
            <a:r>
              <a:rPr lang="en-US" sz="2800" dirty="0"/>
              <a:t>Walk-in care </a:t>
            </a:r>
          </a:p>
          <a:p>
            <a:endParaRPr lang="en-US" sz="1000" dirty="0"/>
          </a:p>
          <a:p>
            <a:r>
              <a:rPr lang="en-US" sz="2800" dirty="0"/>
              <a:t>Team-Based Approach to Scheduling in Primary Care</a:t>
            </a:r>
          </a:p>
          <a:p>
            <a:endParaRPr lang="en-US" sz="1000" dirty="0"/>
          </a:p>
          <a:p>
            <a:r>
              <a:rPr lang="en-US" sz="2800" dirty="0"/>
              <a:t>Technology-Based Alternatives to In-Person Primary Care Visits</a:t>
            </a:r>
          </a:p>
          <a:p>
            <a:endParaRPr lang="en-US" sz="1000" dirty="0"/>
          </a:p>
          <a:p>
            <a:r>
              <a:rPr lang="en-US" sz="2800" dirty="0"/>
              <a:t>Service Excellence </a:t>
            </a:r>
          </a:p>
          <a:p>
            <a:endParaRPr lang="en-US" dirty="0"/>
          </a:p>
          <a:p>
            <a:pPr marL="0" indent="0">
              <a:buNone/>
            </a:pPr>
            <a:endParaRPr lang="en-US" dirty="0"/>
          </a:p>
        </p:txBody>
      </p:sp>
      <p:sp>
        <p:nvSpPr>
          <p:cNvPr id="6" name="Slide Number Placeholder 5"/>
          <p:cNvSpPr>
            <a:spLocks noGrp="1"/>
          </p:cNvSpPr>
          <p:nvPr>
            <p:ph type="sldNum" sz="quarter" idx="12"/>
          </p:nvPr>
        </p:nvSpPr>
        <p:spPr/>
        <p:txBody>
          <a:bodyPr/>
          <a:lstStyle/>
          <a:p>
            <a:fld id="{834E02F4-DF0C-46F8-8E6C-F29743B960F2}" type="slidenum">
              <a:rPr lang="en-US" smtClean="0"/>
              <a:t>29</a:t>
            </a:fld>
            <a:endParaRPr lang="en-US" dirty="0"/>
          </a:p>
        </p:txBody>
      </p:sp>
    </p:spTree>
    <p:extLst>
      <p:ext uri="{BB962C8B-B14F-4D97-AF65-F5344CB8AC3E}">
        <p14:creationId xmlns:p14="http://schemas.microsoft.com/office/powerpoint/2010/main" val="2951114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77520" y="685800"/>
            <a:ext cx="8936182" cy="347596"/>
          </a:xfrm>
          <a:prstGeom prst="rect">
            <a:avLst/>
          </a:prstGeom>
        </p:spPr>
        <p:txBody>
          <a:bodyPr vert="horz" wrap="square" lIns="0" tIns="0" rIns="0" bIns="0" rtlCol="0">
            <a:spAutoFit/>
          </a:bodyPr>
          <a:lstStyle/>
          <a:p>
            <a:pPr marL="11397" algn="l">
              <a:lnSpc>
                <a:spcPts val="2392"/>
              </a:lnSpc>
            </a:pPr>
            <a:r>
              <a:rPr lang="en-US" sz="4000" spc="-4" dirty="0">
                <a:cs typeface="Arial"/>
              </a:rPr>
              <a:t>  </a:t>
            </a:r>
            <a:r>
              <a:rPr lang="en-US" sz="3700" b="1" spc="-4" dirty="0">
                <a:effectLst>
                  <a:outerShdw blurRad="38100" dist="38100" dir="2700000" algn="tl">
                    <a:srgbClr val="000000">
                      <a:alpha val="43137"/>
                    </a:srgbClr>
                  </a:outerShdw>
                </a:effectLst>
                <a:cs typeface="Arial"/>
              </a:rPr>
              <a:t>Unabated Pressure on </a:t>
            </a:r>
            <a:r>
              <a:rPr sz="3700" b="1" spc="-4" dirty="0">
                <a:effectLst>
                  <a:outerShdw blurRad="38100" dist="38100" dir="2700000" algn="tl">
                    <a:srgbClr val="000000">
                      <a:alpha val="43137"/>
                    </a:srgbClr>
                  </a:outerShdw>
                </a:effectLst>
                <a:cs typeface="Arial"/>
              </a:rPr>
              <a:t>Hospita</a:t>
            </a:r>
            <a:r>
              <a:rPr sz="3700" b="1" dirty="0">
                <a:effectLst>
                  <a:outerShdw blurRad="38100" dist="38100" dir="2700000" algn="tl">
                    <a:srgbClr val="000000">
                      <a:alpha val="43137"/>
                    </a:srgbClr>
                  </a:outerShdw>
                </a:effectLst>
                <a:cs typeface="Arial"/>
              </a:rPr>
              <a:t>l</a:t>
            </a:r>
            <a:r>
              <a:rPr lang="en-US" sz="3700" b="1" dirty="0">
                <a:effectLst>
                  <a:outerShdw blurRad="38100" dist="38100" dir="2700000" algn="tl">
                    <a:srgbClr val="000000">
                      <a:alpha val="43137"/>
                    </a:srgbClr>
                  </a:outerShdw>
                </a:effectLst>
                <a:cs typeface="Arial"/>
              </a:rPr>
              <a:t>s…</a:t>
            </a:r>
            <a:endParaRPr sz="3700" b="1" spc="-4" dirty="0">
              <a:effectLst>
                <a:outerShdw blurRad="38100" dist="38100" dir="2700000" algn="tl">
                  <a:srgbClr val="000000">
                    <a:alpha val="43137"/>
                  </a:srgbClr>
                </a:outerShdw>
              </a:effectLst>
              <a:cs typeface="Arial"/>
            </a:endParaRPr>
          </a:p>
        </p:txBody>
      </p:sp>
      <p:sp>
        <p:nvSpPr>
          <p:cNvPr id="5" name="object 5"/>
          <p:cNvSpPr/>
          <p:nvPr/>
        </p:nvSpPr>
        <p:spPr>
          <a:xfrm>
            <a:off x="409402" y="3153300"/>
            <a:ext cx="2391987" cy="276999"/>
          </a:xfrm>
          <a:prstGeom prst="rect">
            <a:avLst/>
          </a:prstGeom>
          <a:blipFill>
            <a:blip r:embed="rId3" cstate="print"/>
            <a:stretch>
              <a:fillRect/>
            </a:stretch>
          </a:blipFill>
        </p:spPr>
        <p:txBody>
          <a:bodyPr wrap="square" lIns="0" tIns="0" rIns="0" bIns="0" rtlCol="0">
            <a:spAutoFit/>
          </a:bodyPr>
          <a:lstStyle/>
          <a:p>
            <a:endParaRPr dirty="0"/>
          </a:p>
        </p:txBody>
      </p:sp>
      <p:sp>
        <p:nvSpPr>
          <p:cNvPr id="6" name="object 6"/>
          <p:cNvSpPr txBox="1"/>
          <p:nvPr/>
        </p:nvSpPr>
        <p:spPr>
          <a:xfrm>
            <a:off x="504536" y="3250567"/>
            <a:ext cx="2104159" cy="1790234"/>
          </a:xfrm>
          <a:prstGeom prst="rect">
            <a:avLst/>
          </a:prstGeom>
        </p:spPr>
        <p:txBody>
          <a:bodyPr vert="horz" wrap="square" lIns="0" tIns="0" rIns="0" bIns="0" rtlCol="0">
            <a:spAutoFit/>
          </a:bodyPr>
          <a:lstStyle/>
          <a:p>
            <a:pPr marL="216543" marR="273528" indent="-205146">
              <a:buClr>
                <a:srgbClr val="46555F"/>
              </a:buClr>
              <a:buSzPct val="110000"/>
              <a:buFont typeface="Arial"/>
              <a:buChar char="•"/>
              <a:tabLst>
                <a:tab pos="216543" algn="l"/>
              </a:tabLst>
            </a:pPr>
            <a:r>
              <a:rPr spc="-18" dirty="0">
                <a:solidFill>
                  <a:srgbClr val="3B3B3B"/>
                </a:solidFill>
                <a:cs typeface="Arial"/>
              </a:rPr>
              <a:t>Decreas</a:t>
            </a:r>
            <a:r>
              <a:rPr spc="-13" dirty="0">
                <a:solidFill>
                  <a:srgbClr val="3B3B3B"/>
                </a:solidFill>
                <a:cs typeface="Arial"/>
              </a:rPr>
              <a:t>e</a:t>
            </a:r>
            <a:r>
              <a:rPr spc="4" dirty="0">
                <a:solidFill>
                  <a:srgbClr val="3B3B3B"/>
                </a:solidFill>
                <a:cs typeface="Arial"/>
              </a:rPr>
              <a:t> </a:t>
            </a:r>
            <a:r>
              <a:rPr spc="-13" dirty="0">
                <a:solidFill>
                  <a:srgbClr val="3B3B3B"/>
                </a:solidFill>
                <a:cs typeface="Arial"/>
              </a:rPr>
              <a:t>in governmental reimbursement.</a:t>
            </a:r>
            <a:endParaRPr dirty="0">
              <a:cs typeface="Arial"/>
            </a:endParaRPr>
          </a:p>
          <a:p>
            <a:pPr marL="216543" marR="5698" indent="-205146">
              <a:spcBef>
                <a:spcPts val="538"/>
              </a:spcBef>
              <a:buClr>
                <a:srgbClr val="46555F"/>
              </a:buClr>
              <a:buSzPct val="110000"/>
              <a:buFont typeface="Arial"/>
              <a:buChar char="•"/>
              <a:tabLst>
                <a:tab pos="216543" algn="l"/>
              </a:tabLst>
            </a:pPr>
            <a:r>
              <a:rPr spc="-18" dirty="0">
                <a:solidFill>
                  <a:srgbClr val="3B3B3B"/>
                </a:solidFill>
                <a:cs typeface="Arial"/>
              </a:rPr>
              <a:t>Commercia</a:t>
            </a:r>
            <a:r>
              <a:rPr spc="-4" dirty="0">
                <a:solidFill>
                  <a:srgbClr val="3B3B3B"/>
                </a:solidFill>
                <a:cs typeface="Arial"/>
              </a:rPr>
              <a:t>l</a:t>
            </a:r>
            <a:r>
              <a:rPr spc="18" dirty="0">
                <a:solidFill>
                  <a:srgbClr val="3B3B3B"/>
                </a:solidFill>
                <a:cs typeface="Arial"/>
              </a:rPr>
              <a:t> </a:t>
            </a:r>
            <a:r>
              <a:rPr spc="-13" dirty="0">
                <a:solidFill>
                  <a:srgbClr val="3B3B3B"/>
                </a:solidFill>
                <a:cs typeface="Arial"/>
              </a:rPr>
              <a:t>payor </a:t>
            </a:r>
            <a:r>
              <a:rPr spc="-9" dirty="0">
                <a:solidFill>
                  <a:srgbClr val="3B3B3B"/>
                </a:solidFill>
                <a:cs typeface="Arial"/>
              </a:rPr>
              <a:t>pressure.</a:t>
            </a:r>
            <a:endParaRPr dirty="0">
              <a:cs typeface="Arial"/>
            </a:endParaRPr>
          </a:p>
          <a:p>
            <a:pPr marL="216543" indent="-205146">
              <a:spcBef>
                <a:spcPts val="538"/>
              </a:spcBef>
              <a:buClr>
                <a:srgbClr val="46555F"/>
              </a:buClr>
              <a:buSzPct val="110000"/>
              <a:buFont typeface="Arial"/>
              <a:buChar char="•"/>
              <a:tabLst>
                <a:tab pos="216543" algn="l"/>
              </a:tabLst>
            </a:pPr>
            <a:r>
              <a:rPr spc="-13" dirty="0">
                <a:solidFill>
                  <a:srgbClr val="3B3B3B"/>
                </a:solidFill>
                <a:cs typeface="Arial"/>
              </a:rPr>
              <a:t>Lower</a:t>
            </a:r>
            <a:r>
              <a:rPr spc="4" dirty="0">
                <a:solidFill>
                  <a:srgbClr val="3B3B3B"/>
                </a:solidFill>
                <a:cs typeface="Arial"/>
              </a:rPr>
              <a:t> </a:t>
            </a:r>
            <a:r>
              <a:rPr spc="-9" dirty="0">
                <a:solidFill>
                  <a:srgbClr val="3B3B3B"/>
                </a:solidFill>
                <a:cs typeface="Arial"/>
              </a:rPr>
              <a:t>utilization.</a:t>
            </a:r>
            <a:endParaRPr dirty="0">
              <a:cs typeface="Arial"/>
            </a:endParaRPr>
          </a:p>
        </p:txBody>
      </p:sp>
      <p:sp>
        <p:nvSpPr>
          <p:cNvPr id="7" name="object 7"/>
          <p:cNvSpPr/>
          <p:nvPr/>
        </p:nvSpPr>
        <p:spPr>
          <a:xfrm>
            <a:off x="2971799" y="3153300"/>
            <a:ext cx="2391987" cy="276999"/>
          </a:xfrm>
          <a:prstGeom prst="rect">
            <a:avLst/>
          </a:prstGeom>
          <a:blipFill>
            <a:blip r:embed="rId3" cstate="print"/>
            <a:stretch>
              <a:fillRect/>
            </a:stretch>
          </a:blipFill>
        </p:spPr>
        <p:txBody>
          <a:bodyPr wrap="square" lIns="0" tIns="0" rIns="0" bIns="0" rtlCol="0">
            <a:spAutoFit/>
          </a:bodyPr>
          <a:lstStyle/>
          <a:p>
            <a:endParaRPr dirty="0"/>
          </a:p>
        </p:txBody>
      </p:sp>
      <p:sp>
        <p:nvSpPr>
          <p:cNvPr id="8" name="object 8"/>
          <p:cNvSpPr txBox="1"/>
          <p:nvPr/>
        </p:nvSpPr>
        <p:spPr>
          <a:xfrm>
            <a:off x="3066935" y="3250567"/>
            <a:ext cx="2080491" cy="1790234"/>
          </a:xfrm>
          <a:prstGeom prst="rect">
            <a:avLst/>
          </a:prstGeom>
        </p:spPr>
        <p:txBody>
          <a:bodyPr vert="horz" wrap="square" lIns="0" tIns="0" rIns="0" bIns="0" rtlCol="0">
            <a:spAutoFit/>
          </a:bodyPr>
          <a:lstStyle/>
          <a:p>
            <a:pPr marL="216543" indent="-205146">
              <a:buClr>
                <a:srgbClr val="46555F"/>
              </a:buClr>
              <a:buSzPct val="110000"/>
              <a:buFont typeface="Arial"/>
              <a:buChar char="•"/>
              <a:tabLst>
                <a:tab pos="216543" algn="l"/>
              </a:tabLst>
            </a:pPr>
            <a:r>
              <a:rPr spc="-9" dirty="0">
                <a:solidFill>
                  <a:srgbClr val="3B3B3B"/>
                </a:solidFill>
                <a:cs typeface="Arial"/>
              </a:rPr>
              <a:t>IT</a:t>
            </a:r>
            <a:r>
              <a:rPr spc="-40" dirty="0">
                <a:solidFill>
                  <a:srgbClr val="3B3B3B"/>
                </a:solidFill>
                <a:cs typeface="Arial"/>
              </a:rPr>
              <a:t> </a:t>
            </a:r>
            <a:r>
              <a:rPr spc="-9" dirty="0">
                <a:solidFill>
                  <a:srgbClr val="3B3B3B"/>
                </a:solidFill>
                <a:cs typeface="Arial"/>
              </a:rPr>
              <a:t>needs.</a:t>
            </a:r>
            <a:endParaRPr dirty="0">
              <a:cs typeface="Arial"/>
            </a:endParaRPr>
          </a:p>
          <a:p>
            <a:pPr marL="216543" marR="779553" indent="-205146">
              <a:spcBef>
                <a:spcPts val="538"/>
              </a:spcBef>
              <a:buClr>
                <a:srgbClr val="46555F"/>
              </a:buClr>
              <a:buSzPct val="110000"/>
              <a:buFont typeface="Arial"/>
              <a:buChar char="•"/>
              <a:tabLst>
                <a:tab pos="216543" algn="l"/>
              </a:tabLst>
            </a:pPr>
            <a:r>
              <a:rPr spc="-9" dirty="0">
                <a:solidFill>
                  <a:srgbClr val="3B3B3B"/>
                </a:solidFill>
                <a:cs typeface="Arial"/>
              </a:rPr>
              <a:t>Physician strategies.</a:t>
            </a:r>
            <a:endParaRPr dirty="0">
              <a:cs typeface="Arial"/>
            </a:endParaRPr>
          </a:p>
          <a:p>
            <a:pPr marL="216543" marR="5698" indent="-205146">
              <a:spcBef>
                <a:spcPts val="538"/>
              </a:spcBef>
              <a:buClr>
                <a:srgbClr val="46555F"/>
              </a:buClr>
              <a:buSzPct val="110000"/>
              <a:buFont typeface="Arial"/>
              <a:buChar char="•"/>
              <a:tabLst>
                <a:tab pos="216543" algn="l"/>
              </a:tabLst>
            </a:pPr>
            <a:r>
              <a:rPr spc="-215" dirty="0">
                <a:solidFill>
                  <a:srgbClr val="3B3B3B"/>
                </a:solidFill>
                <a:cs typeface="Arial"/>
              </a:rPr>
              <a:t>T</a:t>
            </a:r>
            <a:r>
              <a:rPr spc="-13" dirty="0">
                <a:solidFill>
                  <a:srgbClr val="3B3B3B"/>
                </a:solidFill>
                <a:cs typeface="Arial"/>
              </a:rPr>
              <a:t>echnologi</a:t>
            </a:r>
            <a:r>
              <a:rPr spc="-4" dirty="0">
                <a:solidFill>
                  <a:srgbClr val="3B3B3B"/>
                </a:solidFill>
                <a:cs typeface="Arial"/>
              </a:rPr>
              <a:t>c</a:t>
            </a:r>
            <a:r>
              <a:rPr spc="-9" dirty="0">
                <a:solidFill>
                  <a:srgbClr val="3B3B3B"/>
                </a:solidFill>
                <a:cs typeface="Arial"/>
              </a:rPr>
              <a:t>al</a:t>
            </a:r>
            <a:r>
              <a:rPr spc="13" dirty="0">
                <a:solidFill>
                  <a:srgbClr val="3B3B3B"/>
                </a:solidFill>
                <a:cs typeface="Arial"/>
              </a:rPr>
              <a:t> </a:t>
            </a:r>
            <a:r>
              <a:rPr spc="-18" dirty="0">
                <a:solidFill>
                  <a:srgbClr val="3B3B3B"/>
                </a:solidFill>
                <a:cs typeface="Arial"/>
              </a:rPr>
              <a:t>and</a:t>
            </a:r>
            <a:r>
              <a:rPr spc="-13" dirty="0">
                <a:solidFill>
                  <a:srgbClr val="3B3B3B"/>
                </a:solidFill>
                <a:cs typeface="Arial"/>
              </a:rPr>
              <a:t> </a:t>
            </a:r>
            <a:r>
              <a:rPr spc="-9" dirty="0">
                <a:solidFill>
                  <a:srgbClr val="3B3B3B"/>
                </a:solidFill>
                <a:cs typeface="Arial"/>
              </a:rPr>
              <a:t>physical</a:t>
            </a:r>
            <a:r>
              <a:rPr spc="4" dirty="0">
                <a:solidFill>
                  <a:srgbClr val="3B3B3B"/>
                </a:solidFill>
                <a:cs typeface="Arial"/>
              </a:rPr>
              <a:t> </a:t>
            </a:r>
            <a:r>
              <a:rPr spc="-9" dirty="0">
                <a:solidFill>
                  <a:srgbClr val="3B3B3B"/>
                </a:solidFill>
                <a:cs typeface="Arial"/>
              </a:rPr>
              <a:t>plant investments</a:t>
            </a:r>
            <a:r>
              <a:rPr spc="-9" dirty="0">
                <a:solidFill>
                  <a:srgbClr val="3B3B3B"/>
                </a:solidFill>
                <a:latin typeface="Arial"/>
                <a:cs typeface="Arial"/>
              </a:rPr>
              <a:t>.</a:t>
            </a:r>
            <a:endParaRPr dirty="0">
              <a:latin typeface="Arial"/>
              <a:cs typeface="Arial"/>
            </a:endParaRPr>
          </a:p>
        </p:txBody>
      </p:sp>
      <p:sp>
        <p:nvSpPr>
          <p:cNvPr id="9" name="object 9"/>
          <p:cNvSpPr/>
          <p:nvPr/>
        </p:nvSpPr>
        <p:spPr>
          <a:xfrm>
            <a:off x="5583038" y="3127196"/>
            <a:ext cx="2391987" cy="276999"/>
          </a:xfrm>
          <a:prstGeom prst="rect">
            <a:avLst/>
          </a:prstGeom>
          <a:blipFill>
            <a:blip r:embed="rId3" cstate="print"/>
            <a:stretch>
              <a:fillRect/>
            </a:stretch>
          </a:blipFill>
        </p:spPr>
        <p:txBody>
          <a:bodyPr wrap="square" lIns="0" tIns="0" rIns="0" bIns="0" rtlCol="0">
            <a:spAutoFit/>
          </a:bodyPr>
          <a:lstStyle/>
          <a:p>
            <a:endParaRPr dirty="0"/>
          </a:p>
        </p:txBody>
      </p:sp>
      <p:sp>
        <p:nvSpPr>
          <p:cNvPr id="10" name="object 10"/>
          <p:cNvSpPr txBox="1"/>
          <p:nvPr/>
        </p:nvSpPr>
        <p:spPr>
          <a:xfrm>
            <a:off x="5621711" y="3250567"/>
            <a:ext cx="2027382" cy="1449115"/>
          </a:xfrm>
          <a:prstGeom prst="rect">
            <a:avLst/>
          </a:prstGeom>
        </p:spPr>
        <p:txBody>
          <a:bodyPr vert="horz" wrap="square" lIns="0" tIns="0" rIns="0" bIns="0" rtlCol="0">
            <a:spAutoFit/>
          </a:bodyPr>
          <a:lstStyle/>
          <a:p>
            <a:pPr marL="216543" marR="55274" indent="-205146">
              <a:buClr>
                <a:srgbClr val="46555F"/>
              </a:buClr>
              <a:buSzPct val="110000"/>
              <a:buFont typeface="Arial"/>
              <a:buChar char="•"/>
              <a:tabLst>
                <a:tab pos="216543" algn="l"/>
              </a:tabLst>
            </a:pPr>
            <a:r>
              <a:rPr spc="-13" dirty="0">
                <a:solidFill>
                  <a:srgbClr val="3B3B3B"/>
                </a:solidFill>
                <a:cs typeface="Arial"/>
              </a:rPr>
              <a:t>Business</a:t>
            </a:r>
            <a:r>
              <a:rPr spc="4" dirty="0">
                <a:solidFill>
                  <a:srgbClr val="3B3B3B"/>
                </a:solidFill>
                <a:cs typeface="Arial"/>
              </a:rPr>
              <a:t> </a:t>
            </a:r>
            <a:r>
              <a:rPr spc="-13" dirty="0">
                <a:solidFill>
                  <a:srgbClr val="3B3B3B"/>
                </a:solidFill>
                <a:cs typeface="Arial"/>
              </a:rPr>
              <a:t>models</a:t>
            </a:r>
            <a:r>
              <a:rPr spc="-9" dirty="0">
                <a:solidFill>
                  <a:srgbClr val="3B3B3B"/>
                </a:solidFill>
                <a:cs typeface="Arial"/>
              </a:rPr>
              <a:t> </a:t>
            </a:r>
            <a:r>
              <a:rPr spc="-18" dirty="0">
                <a:solidFill>
                  <a:srgbClr val="3B3B3B"/>
                </a:solidFill>
                <a:cs typeface="Arial"/>
              </a:rPr>
              <a:t>neede</a:t>
            </a:r>
            <a:r>
              <a:rPr spc="-13" dirty="0">
                <a:solidFill>
                  <a:srgbClr val="3B3B3B"/>
                </a:solidFill>
                <a:cs typeface="Arial"/>
              </a:rPr>
              <a:t>d</a:t>
            </a:r>
            <a:r>
              <a:rPr spc="4" dirty="0">
                <a:solidFill>
                  <a:srgbClr val="3B3B3B"/>
                </a:solidFill>
                <a:cs typeface="Arial"/>
              </a:rPr>
              <a:t> </a:t>
            </a:r>
            <a:r>
              <a:rPr spc="-13" dirty="0">
                <a:solidFill>
                  <a:srgbClr val="3B3B3B"/>
                </a:solidFill>
                <a:cs typeface="Arial"/>
              </a:rPr>
              <a:t>fo</a:t>
            </a:r>
            <a:r>
              <a:rPr spc="-9" dirty="0">
                <a:solidFill>
                  <a:srgbClr val="3B3B3B"/>
                </a:solidFill>
                <a:cs typeface="Arial"/>
              </a:rPr>
              <a:t>r</a:t>
            </a:r>
            <a:r>
              <a:rPr spc="-112" dirty="0">
                <a:solidFill>
                  <a:srgbClr val="3B3B3B"/>
                </a:solidFill>
                <a:cs typeface="Arial"/>
              </a:rPr>
              <a:t> </a:t>
            </a:r>
            <a:r>
              <a:rPr spc="-18" dirty="0">
                <a:solidFill>
                  <a:srgbClr val="3B3B3B"/>
                </a:solidFill>
                <a:cs typeface="Arial"/>
              </a:rPr>
              <a:t>ACO</a:t>
            </a:r>
            <a:r>
              <a:rPr spc="-13" dirty="0">
                <a:solidFill>
                  <a:srgbClr val="3B3B3B"/>
                </a:solidFill>
                <a:cs typeface="Arial"/>
              </a:rPr>
              <a:t> </a:t>
            </a:r>
            <a:r>
              <a:rPr spc="-9" dirty="0">
                <a:solidFill>
                  <a:srgbClr val="3B3B3B"/>
                </a:solidFill>
                <a:cs typeface="Arial"/>
              </a:rPr>
              <a:t>success.</a:t>
            </a:r>
            <a:endParaRPr dirty="0">
              <a:cs typeface="Arial"/>
            </a:endParaRPr>
          </a:p>
          <a:p>
            <a:pPr marL="216543" marR="5698" indent="-205146">
              <a:spcBef>
                <a:spcPts val="538"/>
              </a:spcBef>
              <a:buClr>
                <a:srgbClr val="46555F"/>
              </a:buClr>
              <a:buSzPct val="110000"/>
              <a:buFont typeface="Arial"/>
              <a:buChar char="•"/>
              <a:tabLst>
                <a:tab pos="216543" algn="l"/>
              </a:tabLst>
            </a:pPr>
            <a:r>
              <a:rPr spc="-13" dirty="0">
                <a:solidFill>
                  <a:srgbClr val="3B3B3B"/>
                </a:solidFill>
                <a:cs typeface="Arial"/>
              </a:rPr>
              <a:t>Capitation</a:t>
            </a:r>
            <a:r>
              <a:rPr spc="9" dirty="0">
                <a:solidFill>
                  <a:srgbClr val="3B3B3B"/>
                </a:solidFill>
                <a:cs typeface="Arial"/>
              </a:rPr>
              <a:t> </a:t>
            </a:r>
            <a:r>
              <a:rPr spc="-18" dirty="0">
                <a:solidFill>
                  <a:srgbClr val="3B3B3B"/>
                </a:solidFill>
                <a:cs typeface="Arial"/>
              </a:rPr>
              <a:t>and</a:t>
            </a:r>
            <a:r>
              <a:rPr spc="-13" dirty="0">
                <a:solidFill>
                  <a:srgbClr val="3B3B3B"/>
                </a:solidFill>
                <a:cs typeface="Arial"/>
              </a:rPr>
              <a:t> </a:t>
            </a:r>
            <a:r>
              <a:rPr spc="-9" dirty="0">
                <a:solidFill>
                  <a:srgbClr val="3B3B3B"/>
                </a:solidFill>
                <a:cs typeface="Arial"/>
              </a:rPr>
              <a:t>similar</a:t>
            </a:r>
            <a:r>
              <a:rPr spc="4" dirty="0">
                <a:solidFill>
                  <a:srgbClr val="3B3B3B"/>
                </a:solidFill>
                <a:cs typeface="Arial"/>
              </a:rPr>
              <a:t> </a:t>
            </a:r>
            <a:r>
              <a:rPr spc="-13" dirty="0">
                <a:solidFill>
                  <a:srgbClr val="3B3B3B"/>
                </a:solidFill>
                <a:cs typeface="Arial"/>
              </a:rPr>
              <a:t>payments.</a:t>
            </a:r>
            <a:endParaRPr dirty="0">
              <a:cs typeface="Arial"/>
            </a:endParaRPr>
          </a:p>
        </p:txBody>
      </p:sp>
      <p:sp>
        <p:nvSpPr>
          <p:cNvPr id="11" name="object 11"/>
          <p:cNvSpPr txBox="1"/>
          <p:nvPr/>
        </p:nvSpPr>
        <p:spPr>
          <a:xfrm>
            <a:off x="104024" y="6446486"/>
            <a:ext cx="6617855" cy="153888"/>
          </a:xfrm>
          <a:prstGeom prst="rect">
            <a:avLst/>
          </a:prstGeom>
        </p:spPr>
        <p:txBody>
          <a:bodyPr vert="horz" wrap="square" lIns="0" tIns="0" rIns="0" bIns="0" rtlCol="0">
            <a:spAutoFit/>
          </a:bodyPr>
          <a:lstStyle/>
          <a:p>
            <a:pPr marL="11397"/>
            <a:r>
              <a:rPr sz="1000" dirty="0">
                <a:solidFill>
                  <a:srgbClr val="3B3B3B"/>
                </a:solidFill>
                <a:cs typeface="Arial"/>
              </a:rPr>
              <a:t>Source</a:t>
            </a:r>
            <a:r>
              <a:rPr sz="1000" dirty="0">
                <a:cs typeface="Arial"/>
              </a:rPr>
              <a:t>: </a:t>
            </a:r>
            <a:r>
              <a:rPr sz="1000" spc="-4" dirty="0">
                <a:cs typeface="Arial"/>
              </a:rPr>
              <a:t> </a:t>
            </a:r>
            <a:r>
              <a:rPr sz="1000" i="1" dirty="0">
                <a:cs typeface="Arial"/>
                <a:hlinkClick r:id="rId4"/>
              </a:rPr>
              <a:t>http://www.healthlaw</a:t>
            </a:r>
            <a:r>
              <a:rPr sz="1000" i="1" spc="4" dirty="0">
                <a:cs typeface="Arial"/>
                <a:hlinkClick r:id="rId4"/>
              </a:rPr>
              <a:t>y</a:t>
            </a:r>
            <a:r>
              <a:rPr sz="1000" i="1" dirty="0">
                <a:cs typeface="Arial"/>
                <a:hlinkClick r:id="rId4"/>
              </a:rPr>
              <a:t>ers.org/Events/Progra</a:t>
            </a:r>
            <a:r>
              <a:rPr sz="1000" i="1" spc="-4" dirty="0">
                <a:cs typeface="Arial"/>
                <a:hlinkClick r:id="rId4"/>
              </a:rPr>
              <a:t>m</a:t>
            </a:r>
            <a:r>
              <a:rPr sz="1000" i="1" dirty="0">
                <a:cs typeface="Arial"/>
                <a:hlinkClick r:id="rId4"/>
              </a:rPr>
              <a:t>s/Mater</a:t>
            </a:r>
            <a:r>
              <a:rPr sz="1000" i="1" spc="4" dirty="0">
                <a:cs typeface="Arial"/>
                <a:hlinkClick r:id="rId4"/>
              </a:rPr>
              <a:t>i</a:t>
            </a:r>
            <a:r>
              <a:rPr sz="1000" i="1" dirty="0">
                <a:cs typeface="Arial"/>
                <a:hlinkClick r:id="rId4"/>
              </a:rPr>
              <a:t>als/Documents/AM11/fish</a:t>
            </a:r>
            <a:r>
              <a:rPr sz="1000" i="1" spc="-4" dirty="0">
                <a:cs typeface="Arial"/>
                <a:hlinkClick r:id="rId4"/>
              </a:rPr>
              <a:t>ma</a:t>
            </a:r>
            <a:r>
              <a:rPr sz="1000" i="1" dirty="0">
                <a:cs typeface="Arial"/>
                <a:hlinkClick r:id="rId4"/>
              </a:rPr>
              <a:t>n_neumann_owens_s</a:t>
            </a:r>
            <a:r>
              <a:rPr sz="1000" i="1" spc="4" dirty="0">
                <a:cs typeface="Arial"/>
                <a:hlinkClick r:id="rId4"/>
              </a:rPr>
              <a:t>li</a:t>
            </a:r>
            <a:r>
              <a:rPr sz="1000" i="1" dirty="0">
                <a:cs typeface="Arial"/>
                <a:hlinkClick r:id="rId4"/>
              </a:rPr>
              <a:t>des.pdf</a:t>
            </a:r>
            <a:r>
              <a:rPr sz="1000" i="1" dirty="0">
                <a:solidFill>
                  <a:srgbClr val="3B3B3B"/>
                </a:solidFill>
                <a:cs typeface="Arial"/>
                <a:hlinkClick r:id="rId4"/>
              </a:rPr>
              <a:t>.</a:t>
            </a:r>
            <a:endParaRPr sz="1000" dirty="0">
              <a:cs typeface="Arial"/>
            </a:endParaRPr>
          </a:p>
        </p:txBody>
      </p:sp>
      <p:sp>
        <p:nvSpPr>
          <p:cNvPr id="12" name="object 12"/>
          <p:cNvSpPr/>
          <p:nvPr/>
        </p:nvSpPr>
        <p:spPr>
          <a:xfrm>
            <a:off x="292554" y="1472165"/>
            <a:ext cx="7629251" cy="830997"/>
          </a:xfrm>
          <a:custGeom>
            <a:avLst/>
            <a:gdLst/>
            <a:ahLst/>
            <a:cxnLst/>
            <a:rect l="l" t="t" r="r" b="b"/>
            <a:pathLst>
              <a:path w="8791575" h="647700">
                <a:moveTo>
                  <a:pt x="8791194" y="539495"/>
                </a:moveTo>
                <a:lnTo>
                  <a:pt x="8791193" y="108103"/>
                </a:lnTo>
                <a:lnTo>
                  <a:pt x="8782736" y="66157"/>
                </a:lnTo>
                <a:lnTo>
                  <a:pt x="8759728" y="31780"/>
                </a:lnTo>
                <a:lnTo>
                  <a:pt x="8725592" y="8539"/>
                </a:lnTo>
                <a:lnTo>
                  <a:pt x="8683852" y="6"/>
                </a:lnTo>
                <a:lnTo>
                  <a:pt x="107341" y="0"/>
                </a:lnTo>
                <a:lnTo>
                  <a:pt x="92753" y="1006"/>
                </a:lnTo>
                <a:lnTo>
                  <a:pt x="53117" y="14876"/>
                </a:lnTo>
                <a:lnTo>
                  <a:pt x="22333" y="42252"/>
                </a:lnTo>
                <a:lnTo>
                  <a:pt x="3826" y="79566"/>
                </a:lnTo>
                <a:lnTo>
                  <a:pt x="0" y="108203"/>
                </a:lnTo>
                <a:lnTo>
                  <a:pt x="0" y="539596"/>
                </a:lnTo>
                <a:lnTo>
                  <a:pt x="8457" y="581542"/>
                </a:lnTo>
                <a:lnTo>
                  <a:pt x="31465" y="615919"/>
                </a:lnTo>
                <a:lnTo>
                  <a:pt x="65601" y="639160"/>
                </a:lnTo>
                <a:lnTo>
                  <a:pt x="107341" y="647693"/>
                </a:lnTo>
                <a:lnTo>
                  <a:pt x="8683852" y="647699"/>
                </a:lnTo>
                <a:lnTo>
                  <a:pt x="8698440" y="646693"/>
                </a:lnTo>
                <a:lnTo>
                  <a:pt x="8738076" y="632823"/>
                </a:lnTo>
                <a:lnTo>
                  <a:pt x="8768860" y="605447"/>
                </a:lnTo>
                <a:lnTo>
                  <a:pt x="8787367" y="568133"/>
                </a:lnTo>
                <a:lnTo>
                  <a:pt x="8791194" y="539495"/>
                </a:lnTo>
                <a:close/>
              </a:path>
            </a:pathLst>
          </a:custGeom>
          <a:solidFill>
            <a:srgbClr val="D7DCE1"/>
          </a:solidFill>
        </p:spPr>
        <p:txBody>
          <a:bodyPr wrap="square" lIns="0" tIns="0" rIns="0" bIns="0" rtlCol="0">
            <a:spAutoFit/>
          </a:bodyPr>
          <a:lstStyle/>
          <a:p>
            <a:endParaRPr dirty="0"/>
          </a:p>
        </p:txBody>
      </p:sp>
      <p:sp>
        <p:nvSpPr>
          <p:cNvPr id="14" name="object 14"/>
          <p:cNvSpPr txBox="1"/>
          <p:nvPr/>
        </p:nvSpPr>
        <p:spPr>
          <a:xfrm>
            <a:off x="368588" y="1466293"/>
            <a:ext cx="7622886" cy="830997"/>
          </a:xfrm>
          <a:prstGeom prst="rect">
            <a:avLst/>
          </a:prstGeom>
        </p:spPr>
        <p:txBody>
          <a:bodyPr vert="horz" wrap="square" lIns="0" tIns="0" rIns="0" bIns="0" rtlCol="0">
            <a:spAutoFit/>
          </a:bodyPr>
          <a:lstStyle/>
          <a:p>
            <a:pPr marL="11397" marR="5698" indent="421118"/>
            <a:r>
              <a:rPr i="1" spc="-4" dirty="0">
                <a:solidFill>
                  <a:srgbClr val="3B3B3B"/>
                </a:solidFill>
                <a:cs typeface="Arial"/>
              </a:rPr>
              <a:t>Ther</a:t>
            </a:r>
            <a:r>
              <a:rPr i="1" dirty="0">
                <a:solidFill>
                  <a:srgbClr val="3B3B3B"/>
                </a:solidFill>
                <a:cs typeface="Arial"/>
              </a:rPr>
              <a:t>e </a:t>
            </a:r>
            <a:r>
              <a:rPr i="1" spc="-4" dirty="0">
                <a:solidFill>
                  <a:srgbClr val="3B3B3B"/>
                </a:solidFill>
                <a:cs typeface="Arial"/>
              </a:rPr>
              <a:t>ar</a:t>
            </a:r>
            <a:r>
              <a:rPr i="1" dirty="0">
                <a:solidFill>
                  <a:srgbClr val="3B3B3B"/>
                </a:solidFill>
                <a:cs typeface="Arial"/>
              </a:rPr>
              <a:t>e </a:t>
            </a:r>
            <a:r>
              <a:rPr i="1" spc="-4" dirty="0">
                <a:solidFill>
                  <a:srgbClr val="3B3B3B"/>
                </a:solidFill>
                <a:cs typeface="Arial"/>
              </a:rPr>
              <a:t>thre</a:t>
            </a:r>
            <a:r>
              <a:rPr i="1" dirty="0">
                <a:solidFill>
                  <a:srgbClr val="3B3B3B"/>
                </a:solidFill>
                <a:cs typeface="Arial"/>
              </a:rPr>
              <a:t>e </a:t>
            </a:r>
            <a:r>
              <a:rPr i="1" spc="-4" dirty="0">
                <a:solidFill>
                  <a:srgbClr val="3B3B3B"/>
                </a:solidFill>
                <a:cs typeface="Arial"/>
              </a:rPr>
              <a:t>mai</a:t>
            </a:r>
            <a:r>
              <a:rPr i="1" dirty="0">
                <a:solidFill>
                  <a:srgbClr val="3B3B3B"/>
                </a:solidFill>
                <a:cs typeface="Arial"/>
              </a:rPr>
              <a:t>n </a:t>
            </a:r>
            <a:r>
              <a:rPr i="1" spc="-4" dirty="0">
                <a:solidFill>
                  <a:srgbClr val="3B3B3B"/>
                </a:solidFill>
                <a:cs typeface="Arial"/>
              </a:rPr>
              <a:t>area</a:t>
            </a:r>
            <a:r>
              <a:rPr i="1" dirty="0">
                <a:solidFill>
                  <a:srgbClr val="3B3B3B"/>
                </a:solidFill>
                <a:cs typeface="Arial"/>
              </a:rPr>
              <a:t>s </a:t>
            </a:r>
            <a:r>
              <a:rPr i="1" spc="-4" dirty="0">
                <a:solidFill>
                  <a:srgbClr val="3B3B3B"/>
                </a:solidFill>
                <a:cs typeface="Arial"/>
              </a:rPr>
              <a:t>o</a:t>
            </a:r>
            <a:r>
              <a:rPr i="1" dirty="0">
                <a:solidFill>
                  <a:srgbClr val="3B3B3B"/>
                </a:solidFill>
                <a:cs typeface="Arial"/>
              </a:rPr>
              <a:t>f </a:t>
            </a:r>
            <a:r>
              <a:rPr i="1" spc="-4" dirty="0">
                <a:solidFill>
                  <a:srgbClr val="3B3B3B"/>
                </a:solidFill>
                <a:cs typeface="Arial"/>
              </a:rPr>
              <a:t>pressur</a:t>
            </a:r>
            <a:r>
              <a:rPr i="1" dirty="0">
                <a:solidFill>
                  <a:srgbClr val="3B3B3B"/>
                </a:solidFill>
                <a:cs typeface="Arial"/>
              </a:rPr>
              <a:t>e </a:t>
            </a:r>
            <a:r>
              <a:rPr i="1" spc="-4" dirty="0">
                <a:solidFill>
                  <a:srgbClr val="3B3B3B"/>
                </a:solidFill>
                <a:cs typeface="Arial"/>
              </a:rPr>
              <a:t>facin</a:t>
            </a:r>
            <a:r>
              <a:rPr i="1" dirty="0">
                <a:solidFill>
                  <a:srgbClr val="3B3B3B"/>
                </a:solidFill>
                <a:cs typeface="Arial"/>
              </a:rPr>
              <a:t>g </a:t>
            </a:r>
            <a:r>
              <a:rPr i="1" spc="-4" dirty="0">
                <a:solidFill>
                  <a:srgbClr val="3B3B3B"/>
                </a:solidFill>
                <a:cs typeface="Arial"/>
              </a:rPr>
              <a:t>acut</a:t>
            </a:r>
            <a:r>
              <a:rPr i="1" dirty="0">
                <a:solidFill>
                  <a:srgbClr val="3B3B3B"/>
                </a:solidFill>
                <a:cs typeface="Arial"/>
              </a:rPr>
              <a:t>e </a:t>
            </a:r>
            <a:r>
              <a:rPr i="1" spc="-4" dirty="0">
                <a:solidFill>
                  <a:srgbClr val="3B3B3B"/>
                </a:solidFill>
                <a:cs typeface="Arial"/>
              </a:rPr>
              <a:t>car</a:t>
            </a:r>
            <a:r>
              <a:rPr i="1" dirty="0">
                <a:solidFill>
                  <a:srgbClr val="3B3B3B"/>
                </a:solidFill>
                <a:cs typeface="Arial"/>
              </a:rPr>
              <a:t>e </a:t>
            </a:r>
            <a:r>
              <a:rPr i="1" spc="-4" dirty="0">
                <a:solidFill>
                  <a:srgbClr val="3B3B3B"/>
                </a:solidFill>
                <a:cs typeface="Arial"/>
              </a:rPr>
              <a:t>hospital</a:t>
            </a:r>
            <a:r>
              <a:rPr i="1" dirty="0">
                <a:solidFill>
                  <a:srgbClr val="3B3B3B"/>
                </a:solidFill>
                <a:cs typeface="Arial"/>
              </a:rPr>
              <a:t>s </a:t>
            </a:r>
            <a:r>
              <a:rPr i="1" spc="-4" dirty="0">
                <a:solidFill>
                  <a:srgbClr val="3B3B3B"/>
                </a:solidFill>
                <a:cs typeface="Arial"/>
              </a:rPr>
              <a:t>i</a:t>
            </a:r>
            <a:r>
              <a:rPr i="1" dirty="0">
                <a:solidFill>
                  <a:srgbClr val="3B3B3B"/>
                </a:solidFill>
                <a:cs typeface="Arial"/>
              </a:rPr>
              <a:t>n </a:t>
            </a:r>
            <a:r>
              <a:rPr i="1" spc="-4" dirty="0">
                <a:solidFill>
                  <a:srgbClr val="3B3B3B"/>
                </a:solidFill>
                <a:cs typeface="Arial"/>
              </a:rPr>
              <a:t>today</a:t>
            </a:r>
            <a:r>
              <a:rPr i="1" spc="-31" dirty="0">
                <a:solidFill>
                  <a:srgbClr val="3B3B3B"/>
                </a:solidFill>
                <a:cs typeface="Arial"/>
              </a:rPr>
              <a:t>’</a:t>
            </a:r>
            <a:r>
              <a:rPr i="1" dirty="0">
                <a:solidFill>
                  <a:srgbClr val="3B3B3B"/>
                </a:solidFill>
                <a:cs typeface="Arial"/>
              </a:rPr>
              <a:t>s </a:t>
            </a:r>
            <a:r>
              <a:rPr i="1" spc="-4" dirty="0" smtClean="0">
                <a:solidFill>
                  <a:srgbClr val="3B3B3B"/>
                </a:solidFill>
                <a:cs typeface="Arial"/>
              </a:rPr>
              <a:t>environment</a:t>
            </a:r>
            <a:r>
              <a:rPr lang="en-US" i="1" dirty="0" smtClean="0">
                <a:solidFill>
                  <a:srgbClr val="3B3B3B"/>
                </a:solidFill>
                <a:cs typeface="Arial"/>
              </a:rPr>
              <a:t>: </a:t>
            </a:r>
            <a:r>
              <a:rPr i="1" spc="-4" dirty="0" smtClean="0">
                <a:solidFill>
                  <a:srgbClr val="3B3B3B"/>
                </a:solidFill>
                <a:cs typeface="Arial"/>
              </a:rPr>
              <a:t>declinin</a:t>
            </a:r>
            <a:r>
              <a:rPr i="1" dirty="0" smtClean="0">
                <a:solidFill>
                  <a:srgbClr val="3B3B3B"/>
                </a:solidFill>
                <a:cs typeface="Arial"/>
              </a:rPr>
              <a:t>g </a:t>
            </a:r>
            <a:r>
              <a:rPr i="1" spc="-4" dirty="0">
                <a:solidFill>
                  <a:srgbClr val="3B3B3B"/>
                </a:solidFill>
                <a:cs typeface="Arial"/>
              </a:rPr>
              <a:t>revenue</a:t>
            </a:r>
            <a:r>
              <a:rPr i="1" dirty="0">
                <a:solidFill>
                  <a:srgbClr val="3B3B3B"/>
                </a:solidFill>
                <a:cs typeface="Arial"/>
              </a:rPr>
              <a:t>, </a:t>
            </a:r>
            <a:r>
              <a:rPr i="1" spc="-4" dirty="0">
                <a:solidFill>
                  <a:srgbClr val="3B3B3B"/>
                </a:solidFill>
                <a:cs typeface="Arial"/>
              </a:rPr>
              <a:t>capita</a:t>
            </a:r>
            <a:r>
              <a:rPr i="1" dirty="0">
                <a:solidFill>
                  <a:srgbClr val="3B3B3B"/>
                </a:solidFill>
                <a:cs typeface="Arial"/>
              </a:rPr>
              <a:t>l</a:t>
            </a:r>
            <a:r>
              <a:rPr i="1" spc="13" dirty="0">
                <a:solidFill>
                  <a:srgbClr val="3B3B3B"/>
                </a:solidFill>
                <a:cs typeface="Arial"/>
              </a:rPr>
              <a:t> </a:t>
            </a:r>
            <a:r>
              <a:rPr i="1" spc="-4" dirty="0">
                <a:solidFill>
                  <a:srgbClr val="3B3B3B"/>
                </a:solidFill>
                <a:cs typeface="Arial"/>
              </a:rPr>
              <a:t>demands</a:t>
            </a:r>
            <a:r>
              <a:rPr i="1" dirty="0">
                <a:solidFill>
                  <a:srgbClr val="3B3B3B"/>
                </a:solidFill>
                <a:cs typeface="Arial"/>
              </a:rPr>
              <a:t>, </a:t>
            </a:r>
            <a:r>
              <a:rPr i="1" spc="-4" dirty="0">
                <a:solidFill>
                  <a:srgbClr val="3B3B3B"/>
                </a:solidFill>
                <a:cs typeface="Arial"/>
              </a:rPr>
              <a:t>an</a:t>
            </a:r>
            <a:r>
              <a:rPr i="1" dirty="0">
                <a:solidFill>
                  <a:srgbClr val="3B3B3B"/>
                </a:solidFill>
                <a:cs typeface="Arial"/>
              </a:rPr>
              <a:t>d </a:t>
            </a:r>
            <a:r>
              <a:rPr i="1" spc="-4" dirty="0">
                <a:solidFill>
                  <a:srgbClr val="3B3B3B"/>
                </a:solidFill>
                <a:cs typeface="Arial"/>
              </a:rPr>
              <a:t>ne</a:t>
            </a:r>
            <a:r>
              <a:rPr i="1" dirty="0">
                <a:solidFill>
                  <a:srgbClr val="3B3B3B"/>
                </a:solidFill>
                <a:cs typeface="Arial"/>
              </a:rPr>
              <a:t>w </a:t>
            </a:r>
            <a:r>
              <a:rPr i="1" spc="-4" dirty="0">
                <a:solidFill>
                  <a:srgbClr val="3B3B3B"/>
                </a:solidFill>
                <a:cs typeface="Arial"/>
              </a:rPr>
              <a:t>payment/busines</a:t>
            </a:r>
            <a:r>
              <a:rPr i="1" dirty="0">
                <a:solidFill>
                  <a:srgbClr val="3B3B3B"/>
                </a:solidFill>
                <a:cs typeface="Arial"/>
              </a:rPr>
              <a:t>s </a:t>
            </a:r>
            <a:r>
              <a:rPr i="1" spc="-4" dirty="0">
                <a:solidFill>
                  <a:srgbClr val="3B3B3B"/>
                </a:solidFill>
                <a:cs typeface="Arial"/>
              </a:rPr>
              <a:t>models.</a:t>
            </a:r>
            <a:endParaRPr dirty="0">
              <a:cs typeface="Arial"/>
            </a:endParaRPr>
          </a:p>
        </p:txBody>
      </p:sp>
      <p:sp>
        <p:nvSpPr>
          <p:cNvPr id="16" name="object 16"/>
          <p:cNvSpPr/>
          <p:nvPr/>
        </p:nvSpPr>
        <p:spPr>
          <a:xfrm>
            <a:off x="409402" y="2435791"/>
            <a:ext cx="2391988" cy="571599"/>
          </a:xfrm>
          <a:custGeom>
            <a:avLst/>
            <a:gdLst/>
            <a:ahLst/>
            <a:cxnLst/>
            <a:rect l="l" t="t" r="r" b="b"/>
            <a:pathLst>
              <a:path w="2631440" h="784225">
                <a:moveTo>
                  <a:pt x="0" y="0"/>
                </a:moveTo>
                <a:lnTo>
                  <a:pt x="0" y="784098"/>
                </a:lnTo>
                <a:lnTo>
                  <a:pt x="2631186" y="784098"/>
                </a:lnTo>
                <a:lnTo>
                  <a:pt x="2631186" y="0"/>
                </a:lnTo>
                <a:lnTo>
                  <a:pt x="0" y="0"/>
                </a:lnTo>
                <a:close/>
              </a:path>
            </a:pathLst>
          </a:custGeom>
          <a:solidFill>
            <a:srgbClr val="46555F"/>
          </a:solidFill>
        </p:spPr>
        <p:txBody>
          <a:bodyPr wrap="square" lIns="0" tIns="0" rIns="0" bIns="0" rtlCol="0">
            <a:spAutoFit/>
          </a:bodyPr>
          <a:lstStyle/>
          <a:p>
            <a:endParaRPr dirty="0"/>
          </a:p>
        </p:txBody>
      </p:sp>
      <p:sp>
        <p:nvSpPr>
          <p:cNvPr id="17" name="object 17"/>
          <p:cNvSpPr txBox="1"/>
          <p:nvPr/>
        </p:nvSpPr>
        <p:spPr>
          <a:xfrm>
            <a:off x="1070552" y="2452649"/>
            <a:ext cx="1069686" cy="537882"/>
          </a:xfrm>
          <a:prstGeom prst="rect">
            <a:avLst/>
          </a:prstGeom>
        </p:spPr>
        <p:txBody>
          <a:bodyPr vert="horz" wrap="square" lIns="0" tIns="0" rIns="0" bIns="0" rtlCol="0">
            <a:spAutoFit/>
          </a:bodyPr>
          <a:lstStyle/>
          <a:p>
            <a:pPr marL="25643" marR="5698" indent="-14816">
              <a:lnSpc>
                <a:spcPts val="2136"/>
              </a:lnSpc>
            </a:pPr>
            <a:r>
              <a:rPr sz="2000" dirty="0">
                <a:solidFill>
                  <a:srgbClr val="FFFFFF"/>
                </a:solidFill>
                <a:cs typeface="Arial"/>
              </a:rPr>
              <a:t>Declining Revenue</a:t>
            </a:r>
            <a:endParaRPr sz="2000" dirty="0">
              <a:cs typeface="Arial"/>
            </a:endParaRPr>
          </a:p>
        </p:txBody>
      </p:sp>
      <p:sp>
        <p:nvSpPr>
          <p:cNvPr id="19" name="object 19"/>
          <p:cNvSpPr/>
          <p:nvPr/>
        </p:nvSpPr>
        <p:spPr>
          <a:xfrm>
            <a:off x="2901606" y="2442684"/>
            <a:ext cx="2624280" cy="574132"/>
          </a:xfrm>
          <a:custGeom>
            <a:avLst/>
            <a:gdLst/>
            <a:ahLst/>
            <a:cxnLst/>
            <a:rect l="l" t="t" r="r" b="b"/>
            <a:pathLst>
              <a:path w="2631440" h="784225">
                <a:moveTo>
                  <a:pt x="0" y="0"/>
                </a:moveTo>
                <a:lnTo>
                  <a:pt x="0" y="784098"/>
                </a:lnTo>
                <a:lnTo>
                  <a:pt x="2631186" y="784097"/>
                </a:lnTo>
                <a:lnTo>
                  <a:pt x="2631186" y="0"/>
                </a:lnTo>
                <a:lnTo>
                  <a:pt x="0" y="0"/>
                </a:lnTo>
                <a:close/>
              </a:path>
            </a:pathLst>
          </a:custGeom>
          <a:solidFill>
            <a:srgbClr val="46555F"/>
          </a:solidFill>
        </p:spPr>
        <p:txBody>
          <a:bodyPr wrap="square" lIns="0" tIns="0" rIns="0" bIns="0" rtlCol="0">
            <a:spAutoFit/>
          </a:bodyPr>
          <a:lstStyle/>
          <a:p>
            <a:endParaRPr dirty="0"/>
          </a:p>
        </p:txBody>
      </p:sp>
      <p:sp>
        <p:nvSpPr>
          <p:cNvPr id="20" name="object 20"/>
          <p:cNvSpPr txBox="1"/>
          <p:nvPr/>
        </p:nvSpPr>
        <p:spPr>
          <a:xfrm>
            <a:off x="3227475" y="2460809"/>
            <a:ext cx="1972541" cy="537882"/>
          </a:xfrm>
          <a:prstGeom prst="rect">
            <a:avLst/>
          </a:prstGeom>
        </p:spPr>
        <p:txBody>
          <a:bodyPr vert="horz" wrap="square" lIns="0" tIns="0" rIns="0" bIns="0" rtlCol="0">
            <a:spAutoFit/>
          </a:bodyPr>
          <a:lstStyle/>
          <a:p>
            <a:pPr marL="11397" marR="5698" indent="20515">
              <a:lnSpc>
                <a:spcPts val="2136"/>
              </a:lnSpc>
            </a:pPr>
            <a:r>
              <a:rPr sz="2000" dirty="0">
                <a:solidFill>
                  <a:srgbClr val="FFFFFF"/>
                </a:solidFill>
                <a:cs typeface="Arial"/>
              </a:rPr>
              <a:t>Increased</a:t>
            </a:r>
            <a:r>
              <a:rPr sz="2000" spc="4" dirty="0">
                <a:solidFill>
                  <a:srgbClr val="FFFFFF"/>
                </a:solidFill>
                <a:cs typeface="Arial"/>
              </a:rPr>
              <a:t> </a:t>
            </a:r>
            <a:r>
              <a:rPr sz="2000" dirty="0">
                <a:solidFill>
                  <a:srgbClr val="FFFFFF"/>
                </a:solidFill>
                <a:cs typeface="Arial"/>
              </a:rPr>
              <a:t>Costs/ Capital</a:t>
            </a:r>
            <a:r>
              <a:rPr sz="2000" spc="-4" dirty="0">
                <a:solidFill>
                  <a:srgbClr val="FFFFFF"/>
                </a:solidFill>
                <a:cs typeface="Arial"/>
              </a:rPr>
              <a:t> </a:t>
            </a:r>
            <a:r>
              <a:rPr sz="2000" dirty="0">
                <a:solidFill>
                  <a:srgbClr val="FFFFFF"/>
                </a:solidFill>
                <a:cs typeface="Arial"/>
              </a:rPr>
              <a:t>Demands</a:t>
            </a:r>
            <a:endParaRPr sz="2000" dirty="0">
              <a:cs typeface="Arial"/>
            </a:endParaRPr>
          </a:p>
        </p:txBody>
      </p:sp>
      <p:sp>
        <p:nvSpPr>
          <p:cNvPr id="22" name="object 22"/>
          <p:cNvSpPr/>
          <p:nvPr/>
        </p:nvSpPr>
        <p:spPr>
          <a:xfrm>
            <a:off x="5609383" y="2455457"/>
            <a:ext cx="2382091" cy="548586"/>
          </a:xfrm>
          <a:custGeom>
            <a:avLst/>
            <a:gdLst/>
            <a:ahLst/>
            <a:cxnLst/>
            <a:rect l="l" t="t" r="r" b="b"/>
            <a:pathLst>
              <a:path w="2631440" h="784225">
                <a:moveTo>
                  <a:pt x="0" y="0"/>
                </a:moveTo>
                <a:lnTo>
                  <a:pt x="0" y="784098"/>
                </a:lnTo>
                <a:lnTo>
                  <a:pt x="2631186" y="784098"/>
                </a:lnTo>
                <a:lnTo>
                  <a:pt x="2631186" y="0"/>
                </a:lnTo>
                <a:lnTo>
                  <a:pt x="0" y="0"/>
                </a:lnTo>
                <a:close/>
              </a:path>
            </a:pathLst>
          </a:custGeom>
          <a:solidFill>
            <a:srgbClr val="46555F"/>
          </a:solidFill>
        </p:spPr>
        <p:txBody>
          <a:bodyPr wrap="square" lIns="0" tIns="0" rIns="0" bIns="0" rtlCol="0">
            <a:spAutoFit/>
          </a:bodyPr>
          <a:lstStyle/>
          <a:p>
            <a:endParaRPr dirty="0"/>
          </a:p>
        </p:txBody>
      </p:sp>
      <p:sp>
        <p:nvSpPr>
          <p:cNvPr id="23" name="object 23"/>
          <p:cNvSpPr txBox="1"/>
          <p:nvPr/>
        </p:nvSpPr>
        <p:spPr>
          <a:xfrm>
            <a:off x="5806615" y="2477418"/>
            <a:ext cx="1944832" cy="537882"/>
          </a:xfrm>
          <a:prstGeom prst="rect">
            <a:avLst/>
          </a:prstGeom>
        </p:spPr>
        <p:txBody>
          <a:bodyPr vert="horz" wrap="square" lIns="0" tIns="0" rIns="0" bIns="0" rtlCol="0">
            <a:spAutoFit/>
          </a:bodyPr>
          <a:lstStyle/>
          <a:p>
            <a:pPr marL="11397" marR="5698" indent="132205">
              <a:lnSpc>
                <a:spcPts val="2136"/>
              </a:lnSpc>
            </a:pPr>
            <a:r>
              <a:rPr sz="2000" dirty="0">
                <a:solidFill>
                  <a:srgbClr val="FFFFFF"/>
                </a:solidFill>
                <a:cs typeface="Arial"/>
              </a:rPr>
              <a:t>New</a:t>
            </a:r>
            <a:r>
              <a:rPr sz="2000" spc="-4" dirty="0">
                <a:solidFill>
                  <a:srgbClr val="FFFFFF"/>
                </a:solidFill>
                <a:cs typeface="Arial"/>
              </a:rPr>
              <a:t> </a:t>
            </a:r>
            <a:r>
              <a:rPr sz="2000" dirty="0">
                <a:solidFill>
                  <a:srgbClr val="FFFFFF"/>
                </a:solidFill>
                <a:cs typeface="Arial"/>
              </a:rPr>
              <a:t>Payment/ Business</a:t>
            </a:r>
            <a:r>
              <a:rPr sz="2000" spc="-18" dirty="0">
                <a:solidFill>
                  <a:srgbClr val="FFFFFF"/>
                </a:solidFill>
                <a:cs typeface="Arial"/>
              </a:rPr>
              <a:t> </a:t>
            </a:r>
            <a:r>
              <a:rPr sz="2000" dirty="0">
                <a:solidFill>
                  <a:srgbClr val="FFFFFF"/>
                </a:solidFill>
                <a:cs typeface="Arial"/>
              </a:rPr>
              <a:t>Models</a:t>
            </a:r>
            <a:endParaRPr sz="2000" dirty="0">
              <a:cs typeface="Arial"/>
            </a:endParaRPr>
          </a:p>
        </p:txBody>
      </p:sp>
      <p:sp>
        <p:nvSpPr>
          <p:cNvPr id="13" name="Slide Number Placeholder 12"/>
          <p:cNvSpPr>
            <a:spLocks noGrp="1"/>
          </p:cNvSpPr>
          <p:nvPr>
            <p:ph type="sldNum" sz="quarter" idx="12"/>
          </p:nvPr>
        </p:nvSpPr>
        <p:spPr/>
        <p:txBody>
          <a:bodyPr/>
          <a:lstStyle/>
          <a:p>
            <a:fld id="{834E02F4-DF0C-46F8-8E6C-F29743B960F2}" type="slidenum">
              <a:rPr lang="en-US" smtClean="0"/>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487" y="533400"/>
            <a:ext cx="8215313" cy="60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834E02F4-DF0C-46F8-8E6C-F29743B960F2}" type="slidenum">
              <a:rPr lang="en-US" smtClean="0"/>
              <a:t>30</a:t>
            </a:fld>
            <a:endParaRPr lang="en-US" dirty="0"/>
          </a:p>
        </p:txBody>
      </p:sp>
    </p:spTree>
    <p:extLst>
      <p:ext uri="{BB962C8B-B14F-4D97-AF65-F5344CB8AC3E}">
        <p14:creationId xmlns:p14="http://schemas.microsoft.com/office/powerpoint/2010/main" val="1627708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34234"/>
          </a:xfrm>
        </p:spPr>
        <p:txBody>
          <a:bodyPr>
            <a:normAutofit/>
          </a:bodyPr>
          <a:lstStyle/>
          <a:p>
            <a:r>
              <a:rPr lang="en-US" sz="3700" b="1" dirty="0">
                <a:effectLst>
                  <a:outerShdw blurRad="38100" dist="38100" dir="2700000" algn="tl">
                    <a:srgbClr val="000000">
                      <a:alpha val="43137"/>
                    </a:srgbClr>
                  </a:outerShdw>
                </a:effectLst>
              </a:rPr>
              <a:t>Virtual care… happening everywhere</a:t>
            </a:r>
          </a:p>
        </p:txBody>
      </p:sp>
      <p:pic>
        <p:nvPicPr>
          <p:cNvPr id="614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18293" r="6432"/>
          <a:stretch/>
        </p:blipFill>
        <p:spPr bwMode="auto">
          <a:xfrm>
            <a:off x="6858000" y="1219199"/>
            <a:ext cx="1809206" cy="544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p:cNvGrpSpPr/>
          <p:nvPr/>
        </p:nvGrpSpPr>
        <p:grpSpPr>
          <a:xfrm>
            <a:off x="1519646" y="1743380"/>
            <a:ext cx="5105400" cy="5063207"/>
            <a:chOff x="1676401" y="1447800"/>
            <a:chExt cx="5105400" cy="5063207"/>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9524" y="2161496"/>
              <a:ext cx="4999153" cy="4349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1" y="1447800"/>
              <a:ext cx="5105400" cy="705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0052" y="1367634"/>
            <a:ext cx="2161448" cy="381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lstStyle/>
          <a:p>
            <a:fld id="{834E02F4-DF0C-46F8-8E6C-F29743B960F2}" type="slidenum">
              <a:rPr lang="en-US" smtClean="0"/>
              <a:t>31</a:t>
            </a:fld>
            <a:endParaRPr lang="en-US" dirty="0"/>
          </a:p>
        </p:txBody>
      </p:sp>
    </p:spTree>
    <p:extLst>
      <p:ext uri="{BB962C8B-B14F-4D97-AF65-F5344CB8AC3E}">
        <p14:creationId xmlns:p14="http://schemas.microsoft.com/office/powerpoint/2010/main" val="42097086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826477" y="1676400"/>
            <a:ext cx="7848600" cy="3352800"/>
          </a:xfrm>
        </p:spPr>
        <p:txBody>
          <a:bodyPr>
            <a:normAutofit/>
          </a:bodyPr>
          <a:lstStyle/>
          <a:p>
            <a:pPr algn="ctr"/>
            <a:r>
              <a:rPr lang="en-US" sz="3700" b="1" dirty="0">
                <a:effectLst>
                  <a:outerShdw blurRad="38100" dist="38100" dir="2700000" algn="tl">
                    <a:srgbClr val="000000">
                      <a:alpha val="43137"/>
                    </a:srgbClr>
                  </a:outerShdw>
                </a:effectLst>
              </a:rPr>
              <a:t>“I AM IN FAVOR OF PROGRESS; IT’S CHANGE I DON’T LIKE.” </a:t>
            </a:r>
            <a:br>
              <a:rPr lang="en-US" sz="3700" b="1" dirty="0">
                <a:effectLst>
                  <a:outerShdw blurRad="38100" dist="38100" dir="2700000" algn="tl">
                    <a:srgbClr val="000000">
                      <a:alpha val="43137"/>
                    </a:srgbClr>
                  </a:outerShdw>
                </a:effectLst>
              </a:rPr>
            </a:br>
            <a:r>
              <a:rPr lang="en-US" sz="3200" b="1" dirty="0">
                <a:effectLst>
                  <a:outerShdw blurRad="38100" dist="38100" dir="2700000" algn="tl">
                    <a:srgbClr val="000000">
                      <a:alpha val="43137"/>
                    </a:srgbClr>
                  </a:outerShdw>
                </a:effectLst>
              </a:rPr>
              <a:t>Mark Twain</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endParaRPr lang="en-US" b="1" dirty="0">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2"/>
          </p:nvPr>
        </p:nvSpPr>
        <p:spPr/>
        <p:txBody>
          <a:bodyPr/>
          <a:lstStyle/>
          <a:p>
            <a:fld id="{834E02F4-DF0C-46F8-8E6C-F29743B960F2}" type="slidenum">
              <a:rPr lang="en-US" smtClean="0"/>
              <a:t>32</a:t>
            </a:fld>
            <a:endParaRPr lang="en-US" dirty="0"/>
          </a:p>
        </p:txBody>
      </p:sp>
    </p:spTree>
    <p:extLst>
      <p:ext uri="{BB962C8B-B14F-4D97-AF65-F5344CB8AC3E}">
        <p14:creationId xmlns:p14="http://schemas.microsoft.com/office/powerpoint/2010/main" val="689464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7112" y="533400"/>
            <a:ext cx="6667500" cy="6172200"/>
          </a:xfrm>
          <a:prstGeom prst="rect">
            <a:avLst/>
          </a:prstGeom>
          <a:ln/>
          <a:extLst/>
        </p:spPr>
        <p:style>
          <a:lnRef idx="2">
            <a:schemeClr val="dk1"/>
          </a:lnRef>
          <a:fillRef idx="1">
            <a:schemeClr val="lt1"/>
          </a:fillRef>
          <a:effectRef idx="0">
            <a:schemeClr val="dk1"/>
          </a:effectRef>
          <a:fontRef idx="minor">
            <a:schemeClr val="dk1"/>
          </a:fontRef>
        </p:style>
      </p:pic>
      <p:sp>
        <p:nvSpPr>
          <p:cNvPr id="4" name="Slide Number Placeholder 3"/>
          <p:cNvSpPr>
            <a:spLocks noGrp="1"/>
          </p:cNvSpPr>
          <p:nvPr>
            <p:ph type="sldNum" sz="quarter" idx="12"/>
          </p:nvPr>
        </p:nvSpPr>
        <p:spPr/>
        <p:txBody>
          <a:bodyPr/>
          <a:lstStyle/>
          <a:p>
            <a:fld id="{834E02F4-DF0C-46F8-8E6C-F29743B960F2}" type="slidenum">
              <a:rPr lang="en-US" smtClean="0"/>
              <a:t>4</a:t>
            </a:fld>
            <a:endParaRPr lang="en-US" dirty="0"/>
          </a:p>
        </p:txBody>
      </p:sp>
    </p:spTree>
    <p:extLst>
      <p:ext uri="{BB962C8B-B14F-4D97-AF65-F5344CB8AC3E}">
        <p14:creationId xmlns:p14="http://schemas.microsoft.com/office/powerpoint/2010/main" val="1473153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4938" y="1752600"/>
            <a:ext cx="1715735" cy="20574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6890" y="3901225"/>
            <a:ext cx="900457" cy="1051775"/>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31318" y="3901224"/>
            <a:ext cx="978006" cy="1051776"/>
          </a:xfrm>
          <a:prstGeom prst="rect">
            <a:avLst/>
          </a:prstGeom>
        </p:spPr>
      </p:pic>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4923" y="1752600"/>
            <a:ext cx="1715735" cy="2057400"/>
          </a:xfrm>
          <a:prstGeom prst="rect">
            <a:avLst/>
          </a:prstGeom>
        </p:spPr>
      </p:pic>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4923" y="4004489"/>
            <a:ext cx="900457" cy="948511"/>
          </a:xfrm>
          <a:prstGeom prst="rect">
            <a:avLst/>
          </a:prstGeom>
        </p:spPr>
      </p:pic>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55379" y="4004489"/>
            <a:ext cx="978006" cy="948511"/>
          </a:xfrm>
          <a:prstGeom prst="rect">
            <a:avLst/>
          </a:prstGeom>
        </p:spPr>
      </p:pic>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3932" y="1686302"/>
            <a:ext cx="1715735" cy="2123698"/>
          </a:xfrm>
          <a:prstGeom prst="rect">
            <a:avLst/>
          </a:prstGeom>
        </p:spPr>
      </p:pic>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01571" y="4091725"/>
            <a:ext cx="900457" cy="861275"/>
          </a:xfrm>
          <a:prstGeom prst="rect">
            <a:avLst/>
          </a:prstGeom>
        </p:spPr>
      </p:pic>
      <p:sp>
        <p:nvSpPr>
          <p:cNvPr id="27" name="Content Placeholder 2"/>
          <p:cNvSpPr>
            <a:spLocks noGrp="1"/>
          </p:cNvSpPr>
          <p:nvPr>
            <p:ph idx="1"/>
          </p:nvPr>
        </p:nvSpPr>
        <p:spPr>
          <a:xfrm>
            <a:off x="1828801" y="1114903"/>
            <a:ext cx="1430202" cy="560969"/>
          </a:xfrm>
        </p:spPr>
        <p:txBody>
          <a:bodyPr>
            <a:noAutofit/>
          </a:bodyPr>
          <a:lstStyle/>
          <a:p>
            <a:pPr marL="0" indent="0">
              <a:buNone/>
            </a:pPr>
            <a:r>
              <a:rPr lang="en-US" sz="2800" b="1" dirty="0">
                <a:solidFill>
                  <a:schemeClr val="tx1"/>
                </a:solidFill>
              </a:rPr>
              <a:t>1960</a:t>
            </a:r>
          </a:p>
        </p:txBody>
      </p:sp>
      <p:sp>
        <p:nvSpPr>
          <p:cNvPr id="28" name="Content Placeholder 2"/>
          <p:cNvSpPr txBox="1">
            <a:spLocks/>
          </p:cNvSpPr>
          <p:nvPr/>
        </p:nvSpPr>
        <p:spPr>
          <a:xfrm>
            <a:off x="3733801" y="1066800"/>
            <a:ext cx="1828799" cy="54330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800" b="1" dirty="0">
                <a:solidFill>
                  <a:schemeClr val="tx1"/>
                </a:solidFill>
              </a:rPr>
              <a:t>Today</a:t>
            </a:r>
          </a:p>
        </p:txBody>
      </p:sp>
      <p:sp>
        <p:nvSpPr>
          <p:cNvPr id="29" name="Content Placeholder 2"/>
          <p:cNvSpPr txBox="1">
            <a:spLocks/>
          </p:cNvSpPr>
          <p:nvPr/>
        </p:nvSpPr>
        <p:spPr>
          <a:xfrm>
            <a:off x="6234010" y="1066800"/>
            <a:ext cx="1575657" cy="61950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800" b="1" dirty="0">
                <a:solidFill>
                  <a:schemeClr val="tx1"/>
                </a:solidFill>
              </a:rPr>
              <a:t>2030</a:t>
            </a:r>
          </a:p>
        </p:txBody>
      </p:sp>
      <p:sp>
        <p:nvSpPr>
          <p:cNvPr id="15" name="Content Placeholder 2"/>
          <p:cNvSpPr txBox="1">
            <a:spLocks/>
          </p:cNvSpPr>
          <p:nvPr/>
        </p:nvSpPr>
        <p:spPr>
          <a:xfrm>
            <a:off x="434082" y="455544"/>
            <a:ext cx="5399213" cy="95745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4000" b="1" dirty="0">
                <a:solidFill>
                  <a:schemeClr val="tx2"/>
                </a:solidFill>
                <a:effectLst>
                  <a:outerShdw blurRad="38100" dist="38100" dir="2700000" algn="tl">
                    <a:srgbClr val="000000">
                      <a:alpha val="43137"/>
                    </a:srgbClr>
                  </a:outerShdw>
                </a:effectLst>
              </a:rPr>
              <a:t>Medicare is in trouble</a:t>
            </a:r>
          </a:p>
        </p:txBody>
      </p:sp>
      <p:pic>
        <p:nvPicPr>
          <p:cNvPr id="1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9000" y="5913118"/>
            <a:ext cx="1551492" cy="812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31318" y="5308909"/>
            <a:ext cx="900457" cy="1026923"/>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78114" y="5339953"/>
            <a:ext cx="978006" cy="995879"/>
          </a:xfrm>
          <a:prstGeom prst="rect">
            <a:avLst/>
          </a:prstGeom>
        </p:spPr>
      </p:pic>
      <p:sp>
        <p:nvSpPr>
          <p:cNvPr id="6" name="Slide Number Placeholder 5"/>
          <p:cNvSpPr>
            <a:spLocks noGrp="1"/>
          </p:cNvSpPr>
          <p:nvPr>
            <p:ph type="sldNum" sz="quarter" idx="12"/>
          </p:nvPr>
        </p:nvSpPr>
        <p:spPr/>
        <p:txBody>
          <a:bodyPr/>
          <a:lstStyle/>
          <a:p>
            <a:fld id="{834E02F4-DF0C-46F8-8E6C-F29743B960F2}" type="slidenum">
              <a:rPr lang="en-US" smtClean="0"/>
              <a:t>5</a:t>
            </a:fld>
            <a:endParaRPr lang="en-US" dirty="0"/>
          </a:p>
        </p:txBody>
      </p:sp>
    </p:spTree>
    <p:extLst>
      <p:ext uri="{BB962C8B-B14F-4D97-AF65-F5344CB8AC3E}">
        <p14:creationId xmlns:p14="http://schemas.microsoft.com/office/powerpoint/2010/main" val="891164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153400" cy="1051560"/>
          </a:xfrm>
        </p:spPr>
        <p:txBody>
          <a:bodyPr>
            <a:noAutofit/>
          </a:bodyPr>
          <a:lstStyle/>
          <a:p>
            <a:r>
              <a:rPr lang="en-US" sz="3700" b="1" dirty="0">
                <a:effectLst>
                  <a:outerShdw blurRad="38100" dist="38100" dir="2700000" algn="tl">
                    <a:srgbClr val="000000">
                      <a:alpha val="43137"/>
                    </a:srgbClr>
                  </a:outerShdw>
                </a:effectLst>
              </a:rPr>
              <a:t>Medicare: what’s the problem?</a:t>
            </a:r>
          </a:p>
        </p:txBody>
      </p:sp>
      <p:sp>
        <p:nvSpPr>
          <p:cNvPr id="3" name="Content Placeholder 2"/>
          <p:cNvSpPr>
            <a:spLocks noGrp="1"/>
          </p:cNvSpPr>
          <p:nvPr>
            <p:ph idx="1"/>
          </p:nvPr>
        </p:nvSpPr>
        <p:spPr>
          <a:xfrm>
            <a:off x="457201" y="1447800"/>
            <a:ext cx="8329612" cy="4187952"/>
          </a:xfrm>
        </p:spPr>
        <p:txBody>
          <a:bodyPr>
            <a:noAutofit/>
          </a:bodyPr>
          <a:lstStyle/>
          <a:p>
            <a:pPr>
              <a:buFont typeface="Wingdings" panose="05000000000000000000" pitchFamily="2" charset="2"/>
              <a:buChar char="§"/>
            </a:pPr>
            <a:r>
              <a:rPr lang="en-US" sz="2800" dirty="0">
                <a:solidFill>
                  <a:schemeClr val="tx1"/>
                </a:solidFill>
              </a:rPr>
              <a:t>Why is there not enough money?</a:t>
            </a:r>
          </a:p>
          <a:p>
            <a:pPr algn="ctr">
              <a:buFont typeface="Wingdings" panose="05000000000000000000" pitchFamily="2" charset="2"/>
              <a:buChar char="§"/>
            </a:pPr>
            <a:endParaRPr lang="en-US" sz="2800" dirty="0">
              <a:solidFill>
                <a:schemeClr val="tx1"/>
              </a:solidFill>
            </a:endParaRPr>
          </a:p>
          <a:p>
            <a:pPr>
              <a:buFont typeface="Wingdings" panose="05000000000000000000" pitchFamily="2" charset="2"/>
              <a:buChar char="§"/>
            </a:pPr>
            <a:r>
              <a:rPr lang="en-US" sz="2800" dirty="0">
                <a:solidFill>
                  <a:schemeClr val="tx1"/>
                </a:solidFill>
              </a:rPr>
              <a:t>The average couple retiring in 2005 paid $140,000 in taxes over their working lifetime into Medicare—which seems like A LOT!</a:t>
            </a:r>
          </a:p>
          <a:p>
            <a:pPr>
              <a:buFont typeface="Wingdings" panose="05000000000000000000" pitchFamily="2" charset="2"/>
              <a:buChar char="§"/>
            </a:pPr>
            <a:endParaRPr lang="en-US" sz="2600" dirty="0">
              <a:solidFill>
                <a:schemeClr val="tx1"/>
              </a:solidFill>
            </a:endParaRPr>
          </a:p>
          <a:p>
            <a:pPr>
              <a:buFont typeface="Wingdings" panose="05000000000000000000" pitchFamily="2" charset="2"/>
              <a:buChar char="§"/>
            </a:pPr>
            <a:r>
              <a:rPr lang="en-US" sz="2800" dirty="0">
                <a:solidFill>
                  <a:schemeClr val="tx1"/>
                </a:solidFill>
              </a:rPr>
              <a:t>That average couple will get more than $390,000 in paid Medicare benefits—almost three times what they put in.  </a:t>
            </a:r>
          </a:p>
        </p:txBody>
      </p:sp>
      <p:sp>
        <p:nvSpPr>
          <p:cNvPr id="7" name="Slide Number Placeholder 6"/>
          <p:cNvSpPr>
            <a:spLocks noGrp="1"/>
          </p:cNvSpPr>
          <p:nvPr>
            <p:ph type="sldNum" sz="quarter" idx="12"/>
          </p:nvPr>
        </p:nvSpPr>
        <p:spPr/>
        <p:txBody>
          <a:bodyPr/>
          <a:lstStyle/>
          <a:p>
            <a:fld id="{834E02F4-DF0C-46F8-8E6C-F29743B960F2}" type="slidenum">
              <a:rPr lang="en-US" smtClean="0"/>
              <a:t>6</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5943600"/>
            <a:ext cx="1547813" cy="81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6172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571" y="381000"/>
            <a:ext cx="8077200" cy="1051560"/>
          </a:xfrm>
        </p:spPr>
        <p:txBody>
          <a:bodyPr>
            <a:normAutofit/>
          </a:bodyPr>
          <a:lstStyle/>
          <a:p>
            <a:r>
              <a:rPr lang="en-US" sz="3700" b="1" dirty="0" smtClean="0">
                <a:effectLst>
                  <a:outerShdw blurRad="38100" dist="38100" dir="2700000" algn="tl">
                    <a:srgbClr val="000000">
                      <a:alpha val="43137"/>
                    </a:srgbClr>
                  </a:outerShdw>
                </a:effectLst>
              </a:rPr>
              <a:t>In Olympia: what’s the problem?</a:t>
            </a:r>
            <a:endParaRPr lang="en-US" sz="37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33400" y="1561543"/>
            <a:ext cx="7086143" cy="4800600"/>
          </a:xfrm>
        </p:spPr>
        <p:txBody>
          <a:bodyPr>
            <a:normAutofit/>
          </a:bodyPr>
          <a:lstStyle/>
          <a:p>
            <a:pPr marL="114300" indent="0">
              <a:buNone/>
            </a:pPr>
            <a:r>
              <a:rPr lang="en-US" sz="2800" dirty="0" smtClean="0">
                <a:solidFill>
                  <a:schemeClr val="tx1"/>
                </a:solidFill>
              </a:rPr>
              <a:t>Health </a:t>
            </a:r>
            <a:r>
              <a:rPr lang="en-US" sz="2800" dirty="0">
                <a:solidFill>
                  <a:schemeClr val="tx1"/>
                </a:solidFill>
              </a:rPr>
              <a:t>Care as % of total State Budget:</a:t>
            </a:r>
          </a:p>
          <a:p>
            <a:pPr marL="1240790" lvl="2" indent="-457200">
              <a:buFont typeface="Wingdings" panose="05000000000000000000" pitchFamily="2" charset="2"/>
              <a:buChar char="§"/>
            </a:pPr>
            <a:r>
              <a:rPr lang="en-US" sz="2600" dirty="0" smtClean="0">
                <a:solidFill>
                  <a:schemeClr val="tx1"/>
                </a:solidFill>
              </a:rPr>
              <a:t>1980</a:t>
            </a:r>
            <a:r>
              <a:rPr lang="en-US" sz="2600" dirty="0">
                <a:solidFill>
                  <a:schemeClr val="tx1"/>
                </a:solidFill>
              </a:rPr>
              <a:t>: </a:t>
            </a:r>
            <a:r>
              <a:rPr lang="en-US" sz="2600" dirty="0" smtClean="0">
                <a:solidFill>
                  <a:schemeClr val="tx1"/>
                </a:solidFill>
              </a:rPr>
              <a:t>6%</a:t>
            </a:r>
          </a:p>
          <a:p>
            <a:pPr marL="1240790" lvl="2" indent="-457200">
              <a:buFont typeface="Wingdings" panose="05000000000000000000" pitchFamily="2" charset="2"/>
              <a:buChar char="§"/>
            </a:pPr>
            <a:r>
              <a:rPr lang="en-US" sz="2600" dirty="0" smtClean="0">
                <a:solidFill>
                  <a:schemeClr val="tx1"/>
                </a:solidFill>
              </a:rPr>
              <a:t>1985</a:t>
            </a:r>
            <a:r>
              <a:rPr lang="en-US" sz="2600" dirty="0">
                <a:solidFill>
                  <a:schemeClr val="tx1"/>
                </a:solidFill>
              </a:rPr>
              <a:t>: </a:t>
            </a:r>
            <a:r>
              <a:rPr lang="en-US" sz="2600" dirty="0" smtClean="0">
                <a:solidFill>
                  <a:schemeClr val="tx1"/>
                </a:solidFill>
              </a:rPr>
              <a:t>12%</a:t>
            </a:r>
          </a:p>
          <a:p>
            <a:pPr marL="1240790" lvl="2" indent="-457200">
              <a:buFont typeface="Wingdings" panose="05000000000000000000" pitchFamily="2" charset="2"/>
              <a:buChar char="§"/>
            </a:pPr>
            <a:r>
              <a:rPr lang="en-US" sz="2600" dirty="0" smtClean="0">
                <a:solidFill>
                  <a:schemeClr val="tx1"/>
                </a:solidFill>
              </a:rPr>
              <a:t>1995</a:t>
            </a:r>
            <a:r>
              <a:rPr lang="en-US" sz="2600" dirty="0">
                <a:solidFill>
                  <a:schemeClr val="tx1"/>
                </a:solidFill>
              </a:rPr>
              <a:t>: </a:t>
            </a:r>
            <a:r>
              <a:rPr lang="en-US" sz="2600" dirty="0" smtClean="0">
                <a:solidFill>
                  <a:schemeClr val="tx1"/>
                </a:solidFill>
              </a:rPr>
              <a:t>17%</a:t>
            </a:r>
          </a:p>
          <a:p>
            <a:pPr marL="1240790" lvl="2" indent="-457200">
              <a:buFont typeface="Wingdings" panose="05000000000000000000" pitchFamily="2" charset="2"/>
              <a:buChar char="§"/>
            </a:pPr>
            <a:r>
              <a:rPr lang="en-US" sz="2600" dirty="0" smtClean="0">
                <a:solidFill>
                  <a:schemeClr val="tx1"/>
                </a:solidFill>
              </a:rPr>
              <a:t>2005</a:t>
            </a:r>
            <a:r>
              <a:rPr lang="en-US" sz="2600" dirty="0">
                <a:solidFill>
                  <a:schemeClr val="tx1"/>
                </a:solidFill>
              </a:rPr>
              <a:t>: </a:t>
            </a:r>
            <a:r>
              <a:rPr lang="en-US" sz="2600" dirty="0" smtClean="0">
                <a:solidFill>
                  <a:schemeClr val="tx1"/>
                </a:solidFill>
              </a:rPr>
              <a:t>24%</a:t>
            </a:r>
          </a:p>
          <a:p>
            <a:pPr marL="1240790" lvl="2" indent="-457200">
              <a:buFont typeface="Wingdings" panose="05000000000000000000" pitchFamily="2" charset="2"/>
              <a:buChar char="§"/>
            </a:pPr>
            <a:r>
              <a:rPr lang="en-US" sz="2600" dirty="0" smtClean="0">
                <a:solidFill>
                  <a:schemeClr val="tx1"/>
                </a:solidFill>
              </a:rPr>
              <a:t>2015</a:t>
            </a:r>
            <a:r>
              <a:rPr lang="en-US" sz="2600" dirty="0">
                <a:solidFill>
                  <a:schemeClr val="tx1"/>
                </a:solidFill>
              </a:rPr>
              <a:t>: 33%</a:t>
            </a:r>
          </a:p>
          <a:p>
            <a:pPr indent="-1588" algn="ctr"/>
            <a:endParaRPr lang="en-US" sz="2800" dirty="0">
              <a:solidFill>
                <a:schemeClr val="tx1"/>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9543" y="6063069"/>
            <a:ext cx="1364456" cy="71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lide Number Placeholder 6"/>
          <p:cNvSpPr>
            <a:spLocks noGrp="1"/>
          </p:cNvSpPr>
          <p:nvPr>
            <p:ph type="sldNum" sz="quarter" idx="12"/>
          </p:nvPr>
        </p:nvSpPr>
        <p:spPr/>
        <p:txBody>
          <a:bodyPr/>
          <a:lstStyle/>
          <a:p>
            <a:fld id="{834E02F4-DF0C-46F8-8E6C-F29743B960F2}" type="slidenum">
              <a:rPr lang="en-US" smtClean="0"/>
              <a:t>7</a:t>
            </a:fld>
            <a:endParaRPr lang="en-US" dirty="0"/>
          </a:p>
        </p:txBody>
      </p:sp>
    </p:spTree>
    <p:extLst>
      <p:ext uri="{BB962C8B-B14F-4D97-AF65-F5344CB8AC3E}">
        <p14:creationId xmlns:p14="http://schemas.microsoft.com/office/powerpoint/2010/main" val="2158784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564" y="381000"/>
            <a:ext cx="6137910" cy="788670"/>
          </a:xfrm>
        </p:spPr>
        <p:txBody>
          <a:bodyPr>
            <a:normAutofit/>
          </a:bodyPr>
          <a:lstStyle/>
          <a:p>
            <a:r>
              <a:rPr lang="en-US" sz="3700" b="1" dirty="0">
                <a:effectLst>
                  <a:outerShdw blurRad="38100" dist="38100" dir="2700000" algn="tl">
                    <a:srgbClr val="000000">
                      <a:alpha val="43137"/>
                    </a:srgbClr>
                  </a:outerShdw>
                </a:effectLst>
              </a:rPr>
              <a:t>A few cost the most</a:t>
            </a:r>
          </a:p>
        </p:txBody>
      </p:sp>
      <p:sp>
        <p:nvSpPr>
          <p:cNvPr id="3" name="Content Placeholder 2"/>
          <p:cNvSpPr>
            <a:spLocks noGrp="1"/>
          </p:cNvSpPr>
          <p:nvPr>
            <p:ph idx="1"/>
          </p:nvPr>
        </p:nvSpPr>
        <p:spPr>
          <a:xfrm>
            <a:off x="419100" y="1242741"/>
            <a:ext cx="8077200" cy="4237051"/>
          </a:xfrm>
        </p:spPr>
        <p:txBody>
          <a:bodyPr/>
          <a:lstStyle/>
          <a:p>
            <a:pPr>
              <a:buFont typeface="Wingdings" panose="05000000000000000000" pitchFamily="2" charset="2"/>
              <a:buChar char="§"/>
            </a:pPr>
            <a:r>
              <a:rPr lang="en-US" sz="2800" dirty="0">
                <a:solidFill>
                  <a:schemeClr val="tx1"/>
                </a:solidFill>
              </a:rPr>
              <a:t>National sample of 21 million insured Americans, </a:t>
            </a:r>
            <a:r>
              <a:rPr lang="en-US" sz="2800" dirty="0" smtClean="0">
                <a:solidFill>
                  <a:schemeClr val="tx1"/>
                </a:solidFill>
              </a:rPr>
              <a:t>2003-2007</a:t>
            </a:r>
            <a:br>
              <a:rPr lang="en-US" sz="2800" dirty="0" smtClean="0">
                <a:solidFill>
                  <a:schemeClr val="tx1"/>
                </a:solidFill>
              </a:rPr>
            </a:br>
            <a:endParaRPr lang="en-US" sz="2800" dirty="0" smtClean="0"/>
          </a:p>
          <a:p>
            <a:endParaRPr lang="en-US" sz="2800" dirty="0" smtClean="0">
              <a:solidFill>
                <a:schemeClr val="tx1"/>
              </a:solidFill>
            </a:endParaRPr>
          </a:p>
          <a:p>
            <a:endParaRPr lang="en-US" sz="2800" dirty="0" smtClean="0"/>
          </a:p>
          <a:p>
            <a:endParaRPr lang="en-US" sz="2800" dirty="0" smtClean="0">
              <a:solidFill>
                <a:schemeClr val="tx1"/>
              </a:solidFill>
            </a:endParaRPr>
          </a:p>
          <a:p>
            <a:endParaRPr lang="en-US" sz="2800" dirty="0"/>
          </a:p>
          <a:p>
            <a:endParaRPr lang="en-US" sz="2800" dirty="0" smtClean="0">
              <a:solidFill>
                <a:schemeClr val="tx1"/>
              </a:solidFill>
            </a:endParaRPr>
          </a:p>
          <a:p>
            <a:pPr marL="8335" indent="0">
              <a:buNone/>
            </a:pPr>
            <a:endParaRPr lang="en-US" sz="2800" dirty="0"/>
          </a:p>
          <a:p>
            <a:pPr marL="8335" indent="0">
              <a:buNone/>
            </a:pPr>
            <a:endParaRPr lang="en-US" dirty="0"/>
          </a:p>
          <a:p>
            <a:pPr marL="8335" indent="0">
              <a:buNone/>
            </a:pPr>
            <a:endParaRPr lang="en-US" b="1" dirty="0"/>
          </a:p>
        </p:txBody>
      </p:sp>
      <p:sp>
        <p:nvSpPr>
          <p:cNvPr id="5" name="Flowchart: Extract 4"/>
          <p:cNvSpPr/>
          <p:nvPr/>
        </p:nvSpPr>
        <p:spPr>
          <a:xfrm>
            <a:off x="1600200" y="3371850"/>
            <a:ext cx="1885950" cy="1885950"/>
          </a:xfrm>
          <a:prstGeom prst="flowChartExtract">
            <a:avLst/>
          </a:prstGeom>
          <a:gradFill flip="none" rotWithShape="1">
            <a:gsLst>
              <a:gs pos="57000">
                <a:schemeClr val="accent1"/>
              </a:gs>
              <a:gs pos="58000">
                <a:schemeClr val="accent1">
                  <a:tint val="44500"/>
                  <a:satMod val="160000"/>
                </a:schemeClr>
              </a:gs>
              <a:gs pos="100000">
                <a:schemeClr val="accent1">
                  <a:tint val="23500"/>
                  <a:satMod val="16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kern="0" dirty="0">
              <a:solidFill>
                <a:sysClr val="windowText" lastClr="000000"/>
              </a:solidFill>
            </a:endParaRPr>
          </a:p>
        </p:txBody>
      </p:sp>
      <p:sp>
        <p:nvSpPr>
          <p:cNvPr id="6" name="Flowchart: Merge 5"/>
          <p:cNvSpPr/>
          <p:nvPr/>
        </p:nvSpPr>
        <p:spPr>
          <a:xfrm>
            <a:off x="3143250" y="3361267"/>
            <a:ext cx="1885950" cy="1885950"/>
          </a:xfrm>
          <a:prstGeom prst="flowChartMerge">
            <a:avLst/>
          </a:prstGeom>
          <a:gradFill>
            <a:gsLst>
              <a:gs pos="56000">
                <a:schemeClr val="accent1"/>
              </a:gs>
              <a:gs pos="58000">
                <a:schemeClr val="accent1">
                  <a:tint val="44500"/>
                  <a:satMod val="160000"/>
                </a:schemeClr>
              </a:gs>
              <a:gs pos="100000">
                <a:schemeClr val="accent1">
                  <a:tint val="23500"/>
                  <a:satMod val="160000"/>
                </a:schemeClr>
              </a:gs>
            </a:gsLst>
            <a:lin ang="162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kern="0" dirty="0">
              <a:solidFill>
                <a:sysClr val="windowText" lastClr="000000"/>
              </a:solidFill>
            </a:endParaRPr>
          </a:p>
        </p:txBody>
      </p:sp>
      <p:cxnSp>
        <p:nvCxnSpPr>
          <p:cNvPr id="8" name="Straight Connector 7"/>
          <p:cNvCxnSpPr/>
          <p:nvPr/>
        </p:nvCxnSpPr>
        <p:spPr>
          <a:xfrm>
            <a:off x="2071688" y="4171950"/>
            <a:ext cx="9429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228850" y="3829050"/>
            <a:ext cx="6286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926167" y="4572000"/>
            <a:ext cx="1257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714750" y="4572000"/>
            <a:ext cx="7429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543300" y="4171950"/>
            <a:ext cx="10572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371850" y="3829050"/>
            <a:ext cx="14287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227077" y="4718135"/>
            <a:ext cx="562689" cy="276999"/>
          </a:xfrm>
          <a:prstGeom prst="rect">
            <a:avLst/>
          </a:prstGeom>
          <a:noFill/>
        </p:spPr>
        <p:txBody>
          <a:bodyPr wrap="square" rtlCol="0">
            <a:spAutoFit/>
          </a:bodyPr>
          <a:lstStyle/>
          <a:p>
            <a:pPr algn="ctr" defTabSz="685800"/>
            <a:r>
              <a:rPr lang="en-US" sz="1200" kern="0" dirty="0">
                <a:solidFill>
                  <a:schemeClr val="bg1"/>
                </a:solidFill>
                <a:latin typeface="Futura Book" pitchFamily="34" charset="0"/>
              </a:rPr>
              <a:t>70%</a:t>
            </a:r>
          </a:p>
        </p:txBody>
      </p:sp>
      <p:sp>
        <p:nvSpPr>
          <p:cNvPr id="25" name="TextBox 24"/>
          <p:cNvSpPr txBox="1"/>
          <p:nvPr/>
        </p:nvSpPr>
        <p:spPr>
          <a:xfrm>
            <a:off x="2227077" y="4231274"/>
            <a:ext cx="562689" cy="276999"/>
          </a:xfrm>
          <a:prstGeom prst="rect">
            <a:avLst/>
          </a:prstGeom>
          <a:noFill/>
        </p:spPr>
        <p:txBody>
          <a:bodyPr wrap="square" rtlCol="0">
            <a:spAutoFit/>
          </a:bodyPr>
          <a:lstStyle/>
          <a:p>
            <a:pPr algn="ctr" defTabSz="685800"/>
            <a:r>
              <a:rPr lang="en-US" sz="1200" kern="0" dirty="0">
                <a:solidFill>
                  <a:schemeClr val="bg1"/>
                </a:solidFill>
                <a:latin typeface="Futura Book" pitchFamily="34" charset="0"/>
              </a:rPr>
              <a:t>20%</a:t>
            </a:r>
          </a:p>
        </p:txBody>
      </p:sp>
      <p:sp>
        <p:nvSpPr>
          <p:cNvPr id="26" name="TextBox 25"/>
          <p:cNvSpPr txBox="1"/>
          <p:nvPr/>
        </p:nvSpPr>
        <p:spPr>
          <a:xfrm>
            <a:off x="2332566" y="3877734"/>
            <a:ext cx="457200" cy="276999"/>
          </a:xfrm>
          <a:prstGeom prst="rect">
            <a:avLst/>
          </a:prstGeom>
          <a:noFill/>
        </p:spPr>
        <p:txBody>
          <a:bodyPr wrap="square" rtlCol="0">
            <a:spAutoFit/>
          </a:bodyPr>
          <a:lstStyle/>
          <a:p>
            <a:pPr algn="ctr" defTabSz="685800"/>
            <a:r>
              <a:rPr lang="en-US" sz="1200" kern="0" dirty="0">
                <a:solidFill>
                  <a:sysClr val="windowText" lastClr="000000"/>
                </a:solidFill>
                <a:latin typeface="Futura Book" pitchFamily="34" charset="0"/>
              </a:rPr>
              <a:t>9%</a:t>
            </a:r>
          </a:p>
        </p:txBody>
      </p:sp>
      <p:sp>
        <p:nvSpPr>
          <p:cNvPr id="27" name="TextBox 26"/>
          <p:cNvSpPr txBox="1"/>
          <p:nvPr/>
        </p:nvSpPr>
        <p:spPr>
          <a:xfrm>
            <a:off x="3866951" y="3877734"/>
            <a:ext cx="514350" cy="276999"/>
          </a:xfrm>
          <a:prstGeom prst="rect">
            <a:avLst/>
          </a:prstGeom>
          <a:noFill/>
        </p:spPr>
        <p:txBody>
          <a:bodyPr wrap="square" rtlCol="0">
            <a:spAutoFit/>
          </a:bodyPr>
          <a:lstStyle/>
          <a:p>
            <a:pPr algn="ctr" defTabSz="685800"/>
            <a:r>
              <a:rPr lang="en-US" sz="1200" kern="0" dirty="0">
                <a:solidFill>
                  <a:sysClr val="windowText" lastClr="000000"/>
                </a:solidFill>
                <a:latin typeface="Futura Book" pitchFamily="34" charset="0"/>
              </a:rPr>
              <a:t>39%</a:t>
            </a:r>
          </a:p>
        </p:txBody>
      </p:sp>
      <p:sp>
        <p:nvSpPr>
          <p:cNvPr id="28" name="TextBox 27"/>
          <p:cNvSpPr txBox="1"/>
          <p:nvPr/>
        </p:nvSpPr>
        <p:spPr>
          <a:xfrm>
            <a:off x="3814249" y="4232556"/>
            <a:ext cx="552251" cy="276999"/>
          </a:xfrm>
          <a:prstGeom prst="rect">
            <a:avLst/>
          </a:prstGeom>
          <a:noFill/>
        </p:spPr>
        <p:txBody>
          <a:bodyPr wrap="square" rtlCol="0">
            <a:spAutoFit/>
          </a:bodyPr>
          <a:lstStyle/>
          <a:p>
            <a:pPr algn="ctr" defTabSz="685800"/>
            <a:r>
              <a:rPr lang="en-US" sz="1200" kern="0" dirty="0">
                <a:solidFill>
                  <a:schemeClr val="bg1"/>
                </a:solidFill>
                <a:latin typeface="Futura Book" pitchFamily="34" charset="0"/>
              </a:rPr>
              <a:t>21%</a:t>
            </a:r>
          </a:p>
        </p:txBody>
      </p:sp>
      <p:sp>
        <p:nvSpPr>
          <p:cNvPr id="29" name="TextBox 28"/>
          <p:cNvSpPr txBox="1"/>
          <p:nvPr/>
        </p:nvSpPr>
        <p:spPr>
          <a:xfrm>
            <a:off x="3834675" y="4709652"/>
            <a:ext cx="533598" cy="276999"/>
          </a:xfrm>
          <a:prstGeom prst="rect">
            <a:avLst/>
          </a:prstGeom>
          <a:noFill/>
        </p:spPr>
        <p:txBody>
          <a:bodyPr wrap="square" rtlCol="0">
            <a:spAutoFit/>
          </a:bodyPr>
          <a:lstStyle/>
          <a:p>
            <a:pPr algn="ctr" defTabSz="685800"/>
            <a:r>
              <a:rPr lang="en-US" sz="1200" kern="0" dirty="0">
                <a:solidFill>
                  <a:schemeClr val="bg1"/>
                </a:solidFill>
                <a:latin typeface="Futura Book" pitchFamily="34" charset="0"/>
              </a:rPr>
              <a:t>11%</a:t>
            </a:r>
          </a:p>
        </p:txBody>
      </p:sp>
      <p:cxnSp>
        <p:nvCxnSpPr>
          <p:cNvPr id="31" name="Straight Connector 30"/>
          <p:cNvCxnSpPr/>
          <p:nvPr/>
        </p:nvCxnSpPr>
        <p:spPr>
          <a:xfrm>
            <a:off x="5029200" y="3845984"/>
            <a:ext cx="2057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857750" y="4203700"/>
            <a:ext cx="22288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557712" y="4580467"/>
            <a:ext cx="25288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323820" y="5200650"/>
            <a:ext cx="27627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5605530" y="3608917"/>
            <a:ext cx="1095508" cy="300082"/>
          </a:xfrm>
          <a:prstGeom prst="rect">
            <a:avLst/>
          </a:prstGeom>
          <a:noFill/>
        </p:spPr>
        <p:txBody>
          <a:bodyPr wrap="square" rtlCol="0">
            <a:spAutoFit/>
          </a:bodyPr>
          <a:lstStyle/>
          <a:p>
            <a:pPr algn="ctr" defTabSz="685800"/>
            <a:r>
              <a:rPr lang="en-US" sz="1350" kern="0" dirty="0">
                <a:solidFill>
                  <a:sysClr val="windowText" lastClr="000000"/>
                </a:solidFill>
                <a:latin typeface="Futura Book" pitchFamily="34" charset="0"/>
              </a:rPr>
              <a:t>$101,000</a:t>
            </a:r>
          </a:p>
        </p:txBody>
      </p:sp>
      <p:sp>
        <p:nvSpPr>
          <p:cNvPr id="40" name="TextBox 39"/>
          <p:cNvSpPr txBox="1"/>
          <p:nvPr/>
        </p:nvSpPr>
        <p:spPr>
          <a:xfrm>
            <a:off x="5696082" y="3960283"/>
            <a:ext cx="914400" cy="300082"/>
          </a:xfrm>
          <a:prstGeom prst="rect">
            <a:avLst/>
          </a:prstGeom>
          <a:noFill/>
        </p:spPr>
        <p:txBody>
          <a:bodyPr wrap="square" rtlCol="0">
            <a:spAutoFit/>
          </a:bodyPr>
          <a:lstStyle/>
          <a:p>
            <a:pPr algn="ctr" defTabSz="685800"/>
            <a:r>
              <a:rPr lang="en-US" sz="1350" kern="0" dirty="0">
                <a:solidFill>
                  <a:sysClr val="windowText" lastClr="000000"/>
                </a:solidFill>
                <a:latin typeface="Futura Book" pitchFamily="34" charset="0"/>
              </a:rPr>
              <a:t>$15,000</a:t>
            </a:r>
          </a:p>
        </p:txBody>
      </p:sp>
      <p:sp>
        <p:nvSpPr>
          <p:cNvPr id="41" name="TextBox 40"/>
          <p:cNvSpPr txBox="1"/>
          <p:nvPr/>
        </p:nvSpPr>
        <p:spPr>
          <a:xfrm>
            <a:off x="5696082" y="4343684"/>
            <a:ext cx="914400" cy="300082"/>
          </a:xfrm>
          <a:prstGeom prst="rect">
            <a:avLst/>
          </a:prstGeom>
          <a:noFill/>
        </p:spPr>
        <p:txBody>
          <a:bodyPr wrap="square" rtlCol="0">
            <a:spAutoFit/>
          </a:bodyPr>
          <a:lstStyle/>
          <a:p>
            <a:pPr algn="ctr" defTabSz="685800"/>
            <a:r>
              <a:rPr lang="en-US" sz="1350" kern="0" dirty="0">
                <a:solidFill>
                  <a:sysClr val="windowText" lastClr="000000"/>
                </a:solidFill>
                <a:latin typeface="Futura Book" pitchFamily="34" charset="0"/>
              </a:rPr>
              <a:t>$3,700</a:t>
            </a:r>
          </a:p>
        </p:txBody>
      </p:sp>
      <p:sp>
        <p:nvSpPr>
          <p:cNvPr id="42" name="TextBox 41"/>
          <p:cNvSpPr txBox="1"/>
          <p:nvPr/>
        </p:nvSpPr>
        <p:spPr>
          <a:xfrm>
            <a:off x="5696082" y="4963583"/>
            <a:ext cx="914400" cy="300082"/>
          </a:xfrm>
          <a:prstGeom prst="rect">
            <a:avLst/>
          </a:prstGeom>
          <a:noFill/>
        </p:spPr>
        <p:txBody>
          <a:bodyPr wrap="square" rtlCol="0">
            <a:spAutoFit/>
          </a:bodyPr>
          <a:lstStyle/>
          <a:p>
            <a:pPr algn="ctr" defTabSz="685800"/>
            <a:r>
              <a:rPr lang="en-US" sz="1350" kern="0" dirty="0">
                <a:solidFill>
                  <a:sysClr val="windowText" lastClr="000000"/>
                </a:solidFill>
                <a:latin typeface="Futura Book" pitchFamily="34" charset="0"/>
              </a:rPr>
              <a:t>$580</a:t>
            </a:r>
          </a:p>
        </p:txBody>
      </p:sp>
      <p:sp>
        <p:nvSpPr>
          <p:cNvPr id="43" name="TextBox 42"/>
          <p:cNvSpPr txBox="1"/>
          <p:nvPr/>
        </p:nvSpPr>
        <p:spPr>
          <a:xfrm>
            <a:off x="1815151" y="2576832"/>
            <a:ext cx="1307306" cy="584775"/>
          </a:xfrm>
          <a:prstGeom prst="rect">
            <a:avLst/>
          </a:prstGeom>
          <a:noFill/>
        </p:spPr>
        <p:txBody>
          <a:bodyPr wrap="square" rtlCol="0">
            <a:spAutoFit/>
          </a:bodyPr>
          <a:lstStyle/>
          <a:p>
            <a:pPr algn="ctr" defTabSz="685800"/>
            <a:r>
              <a:rPr lang="en-US" sz="1600" kern="0" dirty="0">
                <a:solidFill>
                  <a:sysClr val="windowText" lastClr="000000"/>
                </a:solidFill>
                <a:latin typeface="Futura Medium" pitchFamily="34" charset="0"/>
              </a:rPr>
              <a:t>% Of Population</a:t>
            </a:r>
          </a:p>
        </p:txBody>
      </p:sp>
      <p:sp>
        <p:nvSpPr>
          <p:cNvPr id="44" name="TextBox 43"/>
          <p:cNvSpPr txBox="1"/>
          <p:nvPr/>
        </p:nvSpPr>
        <p:spPr>
          <a:xfrm>
            <a:off x="3347904" y="2330610"/>
            <a:ext cx="1448065" cy="830997"/>
          </a:xfrm>
          <a:prstGeom prst="rect">
            <a:avLst/>
          </a:prstGeom>
          <a:noFill/>
        </p:spPr>
        <p:txBody>
          <a:bodyPr wrap="square" rtlCol="0">
            <a:spAutoFit/>
          </a:bodyPr>
          <a:lstStyle/>
          <a:p>
            <a:pPr algn="ctr" defTabSz="685800"/>
            <a:r>
              <a:rPr lang="en-US" sz="1600" kern="0" dirty="0">
                <a:solidFill>
                  <a:sysClr val="windowText" lastClr="000000"/>
                </a:solidFill>
                <a:latin typeface="Futura Medium" pitchFamily="34" charset="0"/>
              </a:rPr>
              <a:t>% of Total Health Care Expense</a:t>
            </a:r>
          </a:p>
        </p:txBody>
      </p:sp>
      <p:sp>
        <p:nvSpPr>
          <p:cNvPr id="45" name="TextBox 44"/>
          <p:cNvSpPr txBox="1"/>
          <p:nvPr/>
        </p:nvSpPr>
        <p:spPr>
          <a:xfrm>
            <a:off x="5387739" y="2207499"/>
            <a:ext cx="1276615" cy="1077218"/>
          </a:xfrm>
          <a:prstGeom prst="rect">
            <a:avLst/>
          </a:prstGeom>
          <a:noFill/>
        </p:spPr>
        <p:txBody>
          <a:bodyPr wrap="square" rtlCol="0">
            <a:spAutoFit/>
          </a:bodyPr>
          <a:lstStyle/>
          <a:p>
            <a:pPr algn="ctr" defTabSz="685800"/>
            <a:r>
              <a:rPr lang="en-US" sz="1600" kern="0" dirty="0">
                <a:solidFill>
                  <a:sysClr val="windowText" lastClr="000000"/>
                </a:solidFill>
                <a:latin typeface="Futura Medium" pitchFamily="34" charset="0"/>
              </a:rPr>
              <a:t>Mean Annual Cost Per Person</a:t>
            </a:r>
          </a:p>
        </p:txBody>
      </p:sp>
      <p:sp>
        <p:nvSpPr>
          <p:cNvPr id="49" name="TextBox 48"/>
          <p:cNvSpPr txBox="1"/>
          <p:nvPr/>
        </p:nvSpPr>
        <p:spPr>
          <a:xfrm>
            <a:off x="3866950" y="3520018"/>
            <a:ext cx="533599" cy="276999"/>
          </a:xfrm>
          <a:prstGeom prst="rect">
            <a:avLst/>
          </a:prstGeom>
          <a:noFill/>
        </p:spPr>
        <p:txBody>
          <a:bodyPr wrap="square" rtlCol="0">
            <a:spAutoFit/>
          </a:bodyPr>
          <a:lstStyle/>
          <a:p>
            <a:pPr algn="ctr" defTabSz="685800"/>
            <a:r>
              <a:rPr lang="en-US" sz="1200" kern="0" dirty="0">
                <a:solidFill>
                  <a:sysClr val="windowText" lastClr="000000"/>
                </a:solidFill>
                <a:latin typeface="Futura Book" pitchFamily="34" charset="0"/>
              </a:rPr>
              <a:t>29%</a:t>
            </a:r>
          </a:p>
        </p:txBody>
      </p:sp>
      <p:sp>
        <p:nvSpPr>
          <p:cNvPr id="50" name="TextBox 49"/>
          <p:cNvSpPr txBox="1"/>
          <p:nvPr/>
        </p:nvSpPr>
        <p:spPr>
          <a:xfrm>
            <a:off x="2332566" y="3520018"/>
            <a:ext cx="457200" cy="276999"/>
          </a:xfrm>
          <a:prstGeom prst="rect">
            <a:avLst/>
          </a:prstGeom>
          <a:noFill/>
        </p:spPr>
        <p:txBody>
          <a:bodyPr wrap="square" rtlCol="0">
            <a:spAutoFit/>
          </a:bodyPr>
          <a:lstStyle/>
          <a:p>
            <a:pPr algn="ctr" defTabSz="685800"/>
            <a:r>
              <a:rPr lang="en-US" sz="1200" kern="0" dirty="0">
                <a:solidFill>
                  <a:sysClr val="windowText" lastClr="000000"/>
                </a:solidFill>
                <a:latin typeface="Futura Book" pitchFamily="34" charset="0"/>
              </a:rPr>
              <a:t>1%</a:t>
            </a:r>
          </a:p>
        </p:txBody>
      </p:sp>
      <p:pic>
        <p:nvPicPr>
          <p:cNvPr id="3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6241723"/>
            <a:ext cx="1364456" cy="5357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Slide Number Placeholder 8"/>
          <p:cNvSpPr>
            <a:spLocks noGrp="1"/>
          </p:cNvSpPr>
          <p:nvPr>
            <p:ph type="sldNum" sz="quarter" idx="12"/>
          </p:nvPr>
        </p:nvSpPr>
        <p:spPr/>
        <p:txBody>
          <a:bodyPr/>
          <a:lstStyle/>
          <a:p>
            <a:fld id="{834E02F4-DF0C-46F8-8E6C-F29743B960F2}" type="slidenum">
              <a:rPr lang="en-US" smtClean="0"/>
              <a:t>8</a:t>
            </a:fld>
            <a:endParaRPr lang="en-US" dirty="0"/>
          </a:p>
        </p:txBody>
      </p:sp>
    </p:spTree>
    <p:extLst>
      <p:ext uri="{BB962C8B-B14F-4D97-AF65-F5344CB8AC3E}">
        <p14:creationId xmlns:p14="http://schemas.microsoft.com/office/powerpoint/2010/main" val="3867704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229600" cy="990600"/>
          </a:xfrm>
        </p:spPr>
        <p:txBody>
          <a:bodyPr>
            <a:normAutofit/>
          </a:bodyPr>
          <a:lstStyle/>
          <a:p>
            <a:r>
              <a:rPr lang="en-US" sz="3700" b="1" dirty="0">
                <a:effectLst>
                  <a:outerShdw blurRad="38100" dist="38100" dir="2700000" algn="tl">
                    <a:srgbClr val="000000">
                      <a:alpha val="43137"/>
                    </a:srgbClr>
                  </a:outerShdw>
                </a:effectLst>
              </a:rPr>
              <a:t>IHI’s Triple Aim (2007)</a:t>
            </a:r>
          </a:p>
        </p:txBody>
      </p:sp>
      <p:pic>
        <p:nvPicPr>
          <p:cNvPr id="102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914400" y="2209800"/>
            <a:ext cx="314325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3"/>
          <p:cNvSpPr>
            <a:spLocks noGrp="1"/>
          </p:cNvSpPr>
          <p:nvPr>
            <p:ph sz="half" idx="2"/>
          </p:nvPr>
        </p:nvSpPr>
        <p:spPr/>
        <p:txBody>
          <a:bodyPr>
            <a:normAutofit/>
          </a:bodyPr>
          <a:lstStyle/>
          <a:p>
            <a:pPr>
              <a:buFont typeface="Wingdings" panose="05000000000000000000" pitchFamily="2" charset="2"/>
              <a:buChar char="§"/>
            </a:pPr>
            <a:r>
              <a:rPr lang="en-US" dirty="0"/>
              <a:t>The term “Triple Aim” refers to the simultaneous pursuit of improving the patient experience of care, improving the health of populations, and reducing the per capita cost of health care. </a:t>
            </a:r>
          </a:p>
        </p:txBody>
      </p:sp>
      <p:sp>
        <p:nvSpPr>
          <p:cNvPr id="6" name="Slide Number Placeholder 5"/>
          <p:cNvSpPr>
            <a:spLocks noGrp="1"/>
          </p:cNvSpPr>
          <p:nvPr>
            <p:ph type="sldNum" sz="quarter" idx="12"/>
          </p:nvPr>
        </p:nvSpPr>
        <p:spPr/>
        <p:txBody>
          <a:bodyPr/>
          <a:lstStyle/>
          <a:p>
            <a:fld id="{834E02F4-DF0C-46F8-8E6C-F29743B960F2}" type="slidenum">
              <a:rPr lang="en-US" smtClean="0"/>
              <a:t>9</a:t>
            </a:fld>
            <a:endParaRPr lang="en-US" dirty="0"/>
          </a:p>
        </p:txBody>
      </p:sp>
    </p:spTree>
    <p:extLst>
      <p:ext uri="{BB962C8B-B14F-4D97-AF65-F5344CB8AC3E}">
        <p14:creationId xmlns:p14="http://schemas.microsoft.com/office/powerpoint/2010/main" val="18745984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ustom 1">
      <a:dk1>
        <a:sysClr val="windowText" lastClr="000000"/>
      </a:dk1>
      <a:lt1>
        <a:sysClr val="window" lastClr="FFFFFF"/>
      </a:lt1>
      <a:dk2>
        <a:srgbClr val="575F6D"/>
      </a:dk2>
      <a:lt2>
        <a:srgbClr val="FFF39D"/>
      </a:lt2>
      <a:accent1>
        <a:srgbClr val="82B495"/>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Clarity</Template>
  <TotalTime>811</TotalTime>
  <Words>1709</Words>
  <Application>Microsoft Office PowerPoint</Application>
  <PresentationFormat>On-screen Show (4:3)</PresentationFormat>
  <Paragraphs>348</Paragraphs>
  <Slides>32</Slides>
  <Notes>10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Clarity</vt:lpstr>
      <vt:lpstr>the Triple Aim, Volume to Value, Population Health, AND Washington’s  Medicaid Transformation:   WHAT’S it all Mean, and how does it Impact Credentialing?</vt:lpstr>
      <vt:lpstr>How did we get here?</vt:lpstr>
      <vt:lpstr>  Unabated Pressure on Hospitals…</vt:lpstr>
      <vt:lpstr>PowerPoint Presentation</vt:lpstr>
      <vt:lpstr>PowerPoint Presentation</vt:lpstr>
      <vt:lpstr>Medicare: what’s the problem?</vt:lpstr>
      <vt:lpstr>In Olympia: what’s the problem?</vt:lpstr>
      <vt:lpstr>A few cost the most</vt:lpstr>
      <vt:lpstr>IHI’s Triple Aim (2007)</vt:lpstr>
      <vt:lpstr>The Journey from Volume to Value: Definitions</vt:lpstr>
      <vt:lpstr>Value-based Payment  Continuum</vt:lpstr>
      <vt:lpstr>Primary care incentives: Definition </vt:lpstr>
      <vt:lpstr>Primary care incentives: Competencies  </vt:lpstr>
      <vt:lpstr>Performance Based Contracts: Definition</vt:lpstr>
      <vt:lpstr>Performance Based Contracts: Competencies </vt:lpstr>
      <vt:lpstr>Bundled/Episode Payments: Definition </vt:lpstr>
      <vt:lpstr>Bundled/episode payments: Competencies </vt:lpstr>
      <vt:lpstr>Shared Savings: Definition  </vt:lpstr>
      <vt:lpstr>Shared Savings: Competencies  </vt:lpstr>
      <vt:lpstr>Population Health.. A tool to achieve volume to value</vt:lpstr>
      <vt:lpstr>Population Health Requires A Look Way Upstream…</vt:lpstr>
      <vt:lpstr>Episodic care is increasingly a dinosaur.</vt:lpstr>
      <vt:lpstr>Social determinants are more important than clinical care.</vt:lpstr>
      <vt:lpstr> </vt:lpstr>
      <vt:lpstr>Physicians are affected by move to value-based care, and they have great influence on the cost and quality of care. </vt:lpstr>
      <vt:lpstr>System/Hospital responsibilities in support of physicians:</vt:lpstr>
      <vt:lpstr>Primary care is changing…</vt:lpstr>
      <vt:lpstr>Models focused on access are at the epi-center:</vt:lpstr>
      <vt:lpstr>Other best primary care practices:</vt:lpstr>
      <vt:lpstr>PowerPoint Presentation</vt:lpstr>
      <vt:lpstr>Virtual care… happening everywhere</vt:lpstr>
      <vt:lpstr>“I AM IN FAVOR OF PROGRESS; IT’S CHANGE I DON’T LIKE.”  Mark Twain </vt:lpstr>
    </vt:vector>
  </TitlesOfParts>
  <Company>Health Facilities Planning &amp; Development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Population Health, the Triple Aim, Washington’s Medicaid Transformation and Volume to Value:  What’s it all Mean, and how does it Impact Credentialing?</dc:title>
  <dc:creator>Jody Carona</dc:creator>
  <cp:lastModifiedBy>HMC User</cp:lastModifiedBy>
  <cp:revision>39</cp:revision>
  <cp:lastPrinted>2017-04-18T17:17:07Z</cp:lastPrinted>
  <dcterms:created xsi:type="dcterms:W3CDTF">2017-04-16T18:28:45Z</dcterms:created>
  <dcterms:modified xsi:type="dcterms:W3CDTF">2017-04-18T21:16:16Z</dcterms:modified>
</cp:coreProperties>
</file>