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</p:sldMasterIdLst>
  <p:notesMasterIdLst>
    <p:notesMasterId r:id="rId42"/>
  </p:notesMasterIdLst>
  <p:handoutMasterIdLst>
    <p:handoutMasterId r:id="rId43"/>
  </p:handoutMasterIdLst>
  <p:sldIdLst>
    <p:sldId id="405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406" r:id="rId34"/>
    <p:sldId id="295" r:id="rId35"/>
    <p:sldId id="296" r:id="rId36"/>
    <p:sldId id="297" r:id="rId37"/>
    <p:sldId id="407" r:id="rId38"/>
    <p:sldId id="408" r:id="rId39"/>
    <p:sldId id="398" r:id="rId40"/>
    <p:sldId id="399" r:id="rId41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24A"/>
    <a:srgbClr val="F30946"/>
    <a:srgbClr val="088E8B"/>
    <a:srgbClr val="0BC1BD"/>
    <a:srgbClr val="0EEEEE"/>
    <a:srgbClr val="F81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86441" autoAdjust="0"/>
  </p:normalViewPr>
  <p:slideViewPr>
    <p:cSldViewPr>
      <p:cViewPr varScale="1">
        <p:scale>
          <a:sx n="53" d="100"/>
          <a:sy n="53" d="100"/>
        </p:scale>
        <p:origin x="85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1" d="100"/>
          <a:sy n="101" d="100"/>
        </p:scale>
        <p:origin x="672" y="5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83903" y="0"/>
            <a:ext cx="3750977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We’ve Come a Long Way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11222" y="0"/>
            <a:ext cx="133012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98190" y="8654506"/>
            <a:ext cx="3066098" cy="4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Edge-U-Cate, C Mobley &amp; Associates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49758" y="8893345"/>
            <a:ext cx="1025732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14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6098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1" tIns="46966" rIns="93931" bIns="46966" numCol="1" anchor="t" anchorCtr="0" compatLnSpc="1">
            <a:prstTxWarp prst="textNoShape">
              <a:avLst/>
            </a:prstTxWarp>
          </a:bodyPr>
          <a:lstStyle>
            <a:lvl1pPr defTabSz="938543">
              <a:defRPr sz="1200"/>
            </a:lvl1pPr>
          </a:lstStyle>
          <a:p>
            <a:pPr>
              <a:defRPr/>
            </a:pPr>
            <a:r>
              <a:rPr lang="en-US" dirty="0"/>
              <a:t>Introduction / Overview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92" y="0"/>
            <a:ext cx="3066098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1" tIns="46966" rIns="93931" bIns="46966" numCol="1" anchor="t" anchorCtr="0" compatLnSpc="1">
            <a:prstTxWarp prst="textNoShape">
              <a:avLst/>
            </a:prstTxWarp>
          </a:bodyPr>
          <a:lstStyle>
            <a:lvl1pPr algn="r" defTabSz="93854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81537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074" y="4448249"/>
            <a:ext cx="5662928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1" tIns="46966" rIns="93931" bIns="46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93345"/>
            <a:ext cx="3066098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1" tIns="46966" rIns="93931" bIns="46966" numCol="1" anchor="b" anchorCtr="0" compatLnSpc="1">
            <a:prstTxWarp prst="textNoShape">
              <a:avLst/>
            </a:prstTxWarp>
          </a:bodyPr>
          <a:lstStyle>
            <a:lvl1pPr defTabSz="938543">
              <a:defRPr sz="1200"/>
            </a:lvl1pPr>
          </a:lstStyle>
          <a:p>
            <a:pPr>
              <a:defRPr/>
            </a:pPr>
            <a:r>
              <a:rPr lang="en-US" dirty="0"/>
              <a:t>Edge-U-Cate  The Credentialing School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92" y="8893345"/>
            <a:ext cx="3066098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1" tIns="46966" rIns="93931" bIns="46966" numCol="1" anchor="b" anchorCtr="0" compatLnSpc="1">
            <a:prstTxWarp prst="textNoShape">
              <a:avLst/>
            </a:prstTxWarp>
          </a:bodyPr>
          <a:lstStyle>
            <a:lvl1pPr algn="r" defTabSz="938543">
              <a:defRPr sz="1200"/>
            </a:lvl1pPr>
          </a:lstStyle>
          <a:p>
            <a:pPr>
              <a:defRPr/>
            </a:pPr>
            <a:fld id="{C5ED8FCC-44DF-4187-8CE4-7F0A05016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650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B99E4-42E9-FA4A-9D82-8490F0DCAF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00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1F17A-4BE6-4B04-9923-A702BD9820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 Mobley Proprietary material for internal, educational purposes only</a:t>
            </a:r>
          </a:p>
        </p:txBody>
      </p:sp>
      <p:sp>
        <p:nvSpPr>
          <p:cNvPr id="68614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Expanding Role of the MSSD 2010</a:t>
            </a:r>
          </a:p>
        </p:txBody>
      </p:sp>
    </p:spTree>
    <p:extLst>
      <p:ext uri="{BB962C8B-B14F-4D97-AF65-F5344CB8AC3E}">
        <p14:creationId xmlns:p14="http://schemas.microsoft.com/office/powerpoint/2010/main" val="3537775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16E90-CF8D-46FC-A2B6-8C6B0146353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 Mobley Proprietary material for internal, educational purposes only</a:t>
            </a:r>
          </a:p>
        </p:txBody>
      </p:sp>
      <p:sp>
        <p:nvSpPr>
          <p:cNvPr id="69638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Expanding Role of the MSSD 2010</a:t>
            </a:r>
          </a:p>
        </p:txBody>
      </p:sp>
    </p:spTree>
    <p:extLst>
      <p:ext uri="{BB962C8B-B14F-4D97-AF65-F5344CB8AC3E}">
        <p14:creationId xmlns:p14="http://schemas.microsoft.com/office/powerpoint/2010/main" val="2102048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77CAC-9940-4326-BA68-654794AA7B2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066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 Mobley Proprietary material for internal, educational purposes only</a:t>
            </a:r>
          </a:p>
        </p:txBody>
      </p:sp>
      <p:sp>
        <p:nvSpPr>
          <p:cNvPr id="70662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Expanding Role of the MSSD 2010</a:t>
            </a:r>
          </a:p>
        </p:txBody>
      </p:sp>
    </p:spTree>
    <p:extLst>
      <p:ext uri="{BB962C8B-B14F-4D97-AF65-F5344CB8AC3E}">
        <p14:creationId xmlns:p14="http://schemas.microsoft.com/office/powerpoint/2010/main" val="1184280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F7578-3416-49D2-BCDA-8C3E0FB3365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68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 Mobley Proprietary material for internal, educational purposes only</a:t>
            </a:r>
          </a:p>
        </p:txBody>
      </p:sp>
      <p:sp>
        <p:nvSpPr>
          <p:cNvPr id="71686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Expanding Role of the MSSD 2010</a:t>
            </a:r>
          </a:p>
        </p:txBody>
      </p:sp>
    </p:spTree>
    <p:extLst>
      <p:ext uri="{BB962C8B-B14F-4D97-AF65-F5344CB8AC3E}">
        <p14:creationId xmlns:p14="http://schemas.microsoft.com/office/powerpoint/2010/main" val="2642274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AC3172-A2DF-40B8-93FC-F9F4B7CDD52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 Mobley Proprietary material for internal, educational purposes only</a:t>
            </a:r>
          </a:p>
        </p:txBody>
      </p:sp>
      <p:sp>
        <p:nvSpPr>
          <p:cNvPr id="74758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Expanding Role of the MSSD 2010</a:t>
            </a:r>
          </a:p>
        </p:txBody>
      </p:sp>
    </p:spTree>
    <p:extLst>
      <p:ext uri="{BB962C8B-B14F-4D97-AF65-F5344CB8AC3E}">
        <p14:creationId xmlns:p14="http://schemas.microsoft.com/office/powerpoint/2010/main" val="3816885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F791A-7E6F-4569-8A55-DB01DF2E258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 Mobley Proprietary material for internal, educational purposes only</a:t>
            </a:r>
          </a:p>
        </p:txBody>
      </p:sp>
      <p:sp>
        <p:nvSpPr>
          <p:cNvPr id="78854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Expanding Role of the MSSD 2010</a:t>
            </a:r>
          </a:p>
        </p:txBody>
      </p:sp>
    </p:spTree>
    <p:extLst>
      <p:ext uri="{BB962C8B-B14F-4D97-AF65-F5344CB8AC3E}">
        <p14:creationId xmlns:p14="http://schemas.microsoft.com/office/powerpoint/2010/main" val="2407356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278E0-0449-4AB5-923D-1A9B9F77240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 Mobley Proprietary material for internal, educational purposes only</a:t>
            </a:r>
          </a:p>
        </p:txBody>
      </p:sp>
      <p:sp>
        <p:nvSpPr>
          <p:cNvPr id="79878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Expanding Role of the MSSD 2010</a:t>
            </a:r>
          </a:p>
        </p:txBody>
      </p:sp>
    </p:spTree>
    <p:extLst>
      <p:ext uri="{BB962C8B-B14F-4D97-AF65-F5344CB8AC3E}">
        <p14:creationId xmlns:p14="http://schemas.microsoft.com/office/powerpoint/2010/main" val="2811057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5A173-CE4C-4329-A25E-722855FAEBC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270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 Mobley Proprietary material for internal, educational purposes only</a:t>
            </a:r>
          </a:p>
        </p:txBody>
      </p:sp>
      <p:sp>
        <p:nvSpPr>
          <p:cNvPr id="72710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Expanding Role of the MSSD 2010</a:t>
            </a:r>
          </a:p>
        </p:txBody>
      </p:sp>
    </p:spTree>
    <p:extLst>
      <p:ext uri="{BB962C8B-B14F-4D97-AF65-F5344CB8AC3E}">
        <p14:creationId xmlns:p14="http://schemas.microsoft.com/office/powerpoint/2010/main" val="3056055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7C12A-9074-4E1A-9BAE-ED9F7E4167A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 Mobley Proprietary material for internal, educational purposes only</a:t>
            </a:r>
          </a:p>
        </p:txBody>
      </p:sp>
      <p:sp>
        <p:nvSpPr>
          <p:cNvPr id="75782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Expanding Role of the MSSD 2010</a:t>
            </a:r>
          </a:p>
        </p:txBody>
      </p:sp>
    </p:spTree>
    <p:extLst>
      <p:ext uri="{BB962C8B-B14F-4D97-AF65-F5344CB8AC3E}">
        <p14:creationId xmlns:p14="http://schemas.microsoft.com/office/powerpoint/2010/main" val="995481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47586-FC5B-4FCB-A0F7-65EC5DCCE2C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In conferences across the country, as speakers we see seasoned professionals attending basic courses year after year, because that is their “comfort level”.</a:t>
            </a:r>
          </a:p>
        </p:txBody>
      </p:sp>
      <p:sp>
        <p:nvSpPr>
          <p:cNvPr id="7373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 Mobley Proprietary material for internal, educational purposes only</a:t>
            </a:r>
          </a:p>
        </p:txBody>
      </p:sp>
      <p:sp>
        <p:nvSpPr>
          <p:cNvPr id="73734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Expanding Role of the MSSD 2010</a:t>
            </a:r>
          </a:p>
        </p:txBody>
      </p:sp>
    </p:spTree>
    <p:extLst>
      <p:ext uri="{BB962C8B-B14F-4D97-AF65-F5344CB8AC3E}">
        <p14:creationId xmlns:p14="http://schemas.microsoft.com/office/powerpoint/2010/main" val="164886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B99E4-42E9-FA4A-9D82-8490F0DCAF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3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B99E4-42E9-FA4A-9D82-8490F0DCAF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1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B99E4-42E9-FA4A-9D82-8490F0DCAF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3B5B6-4C22-4447-825A-B5BC791EF8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 Mobley Proprietary material for internal, educational purposes only</a:t>
            </a:r>
          </a:p>
        </p:txBody>
      </p:sp>
      <p:sp>
        <p:nvSpPr>
          <p:cNvPr id="62470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Expanding Role of the MSSD 2010</a:t>
            </a:r>
          </a:p>
        </p:txBody>
      </p:sp>
    </p:spTree>
    <p:extLst>
      <p:ext uri="{BB962C8B-B14F-4D97-AF65-F5344CB8AC3E}">
        <p14:creationId xmlns:p14="http://schemas.microsoft.com/office/powerpoint/2010/main" val="137400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5C8E8-328A-4FBA-8FD3-9CE51FFAC99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 Mobley Proprietary material for internal, educational purposes only</a:t>
            </a:r>
          </a:p>
        </p:txBody>
      </p:sp>
      <p:sp>
        <p:nvSpPr>
          <p:cNvPr id="64518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Expanding Role of the MSSD 2010</a:t>
            </a:r>
          </a:p>
        </p:txBody>
      </p:sp>
    </p:spTree>
    <p:extLst>
      <p:ext uri="{BB962C8B-B14F-4D97-AF65-F5344CB8AC3E}">
        <p14:creationId xmlns:p14="http://schemas.microsoft.com/office/powerpoint/2010/main" val="450725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9CA98-BE74-4147-AE7B-BB23A6FE3FD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 Mobley Proprietary material for internal, educational purposes only</a:t>
            </a:r>
          </a:p>
        </p:txBody>
      </p:sp>
      <p:sp>
        <p:nvSpPr>
          <p:cNvPr id="65542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Expanding Role of the MSSD 2010</a:t>
            </a:r>
          </a:p>
        </p:txBody>
      </p:sp>
    </p:spTree>
    <p:extLst>
      <p:ext uri="{BB962C8B-B14F-4D97-AF65-F5344CB8AC3E}">
        <p14:creationId xmlns:p14="http://schemas.microsoft.com/office/powerpoint/2010/main" val="4234082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4099B-4EFA-4631-B0A8-B5F4591B3B5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 Mobley Proprietary material for internal, educational purposes only</a:t>
            </a:r>
          </a:p>
        </p:txBody>
      </p:sp>
      <p:sp>
        <p:nvSpPr>
          <p:cNvPr id="66566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Expanding Role of the MSSD 2010</a:t>
            </a:r>
          </a:p>
        </p:txBody>
      </p:sp>
    </p:spTree>
    <p:extLst>
      <p:ext uri="{BB962C8B-B14F-4D97-AF65-F5344CB8AC3E}">
        <p14:creationId xmlns:p14="http://schemas.microsoft.com/office/powerpoint/2010/main" val="1300463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71FDE-8EAA-4F7A-B79C-E0711C9DCAF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 Mobley Proprietary material for internal, educational purposes only</a:t>
            </a:r>
          </a:p>
        </p:txBody>
      </p:sp>
      <p:sp>
        <p:nvSpPr>
          <p:cNvPr id="67590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Expanding Role of the MSSD 2010</a:t>
            </a:r>
          </a:p>
        </p:txBody>
      </p:sp>
    </p:spTree>
    <p:extLst>
      <p:ext uri="{BB962C8B-B14F-4D97-AF65-F5344CB8AC3E}">
        <p14:creationId xmlns:p14="http://schemas.microsoft.com/office/powerpoint/2010/main" val="420943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585EA-BED5-441F-9FA9-40A32A15A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33C5C-06A8-4562-9C52-4672FD8120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5F922-404A-4C30-AF28-46CD94979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0D374-1DEE-485F-9C3F-499701DBC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8A863-6BE5-4DAD-917D-2835574D9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F3D25-42AB-4889-9DA1-BF282A686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A7C2-CA99-40F6-82EE-C9FB5C2FC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2A9EB-712F-4FA1-8092-8F375F9CB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4E501-B4C6-4410-98B7-33FB47801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A9532-1A2F-4FBA-89A9-321D1BED34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6CEF0-4F1F-4219-9997-987079D462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12DF5-EA32-47A0-9AC4-3623463259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62AD7-CF63-4983-A428-01A49129D0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D24B2-1185-409D-A2C6-BDB256EBC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76200"/>
            <a:ext cx="20574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76200"/>
            <a:ext cx="60198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C8D95-D546-47AF-A8EA-88913E7817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42A53-9AF7-4686-B0A6-869B2B6FC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C4F11-5E9C-4AB4-B648-18E1568029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224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0488"/>
            <a:ext cx="4038600" cy="222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8B3E0-B4BE-4376-BF3A-886C7515A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CC9F-5626-4AFD-A8C1-712F400465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B145D-6662-44B1-B8E2-97BC761EC6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CC1D-B6AE-47A2-9997-3DDC677493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7239000" cy="441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5638-9FF1-4AFA-89F8-EA974ECAC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55C3F-A532-4448-914B-0D4581588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9AED-3E2D-462F-8A26-42CF01784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E9C84-7C8B-42BD-8894-95364F6B0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7AAC20-3AF9-4762-A85F-127744B5D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475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7475A6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9525" y="914400"/>
            <a:ext cx="9144000" cy="342900"/>
          </a:xfrm>
          <a:prstGeom prst="rect">
            <a:avLst/>
          </a:prstGeom>
          <a:solidFill>
            <a:srgbClr val="53548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8610600" y="990600"/>
            <a:ext cx="185738" cy="185738"/>
          </a:xfrm>
          <a:prstGeom prst="ellipse">
            <a:avLst/>
          </a:prstGeom>
          <a:solidFill>
            <a:srgbClr val="E3D7E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7475A6"/>
              </a:solidFill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8305800" y="990600"/>
            <a:ext cx="185738" cy="185738"/>
          </a:xfrm>
          <a:prstGeom prst="ellipse">
            <a:avLst/>
          </a:prstGeom>
          <a:solidFill>
            <a:srgbClr val="9CD2D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7475A6"/>
              </a:solidFill>
            </a:endParaRP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8001000" y="1000125"/>
            <a:ext cx="185738" cy="185738"/>
          </a:xfrm>
          <a:prstGeom prst="ellipse">
            <a:avLst/>
          </a:prstGeom>
          <a:solidFill>
            <a:srgbClr val="B4D37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7475A6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083050" y="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C3C3D7"/>
                </a:solidFill>
                <a:latin typeface="Helvetica-Black" pitchFamily="34" charset="0"/>
              </a:rPr>
              <a:t>2009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85800" y="4495800"/>
            <a:ext cx="7772400" cy="1905000"/>
          </a:xfrm>
          <a:prstGeom prst="rect">
            <a:avLst/>
          </a:prstGeom>
          <a:solidFill>
            <a:srgbClr val="B4D37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6407150"/>
            <a:ext cx="9144000" cy="527050"/>
          </a:xfrm>
          <a:prstGeom prst="rect">
            <a:avLst/>
          </a:prstGeom>
          <a:solidFill>
            <a:srgbClr val="53548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5562600" y="596900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 dirty="0">
                <a:solidFill>
                  <a:srgbClr val="C3C3D7"/>
                </a:solidFill>
                <a:latin typeface="Helvetica-Black" pitchFamily="34" charset="0"/>
              </a:rPr>
              <a:t>The Credentialing School – The Basics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85800" y="19812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2700" y="6273800"/>
            <a:ext cx="914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dirty="0">
                <a:solidFill>
                  <a:srgbClr val="7071A2"/>
                </a:solidFill>
                <a:latin typeface="ITC Avant Garde Demi" pitchFamily="34" charset="0"/>
              </a:rPr>
              <a:t>w w w </a:t>
            </a:r>
            <a:r>
              <a:rPr lang="en-US" sz="3800" dirty="0">
                <a:solidFill>
                  <a:srgbClr val="B4D375"/>
                </a:solidFill>
                <a:latin typeface="ITC Avant Garde Demi" pitchFamily="34" charset="0"/>
              </a:rPr>
              <a:t>. </a:t>
            </a:r>
            <a:r>
              <a:rPr lang="en-US" sz="3800" dirty="0">
                <a:solidFill>
                  <a:srgbClr val="7071A2"/>
                </a:solidFill>
                <a:latin typeface="ITC Avant Garde Demi" pitchFamily="34" charset="0"/>
              </a:rPr>
              <a:t>e d g e </a:t>
            </a:r>
            <a:r>
              <a:rPr lang="en-US" sz="3800" dirty="0">
                <a:solidFill>
                  <a:srgbClr val="9CD2D6"/>
                </a:solidFill>
                <a:latin typeface="ITC Avant Garde Demi" pitchFamily="34" charset="0"/>
              </a:rPr>
              <a:t>– </a:t>
            </a:r>
            <a:r>
              <a:rPr lang="en-US" sz="3800" dirty="0">
                <a:solidFill>
                  <a:srgbClr val="7071A2"/>
                </a:solidFill>
                <a:latin typeface="ITC Avant Garde Demi" pitchFamily="34" charset="0"/>
              </a:rPr>
              <a:t>u </a:t>
            </a:r>
            <a:r>
              <a:rPr lang="en-US" sz="3800" dirty="0">
                <a:solidFill>
                  <a:srgbClr val="9CD2D6"/>
                </a:solidFill>
                <a:latin typeface="ITC Avant Garde Demi" pitchFamily="34" charset="0"/>
              </a:rPr>
              <a:t>– </a:t>
            </a:r>
            <a:r>
              <a:rPr lang="en-US" sz="3800" dirty="0">
                <a:solidFill>
                  <a:srgbClr val="7071A2"/>
                </a:solidFill>
                <a:latin typeface="ITC Avant Garde Demi" pitchFamily="34" charset="0"/>
              </a:rPr>
              <a:t>c a t e </a:t>
            </a:r>
            <a:r>
              <a:rPr lang="en-US" sz="3800" dirty="0">
                <a:solidFill>
                  <a:srgbClr val="B4D375"/>
                </a:solidFill>
                <a:latin typeface="ITC Avant Garde Demi" pitchFamily="34" charset="0"/>
              </a:rPr>
              <a:t>. </a:t>
            </a:r>
            <a:r>
              <a:rPr lang="en-US" sz="3800" dirty="0">
                <a:solidFill>
                  <a:srgbClr val="7071A2"/>
                </a:solidFill>
                <a:latin typeface="ITC Avant Garde Demi" pitchFamily="34" charset="0"/>
              </a:rPr>
              <a:t>c o m</a:t>
            </a:r>
          </a:p>
        </p:txBody>
      </p:sp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136525" y="82550"/>
          <a:ext cx="19208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Photo Editor Photo" r:id="rId14" imgW="13742857" imgH="8678486" progId="">
                  <p:embed/>
                </p:oleObj>
              </mc:Choice>
              <mc:Fallback>
                <p:oleObj name="Photo Editor Photo" r:id="rId14" imgW="13742857" imgH="8678486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82550"/>
                        <a:ext cx="1920875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ITC Avant Garde Demi" pitchFamily="34" charset="0"/>
              </a:rPr>
              <a:t>Click to edit Master title style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7475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7475A6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9525" y="914400"/>
            <a:ext cx="9144000" cy="342900"/>
          </a:xfrm>
          <a:prstGeom prst="rect">
            <a:avLst/>
          </a:prstGeom>
          <a:solidFill>
            <a:srgbClr val="53548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8610600" y="990600"/>
            <a:ext cx="185738" cy="185738"/>
          </a:xfrm>
          <a:prstGeom prst="ellipse">
            <a:avLst/>
          </a:prstGeom>
          <a:solidFill>
            <a:srgbClr val="E3D7E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7475A6"/>
              </a:solidFill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8305800" y="990600"/>
            <a:ext cx="185738" cy="185738"/>
          </a:xfrm>
          <a:prstGeom prst="ellipse">
            <a:avLst/>
          </a:prstGeom>
          <a:solidFill>
            <a:srgbClr val="9CD2D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7475A6"/>
              </a:solidFill>
            </a:endParaRP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8001000" y="1000125"/>
            <a:ext cx="185738" cy="185738"/>
          </a:xfrm>
          <a:prstGeom prst="ellipse">
            <a:avLst/>
          </a:prstGeom>
          <a:solidFill>
            <a:srgbClr val="B4D37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7475A6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486525" y="6426200"/>
            <a:ext cx="20939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 dirty="0">
                <a:solidFill>
                  <a:srgbClr val="B4D375"/>
                </a:solidFill>
                <a:latin typeface="Helvetica-Black" pitchFamily="34" charset="0"/>
              </a:rPr>
              <a:t>www.Edge-U-Cate.com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85800" y="19812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161925" y="5799138"/>
          <a:ext cx="14763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Photo Editor Photo" r:id="rId18" imgW="13742857" imgH="8678486" progId="">
                  <p:embed/>
                </p:oleObj>
              </mc:Choice>
              <mc:Fallback>
                <p:oleObj name="Photo Editor Photo" r:id="rId18" imgW="13742857" imgH="8678486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5799138"/>
                        <a:ext cx="147637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5720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 dirty="0">
              <a:solidFill>
                <a:srgbClr val="636499"/>
              </a:solidFill>
              <a:latin typeface="ITC Avant Garde Demi" pitchFamily="34" charset="0"/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381750"/>
            <a:ext cx="2362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ITC Avant Garde" pitchFamily="34" charset="0"/>
              </a:defRPr>
            </a:lvl1pPr>
          </a:lstStyle>
          <a:p>
            <a:pPr>
              <a:defRPr/>
            </a:pPr>
            <a:r>
              <a:rPr lang="en-US"/>
              <a:t>C Mobley &amp; Associates and Edge-U-Cate</a:t>
            </a:r>
            <a:endParaRPr lang="en-US" dirty="0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54488" y="6388100"/>
            <a:ext cx="1255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636499"/>
                </a:solidFill>
                <a:latin typeface="+mn-lt"/>
              </a:defRPr>
            </a:lvl1pPr>
          </a:lstStyle>
          <a:p>
            <a:pPr>
              <a:defRPr/>
            </a:pPr>
            <a:fld id="{643F2599-E45F-46FE-8D0C-40DA18124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TC Avant Garde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TC Avant Garde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TC Avant Garde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TC Avant Garde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TC Avant Garde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TC Avant Garde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TC Avant Garde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TC Avant Garde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4D375"/>
        </a:buClr>
        <a:buChar char="•"/>
        <a:defRPr sz="2800" b="1">
          <a:solidFill>
            <a:srgbClr val="6364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•"/>
        <a:defRPr sz="2500" b="1">
          <a:solidFill>
            <a:srgbClr val="6364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3D7ED"/>
        </a:buClr>
        <a:buChar char="•"/>
        <a:defRPr sz="2200" b="1">
          <a:solidFill>
            <a:srgbClr val="6364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071A2"/>
        </a:buClr>
        <a:buChar char="•"/>
        <a:defRPr sz="1900" b="1">
          <a:solidFill>
            <a:srgbClr val="6364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6364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rgbClr val="6364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rgbClr val="6364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rgbClr val="6364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rgbClr val="6364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364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36499"/>
          </a:solidFill>
          <a:latin typeface="ITC Avant Garde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36499"/>
          </a:solidFill>
          <a:latin typeface="ITC Avant Garde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36499"/>
          </a:solidFill>
          <a:latin typeface="ITC Avant Garde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36499"/>
          </a:solidFill>
          <a:latin typeface="ITC Avant Garde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636499"/>
          </a:solidFill>
          <a:latin typeface="ITC Avant Garde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636499"/>
          </a:solidFill>
          <a:latin typeface="ITC Avant Garde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636499"/>
          </a:solidFill>
          <a:latin typeface="ITC Avant Garde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636499"/>
          </a:solidFill>
          <a:latin typeface="ITC Avant Garde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4D375"/>
        </a:buClr>
        <a:buChar char="•"/>
        <a:defRPr sz="2800" b="1">
          <a:solidFill>
            <a:srgbClr val="6364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•"/>
        <a:defRPr sz="2500" b="1">
          <a:solidFill>
            <a:srgbClr val="6364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3D7ED"/>
        </a:buClr>
        <a:buChar char="•"/>
        <a:defRPr sz="2200" b="1">
          <a:solidFill>
            <a:srgbClr val="6364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071A2"/>
        </a:buClr>
        <a:buChar char="•"/>
        <a:defRPr sz="1900" b="1">
          <a:solidFill>
            <a:srgbClr val="6364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6364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rgbClr val="6364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rgbClr val="6364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rgbClr val="6364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rgbClr val="6364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TC Avant Garde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TC Avant Garde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TC Avant Garde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TC Avant Garde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TC Avant Garde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TC Avant Garde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TC Avant Garde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TC Avant Garde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4D375"/>
        </a:buClr>
        <a:buChar char="•"/>
        <a:defRPr sz="2800" b="1">
          <a:solidFill>
            <a:srgbClr val="6364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•"/>
        <a:defRPr sz="2500" b="1">
          <a:solidFill>
            <a:srgbClr val="6364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3D7ED"/>
        </a:buClr>
        <a:buChar char="•"/>
        <a:defRPr sz="2200" b="1">
          <a:solidFill>
            <a:srgbClr val="6364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071A2"/>
        </a:buClr>
        <a:buChar char="•"/>
        <a:defRPr sz="1900" b="1">
          <a:solidFill>
            <a:srgbClr val="6364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6364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rgbClr val="6364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rgbClr val="6364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rgbClr val="6364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rgbClr val="6364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475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66800" y="990600"/>
            <a:ext cx="8077200" cy="5410200"/>
          </a:xfrm>
          <a:prstGeom prst="rect">
            <a:avLst/>
          </a:prstGeom>
          <a:solidFill>
            <a:srgbClr val="CBCB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CBCBDD"/>
              </a:solidFill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371600"/>
            <a:ext cx="723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quotes, </a:t>
            </a:r>
            <a:br>
              <a:rPr lang="en-US"/>
            </a:br>
            <a:r>
              <a:rPr lang="en-US"/>
              <a:t>stats, or special</a:t>
            </a:r>
            <a:br>
              <a:rPr lang="en-US"/>
            </a:br>
            <a:r>
              <a:rPr lang="en-US"/>
              <a:t>stand alone</a:t>
            </a:r>
            <a:br>
              <a:rPr lang="en-US"/>
            </a:br>
            <a:r>
              <a:rPr lang="en-US"/>
              <a:t>information here.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 rot="5400000">
            <a:off x="-2895600" y="2895600"/>
            <a:ext cx="6858000" cy="1066800"/>
          </a:xfrm>
          <a:prstGeom prst="rect">
            <a:avLst/>
          </a:prstGeom>
          <a:solidFill>
            <a:srgbClr val="53548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 rot="5400000">
            <a:off x="423863" y="6443663"/>
            <a:ext cx="185737" cy="185737"/>
          </a:xfrm>
          <a:prstGeom prst="ellipse">
            <a:avLst/>
          </a:prstGeom>
          <a:solidFill>
            <a:srgbClr val="E3D7ED"/>
          </a:solidFill>
          <a:ln w="9525">
            <a:noFill/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endParaRPr lang="en-US" dirty="0">
              <a:solidFill>
                <a:srgbClr val="7475A6"/>
              </a:solidFill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 rot="5400000">
            <a:off x="423863" y="6138863"/>
            <a:ext cx="185737" cy="185737"/>
          </a:xfrm>
          <a:prstGeom prst="ellipse">
            <a:avLst/>
          </a:prstGeom>
          <a:solidFill>
            <a:srgbClr val="9CD2D6"/>
          </a:solidFill>
          <a:ln w="9525">
            <a:noFill/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endParaRPr lang="en-US" dirty="0">
              <a:solidFill>
                <a:srgbClr val="7475A6"/>
              </a:solidFill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 rot="5400000">
            <a:off x="414338" y="5834063"/>
            <a:ext cx="185737" cy="185737"/>
          </a:xfrm>
          <a:prstGeom prst="ellipse">
            <a:avLst/>
          </a:prstGeom>
          <a:solidFill>
            <a:srgbClr val="B4D375"/>
          </a:solidFill>
          <a:ln w="9525">
            <a:noFill/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endParaRPr lang="en-US" dirty="0">
              <a:solidFill>
                <a:srgbClr val="7475A6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324600" y="6477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B4D375"/>
                </a:solidFill>
                <a:latin typeface="ITC Avant Garde Demi" pitchFamily="34" charset="0"/>
              </a:rPr>
              <a:t>www.edge-u-cate.com</a:t>
            </a: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-457200" y="82550"/>
          <a:ext cx="19208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Photo Editor Photo" r:id="rId16" imgW="13742857" imgH="8678486" progId="">
                  <p:embed/>
                </p:oleObj>
              </mc:Choice>
              <mc:Fallback>
                <p:oleObj name="Photo Editor Photo" r:id="rId16" imgW="13742857" imgH="8678486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1413"/>
                      <a:stretch>
                        <a:fillRect/>
                      </a:stretch>
                    </p:blipFill>
                    <p:spPr bwMode="auto">
                      <a:xfrm>
                        <a:off x="-457200" y="82550"/>
                        <a:ext cx="19208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4F507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4F5079"/>
          </a:solidFill>
          <a:latin typeface="ITC Avant Garde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4F5079"/>
          </a:solidFill>
          <a:latin typeface="ITC Avant Garde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4F5079"/>
          </a:solidFill>
          <a:latin typeface="ITC Avant Garde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4F5079"/>
          </a:solidFill>
          <a:latin typeface="ITC Avant Garde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rgbClr val="4F5079"/>
          </a:solidFill>
          <a:latin typeface="ITC Avant Garde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rgbClr val="4F5079"/>
          </a:solidFill>
          <a:latin typeface="ITC Avant Garde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rgbClr val="4F5079"/>
          </a:solidFill>
          <a:latin typeface="ITC Avant Garde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rgbClr val="4F5079"/>
          </a:solidFill>
          <a:latin typeface="ITC Avant Garde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4D375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475A6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4D375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3C3D7"/>
        </a:buClr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3C3D7"/>
        </a:buClr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3C3D7"/>
        </a:buClr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3C3D7"/>
        </a:buClr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3C3D7"/>
        </a:buClr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llaboratory.wikidot.com/philosophy-of-thought-and-logic-2011-2012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rkathleenyoung.wordpress.com/2010/03/16/emdr-questions-and-concern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condoit.wordpress.com/category/butterflies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4F28-3B70-43B3-9417-31865C1A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Association Medical Staff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498E4-9D84-4A2C-B504-2D54DE00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599" cy="534035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solidFill>
                  <a:srgbClr val="4AB24A"/>
                </a:solidFill>
              </a:rPr>
              <a:t>We’ve Come a Long Way, Baby</a:t>
            </a:r>
          </a:p>
          <a:p>
            <a:pPr marL="0" indent="0" algn="ctr">
              <a:buNone/>
            </a:pPr>
            <a:r>
              <a:rPr lang="en-US" dirty="0"/>
              <a:t>April 26, 2019</a:t>
            </a:r>
          </a:p>
          <a:p>
            <a:pPr algn="ctr">
              <a:buFontTx/>
              <a:buNone/>
            </a:pPr>
            <a:r>
              <a:rPr lang="en-US" sz="2000" dirty="0"/>
              <a:t>Presented by </a:t>
            </a:r>
          </a:p>
          <a:p>
            <a:pPr algn="ctr">
              <a:buFontTx/>
              <a:buNone/>
            </a:pPr>
            <a:r>
              <a:rPr lang="en-US" sz="2000" dirty="0"/>
              <a:t>Christine “Cris” Mobley, CPMSM, CPCS</a:t>
            </a:r>
            <a:br>
              <a:rPr lang="en-US" sz="2000" dirty="0"/>
            </a:br>
            <a:r>
              <a:rPr lang="en-US" sz="2000" dirty="0"/>
              <a:t>President, C Mobley &amp; Associates, LLC</a:t>
            </a:r>
          </a:p>
          <a:p>
            <a:pPr algn="ctr">
              <a:buFontTx/>
              <a:buNone/>
            </a:pPr>
            <a:r>
              <a:rPr lang="en-US" sz="2000" dirty="0"/>
              <a:t>Owner, Co-Founder, Edge-U-Cate, LLC</a:t>
            </a:r>
          </a:p>
          <a:p>
            <a:pPr algn="ctr">
              <a:buFontTx/>
              <a:buNone/>
            </a:pPr>
            <a:r>
              <a:rPr lang="en-US" sz="2000" dirty="0"/>
              <a:t>Colorado Springs, CO</a:t>
            </a:r>
          </a:p>
          <a:p>
            <a:pPr algn="ctr">
              <a:buFontTx/>
              <a:buNone/>
            </a:pPr>
            <a:endParaRPr lang="en-US" sz="2000" dirty="0"/>
          </a:p>
          <a:p>
            <a:pPr algn="ctr">
              <a:buFontTx/>
              <a:buNone/>
            </a:pPr>
            <a:r>
              <a:rPr lang="en-US" sz="2000" dirty="0"/>
              <a:t>©Edge-U-Cate, LLC</a:t>
            </a:r>
          </a:p>
          <a:p>
            <a:pPr algn="ctr">
              <a:buFontTx/>
              <a:buNone/>
            </a:pPr>
            <a:r>
              <a:rPr lang="en-US" sz="1400" dirty="0"/>
              <a:t>This presentation is proprietary and cannot be duplicated without</a:t>
            </a:r>
          </a:p>
          <a:p>
            <a:pPr algn="ctr">
              <a:buFontTx/>
              <a:buNone/>
            </a:pPr>
            <a:r>
              <a:rPr lang="en-US" sz="1400" dirty="0"/>
              <a:t> the express permission of Edge-U-Cate, LLC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F9A20-0C7D-40E4-B7B6-7F275DD856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557C3-79E9-4D2D-B966-4809A454E79C}"/>
              </a:ext>
            </a:extLst>
          </p:cNvPr>
          <p:cNvSpPr txBox="1"/>
          <p:nvPr/>
        </p:nvSpPr>
        <p:spPr>
          <a:xfrm rot="18258907">
            <a:off x="5705220" y="3502518"/>
            <a:ext cx="2857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6276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5286" y="304800"/>
            <a:ext cx="8229600" cy="547686"/>
          </a:xfrm>
        </p:spPr>
        <p:txBody>
          <a:bodyPr>
            <a:noAutofit/>
          </a:bodyPr>
          <a:lstStyle/>
          <a:p>
            <a:r>
              <a:rPr lang="en-US" sz="4000" b="1" dirty="0"/>
              <a:t>Fast, fast forward to 15+ years to </a:t>
            </a:r>
            <a:br>
              <a:rPr lang="en-US" sz="4000" b="1" dirty="0"/>
            </a:br>
            <a:r>
              <a:rPr lang="en-US" sz="4000" b="1" dirty="0"/>
              <a:t>Today’s “New World”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Technology Plus – how are you using?</a:t>
            </a:r>
          </a:p>
          <a:p>
            <a:pPr lvl="1"/>
            <a:r>
              <a:rPr lang="en-US" dirty="0"/>
              <a:t>Paperless application, files, minutes, bylaws, P&amp;Ps</a:t>
            </a:r>
          </a:p>
          <a:p>
            <a:pPr lvl="1"/>
            <a:r>
              <a:rPr lang="en-US" dirty="0"/>
              <a:t>Internet PSV, transmittal of information</a:t>
            </a:r>
          </a:p>
          <a:p>
            <a:pPr lvl="1"/>
            <a:r>
              <a:rPr lang="en-US" dirty="0"/>
              <a:t>PSV subscription service “no news is good news” (NPDB, AMA, AOA, ABMS, Bd Cert Docs)</a:t>
            </a:r>
          </a:p>
          <a:p>
            <a:pPr lvl="1"/>
            <a:r>
              <a:rPr lang="en-US" dirty="0"/>
              <a:t>More software modules available: privileges, FPPE, OPPE, quality metrics, PI, affiliations, tracking, trending</a:t>
            </a:r>
          </a:p>
          <a:p>
            <a:pPr lvl="1"/>
            <a:r>
              <a:rPr lang="en-US" dirty="0"/>
              <a:t>Intranet – hospital web sites with MSS section</a:t>
            </a:r>
          </a:p>
          <a:p>
            <a:pPr lvl="1"/>
            <a:r>
              <a:rPr lang="en-US" dirty="0"/>
              <a:t>Smart phones</a:t>
            </a:r>
          </a:p>
          <a:p>
            <a:pPr lvl="1"/>
            <a:r>
              <a:rPr lang="en-US" dirty="0"/>
              <a:t>Computer scanning</a:t>
            </a:r>
          </a:p>
          <a:p>
            <a:pPr lvl="1"/>
            <a:r>
              <a:rPr lang="en-US" dirty="0"/>
              <a:t>Email, texting, tweeting, messaging</a:t>
            </a:r>
          </a:p>
          <a:p>
            <a:pPr lvl="1"/>
            <a:r>
              <a:rPr lang="en-US" dirty="0"/>
              <a:t>Go to meetings, virtual meetings</a:t>
            </a:r>
          </a:p>
          <a:p>
            <a:pPr lvl="1"/>
            <a:r>
              <a:rPr lang="en-US" dirty="0"/>
              <a:t>Conference calling</a:t>
            </a:r>
          </a:p>
          <a:p>
            <a:pPr lvl="1"/>
            <a:r>
              <a:rPr lang="en-US" dirty="0"/>
              <a:t>And MORE………………………………………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18" y="4213159"/>
            <a:ext cx="2550672" cy="19130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5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4000" b="1" dirty="0"/>
              <a:t>Fast, fast forward to 15+ years to </a:t>
            </a:r>
            <a:br>
              <a:rPr lang="en-US" sz="4000" b="1" dirty="0"/>
            </a:br>
            <a:r>
              <a:rPr lang="en-US" sz="4000" b="1" dirty="0"/>
              <a:t>Today’s “New World”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9308"/>
            <a:ext cx="7162800" cy="455685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Plethora of accrediting organizations</a:t>
            </a:r>
          </a:p>
          <a:p>
            <a:pPr lvl="1"/>
            <a:r>
              <a:rPr lang="en-US" sz="1800" dirty="0"/>
              <a:t>TJC,HFAP, DNV, CIQA, AAAHC,  URAC, CARF, NCQA, plus CMS</a:t>
            </a:r>
          </a:p>
          <a:p>
            <a:pPr lvl="1"/>
            <a:r>
              <a:rPr lang="en-US" sz="1800" dirty="0"/>
              <a:t>Many organizations have multiple accreditations plus MOC, OCC </a:t>
            </a:r>
            <a:r>
              <a:rPr lang="en-US" sz="1800" baseline="30000" dirty="0"/>
              <a:t>   </a:t>
            </a:r>
            <a:endParaRPr lang="en-US" sz="1800" dirty="0"/>
          </a:p>
          <a:p>
            <a:r>
              <a:rPr lang="en-US" sz="2400" dirty="0"/>
              <a:t>OPPE/FPPE in full swing</a:t>
            </a:r>
          </a:p>
          <a:p>
            <a:r>
              <a:rPr lang="en-US" sz="2400" dirty="0"/>
              <a:t>Recruitment is big business – but tough!</a:t>
            </a:r>
          </a:p>
          <a:p>
            <a:r>
              <a:rPr lang="en-US" sz="2400" dirty="0"/>
              <a:t>ACOs, PSOs, external pressures</a:t>
            </a:r>
          </a:p>
          <a:p>
            <a:r>
              <a:rPr lang="en-US" sz="2400" dirty="0"/>
              <a:t>Healthcare system CVOs</a:t>
            </a:r>
          </a:p>
          <a:p>
            <a:r>
              <a:rPr lang="en-US" sz="2400" dirty="0"/>
              <a:t>Employed Physicians, Enrollment</a:t>
            </a:r>
          </a:p>
          <a:p>
            <a:r>
              <a:rPr lang="en-US" sz="2400" dirty="0"/>
              <a:t>More privileging dilemmas: </a:t>
            </a:r>
          </a:p>
          <a:p>
            <a:pPr lvl="1"/>
            <a:r>
              <a:rPr lang="en-US" sz="1800" dirty="0"/>
              <a:t>Aging </a:t>
            </a:r>
            <a:r>
              <a:rPr lang="en-US" sz="1800" dirty="0" err="1"/>
              <a:t>drs</a:t>
            </a:r>
            <a:r>
              <a:rPr lang="en-US" sz="1800" dirty="0"/>
              <a:t>, increased behavior/impairment issues, low-volume, constant technological advances, turf issues, re-entry, </a:t>
            </a:r>
            <a:r>
              <a:rPr lang="en-US" sz="1800" dirty="0" err="1"/>
              <a:t>etc</a:t>
            </a:r>
            <a:endParaRPr lang="en-US" sz="1800" dirty="0"/>
          </a:p>
          <a:p>
            <a:r>
              <a:rPr lang="en-US" sz="2400" dirty="0"/>
              <a:t>Increased negligent credentialing cases, more hearings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8" y="3494212"/>
            <a:ext cx="1676401" cy="26022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1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Fast, fast forward to 15+ years to </a:t>
            </a:r>
            <a:br>
              <a:rPr lang="en-US" sz="4000" b="1" dirty="0"/>
            </a:br>
            <a:r>
              <a:rPr lang="en-US" sz="4000" b="1" dirty="0"/>
              <a:t>Today’s “New World”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7808" y="1295400"/>
            <a:ext cx="8229600" cy="5345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Fewer physicians providing in-patient care - more hospitalists – how to privilege</a:t>
            </a:r>
          </a:p>
          <a:p>
            <a:r>
              <a:rPr lang="en-US" dirty="0"/>
              <a:t>More non-acute health care settings – how to privilege</a:t>
            </a:r>
          </a:p>
          <a:p>
            <a:r>
              <a:rPr lang="en-US" dirty="0"/>
              <a:t>Telemedicine (E-ICU, imaging, other)</a:t>
            </a:r>
          </a:p>
          <a:p>
            <a:r>
              <a:rPr lang="en-US" dirty="0"/>
              <a:t>More non-physician providers (NPPs)</a:t>
            </a:r>
          </a:p>
          <a:p>
            <a:pPr lvl="1"/>
            <a:r>
              <a:rPr lang="en-US" dirty="0"/>
              <a:t>PA, APRN,RA, AA, Pharm D, PhD, LSW</a:t>
            </a:r>
          </a:p>
          <a:p>
            <a:pPr lvl="1"/>
            <a:r>
              <a:rPr lang="en-US" dirty="0"/>
              <a:t>Alternative health providers (acupuncture, LMT, chiropractic, doulas)</a:t>
            </a:r>
          </a:p>
          <a:p>
            <a:r>
              <a:rPr lang="en-US" dirty="0"/>
              <a:t>Increase in “temporary privileges-right NOW”</a:t>
            </a:r>
          </a:p>
          <a:p>
            <a:r>
              <a:rPr lang="en-US" dirty="0"/>
              <a:t>Healthcare is competitive, less reimbursement</a:t>
            </a:r>
          </a:p>
          <a:p>
            <a:r>
              <a:rPr lang="en-US" dirty="0"/>
              <a:t>More mergers, acquisitions, revolving door CEOs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33" y="2539442"/>
            <a:ext cx="1488967" cy="14212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0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MSPs/</a:t>
            </a:r>
            <a:r>
              <a:rPr lang="en-US" b="1" dirty="0" err="1"/>
              <a:t>Credentialer’s</a:t>
            </a:r>
            <a:r>
              <a:rPr lang="en-US" b="1" dirty="0"/>
              <a:t> Role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6987"/>
            <a:ext cx="6682980" cy="482917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Back in the Day, Speeding Bullet, to </a:t>
            </a:r>
            <a:br>
              <a:rPr lang="en-US" sz="2400" dirty="0"/>
            </a:br>
            <a:r>
              <a:rPr lang="en-US" sz="2400" i="1" dirty="0">
                <a:latin typeface="AR BLANCA" panose="02000000000000000000" pitchFamily="2" charset="0"/>
              </a:rPr>
              <a:t>WARP</a:t>
            </a:r>
            <a:r>
              <a:rPr lang="en-US" sz="2400" dirty="0">
                <a:latin typeface="AR BERKLEY" panose="02000000000000000000" pitchFamily="2" charset="0"/>
              </a:rPr>
              <a:t> </a:t>
            </a:r>
            <a:r>
              <a:rPr lang="en-US" sz="2400" dirty="0"/>
              <a:t>speed today</a:t>
            </a:r>
          </a:p>
          <a:p>
            <a:r>
              <a:rPr lang="en-US" sz="2400" dirty="0"/>
              <a:t>C-Suite, Corporate positions available</a:t>
            </a:r>
          </a:p>
          <a:p>
            <a:pPr lvl="1"/>
            <a:r>
              <a:rPr lang="en-US" dirty="0"/>
              <a:t>Oversee multiple departments/areas/hospitals</a:t>
            </a:r>
          </a:p>
          <a:p>
            <a:r>
              <a:rPr lang="en-US" sz="2400" dirty="0"/>
              <a:t>“Do More with Less” – shrinking budgets</a:t>
            </a:r>
          </a:p>
          <a:p>
            <a:pPr lvl="1"/>
            <a:r>
              <a:rPr lang="en-US" dirty="0"/>
              <a:t>Not to mention less staff</a:t>
            </a:r>
          </a:p>
          <a:p>
            <a:r>
              <a:rPr lang="en-US" sz="2400" dirty="0"/>
              <a:t>Keeping up with the technology </a:t>
            </a:r>
            <a:r>
              <a:rPr lang="en-US" sz="2000" dirty="0"/>
              <a:t>(now that we have it!)</a:t>
            </a:r>
          </a:p>
          <a:p>
            <a:r>
              <a:rPr lang="en-US" sz="2400" dirty="0"/>
              <a:t>Statistical analysis and reporting</a:t>
            </a:r>
          </a:p>
          <a:p>
            <a:r>
              <a:rPr lang="en-US" sz="2400" dirty="0"/>
              <a:t>Compliance</a:t>
            </a:r>
          </a:p>
          <a:p>
            <a:r>
              <a:rPr lang="en-US" sz="2400" dirty="0"/>
              <a:t>Industry monitoring – keep up!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74" y="1296987"/>
            <a:ext cx="2057400" cy="1861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85" y="3158038"/>
            <a:ext cx="927730" cy="85858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5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MSPs/</a:t>
            </a:r>
            <a:r>
              <a:rPr lang="en-US" b="1" dirty="0" err="1"/>
              <a:t>Credentialer’s</a:t>
            </a:r>
            <a:r>
              <a:rPr lang="en-US" b="1" dirty="0"/>
              <a:t> Role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439" y="2338466"/>
            <a:ext cx="8711963" cy="3648288"/>
          </a:xfrm>
        </p:spPr>
        <p:txBody>
          <a:bodyPr/>
          <a:lstStyle/>
          <a:p>
            <a:r>
              <a:rPr lang="en-US" dirty="0"/>
              <a:t>Recruitment and contracting</a:t>
            </a:r>
          </a:p>
          <a:p>
            <a:r>
              <a:rPr lang="en-US" dirty="0"/>
              <a:t>Website development, portals for physician groups</a:t>
            </a:r>
          </a:p>
          <a:p>
            <a:r>
              <a:rPr lang="en-US" dirty="0"/>
              <a:t>Develop and oversee FPPE/OPPE and other monitoring services</a:t>
            </a:r>
          </a:p>
          <a:p>
            <a:r>
              <a:rPr lang="en-US" dirty="0"/>
              <a:t>Work on process improvement within department</a:t>
            </a:r>
          </a:p>
          <a:p>
            <a:r>
              <a:rPr lang="en-US" dirty="0"/>
              <a:t>Enrollment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6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67544" y="17765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MSPs/</a:t>
            </a:r>
            <a:r>
              <a:rPr lang="en-US" b="1" dirty="0" err="1"/>
              <a:t>Credentialer’s</a:t>
            </a:r>
            <a:r>
              <a:rPr lang="en-US" b="1" dirty="0"/>
              <a:t> Role 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10736" y="1421026"/>
            <a:ext cx="8229600" cy="4713943"/>
          </a:xfrm>
        </p:spPr>
        <p:txBody>
          <a:bodyPr/>
          <a:lstStyle/>
          <a:p>
            <a:pPr eaLnBrk="1" hangingPunct="1"/>
            <a:r>
              <a:rPr lang="en-US" dirty="0"/>
              <a:t>What’s been added to your job within the last year, two years, five years, ten years?</a:t>
            </a:r>
          </a:p>
          <a:p>
            <a:pPr eaLnBrk="1" hangingPunct="1"/>
            <a:r>
              <a:rPr lang="en-US" dirty="0"/>
              <a:t>How much has your level of expertise been tested? Your staff’s?</a:t>
            </a:r>
          </a:p>
          <a:p>
            <a:pPr eaLnBrk="1" hangingPunct="1"/>
            <a:r>
              <a:rPr lang="en-US" dirty="0"/>
              <a:t>How comfortable are you TODAY that you (and/or your staff) have all the training, knowledge, experience needed to operate a functioning-at-optimal level department?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00" y="5181600"/>
            <a:ext cx="4050850" cy="1676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56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MSPs/</a:t>
            </a:r>
            <a:r>
              <a:rPr lang="en-US" b="1" dirty="0" err="1"/>
              <a:t>Credentialer’s</a:t>
            </a:r>
            <a:r>
              <a:rPr lang="en-US" b="1" dirty="0"/>
              <a:t> Role </a:t>
            </a:r>
            <a:r>
              <a:rPr lang="en-US" dirty="0"/>
              <a:t>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09208"/>
            <a:ext cx="7860103" cy="470852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 Rate Yourself</a:t>
            </a:r>
            <a:endParaRPr lang="en-US" dirty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Confidence level in terms of experience, training, knowledge for you/your staff: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sz="2400" dirty="0"/>
              <a:t>Highest degree of confidence in all areas related to job – yours and that of  your staff, if applicable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sz="2400" dirty="0"/>
              <a:t>Missing some degree of confidence but are in process of making changes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sz="2400" dirty="0"/>
              <a:t>Really in need of expertise, training, and/or knowledge in some critical areas and/or to be prepared to take on additional responsibilities</a:t>
            </a:r>
          </a:p>
        </p:txBody>
      </p:sp>
      <p:sp>
        <p:nvSpPr>
          <p:cNvPr id="26628" name="Picture 11" descr="MCj04344110000[1]"/>
          <p:cNvSpPr>
            <a:spLocks noChangeAspect="1" noChangeArrowheads="1"/>
          </p:cNvSpPr>
          <p:nvPr/>
        </p:nvSpPr>
        <p:spPr bwMode="auto">
          <a:xfrm>
            <a:off x="6096000" y="0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44" y="136524"/>
            <a:ext cx="2205816" cy="21947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6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3921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Current Barriers to Optimal Performance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36618"/>
            <a:ext cx="8229600" cy="459278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Staffing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Insufficient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Diversity of knowledge, training, experience; e.g., clinical, technical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Salaries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Attitude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“Always done it that way”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Can’t see the forest for the trees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Intimidated by others with talents you don’t possess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I’m retiring soon so no need to expand my horizons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pic>
        <p:nvPicPr>
          <p:cNvPr id="27652" name="Picture 5" descr="MMj0283766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4262" y="404097"/>
            <a:ext cx="3360756" cy="235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5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6749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Current Barriers to Optimal Performance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6543"/>
            <a:ext cx="8229600" cy="5331457"/>
          </a:xfrm>
        </p:spPr>
        <p:txBody>
          <a:bodyPr/>
          <a:lstStyle/>
          <a:p>
            <a:pPr eaLnBrk="1" hangingPunct="1"/>
            <a:r>
              <a:rPr lang="en-US" dirty="0"/>
              <a:t>Technology deficient</a:t>
            </a:r>
          </a:p>
          <a:p>
            <a:pPr lvl="1" eaLnBrk="1" hangingPunct="1"/>
            <a:r>
              <a:rPr lang="en-US" sz="2000" dirty="0"/>
              <a:t>Older software</a:t>
            </a:r>
          </a:p>
          <a:p>
            <a:pPr lvl="1" eaLnBrk="1" hangingPunct="1"/>
            <a:r>
              <a:rPr lang="en-US" sz="2000" dirty="0"/>
              <a:t>Not high on IT or IS priority list for updates, improvements</a:t>
            </a:r>
          </a:p>
          <a:p>
            <a:pPr lvl="1" eaLnBrk="1" hangingPunct="1"/>
            <a:r>
              <a:rPr lang="en-US" sz="2000" dirty="0"/>
              <a:t>Not fully utilizing  software because…………</a:t>
            </a:r>
          </a:p>
          <a:p>
            <a:pPr lvl="1" eaLnBrk="1" hangingPunct="1"/>
            <a:r>
              <a:rPr lang="en-US" sz="2000" dirty="0"/>
              <a:t>Software doesn’t interface with others in the organization and/or you don’t have access</a:t>
            </a:r>
          </a:p>
          <a:p>
            <a:pPr lvl="1" eaLnBrk="1" hangingPunct="1"/>
            <a:r>
              <a:rPr lang="en-US" sz="2000" dirty="0"/>
              <a:t>The idea of “paperless office” is foreign to you</a:t>
            </a:r>
          </a:p>
          <a:p>
            <a:pPr lvl="1" eaLnBrk="1" hangingPunct="1"/>
            <a:r>
              <a:rPr lang="en-US" sz="2000" dirty="0"/>
              <a:t>Uncomfortable with using software</a:t>
            </a:r>
          </a:p>
          <a:p>
            <a:pPr eaLnBrk="1" hangingPunct="1"/>
            <a:r>
              <a:rPr lang="en-US" dirty="0"/>
              <a:t>Physicians less willing to serve in voluntary, time-consuming leadership positions</a:t>
            </a:r>
          </a:p>
          <a:p>
            <a:pPr lvl="1" eaLnBrk="1" hangingPunct="1"/>
            <a:r>
              <a:rPr lang="en-US" sz="2000" dirty="0"/>
              <a:t>Want more family time</a:t>
            </a:r>
          </a:p>
          <a:p>
            <a:pPr lvl="1" eaLnBrk="1" hangingPunct="1"/>
            <a:r>
              <a:rPr lang="en-US" sz="2000" dirty="0"/>
              <a:t>Medical practice consumes all of their time (billing expectations)</a:t>
            </a:r>
          </a:p>
        </p:txBody>
      </p:sp>
      <p:pic>
        <p:nvPicPr>
          <p:cNvPr id="28676" name="Picture 5" descr="MPj043724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6552" y="165733"/>
            <a:ext cx="2488333" cy="166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25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Current Barriers to Optimal Performance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0688"/>
            <a:ext cx="8229600" cy="418763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Administrative Support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Don’t understand what you do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MSD is not a revenue producing department – really?</a:t>
            </a:r>
          </a:p>
          <a:p>
            <a:pPr eaLnBrk="1" hangingPunct="1"/>
            <a:r>
              <a:rPr lang="en-US" dirty="0"/>
              <a:t>Budget Constraints</a:t>
            </a:r>
          </a:p>
          <a:p>
            <a:pPr lvl="1" eaLnBrk="1" hangingPunct="1"/>
            <a:r>
              <a:rPr lang="en-US" dirty="0"/>
              <a:t>Education, training</a:t>
            </a:r>
          </a:p>
          <a:p>
            <a:pPr lvl="2" eaLnBrk="1" hangingPunct="1"/>
            <a:r>
              <a:rPr lang="en-US" dirty="0"/>
              <a:t>On site (speakers, webinars, on line, consultants)</a:t>
            </a:r>
          </a:p>
          <a:p>
            <a:pPr lvl="2" eaLnBrk="1" hangingPunct="1"/>
            <a:r>
              <a:rPr lang="en-US" dirty="0"/>
              <a:t>Off site (conferences, seminars, college)</a:t>
            </a:r>
          </a:p>
          <a:p>
            <a:pPr lvl="1" eaLnBrk="1" hangingPunct="1"/>
            <a:r>
              <a:rPr lang="en-US" dirty="0"/>
              <a:t>Upgraded software</a:t>
            </a:r>
          </a:p>
          <a:p>
            <a:pPr lvl="1" eaLnBrk="1" hangingPunct="1"/>
            <a:r>
              <a:rPr lang="en-US" dirty="0"/>
              <a:t>Paid medical staff leaders</a:t>
            </a:r>
          </a:p>
          <a:p>
            <a:pPr lvl="1" eaLnBrk="1" hangingPunct="1"/>
            <a:r>
              <a:rPr lang="en-US" dirty="0"/>
              <a:t>More diverse, qualified staff</a:t>
            </a:r>
          </a:p>
          <a:p>
            <a:pPr eaLnBrk="1" hangingPunct="1"/>
            <a:r>
              <a:rPr lang="en-US" dirty="0"/>
              <a:t>Others ????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pic>
        <p:nvPicPr>
          <p:cNvPr id="29700" name="Picture 5" descr="MCj043960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4434" y="4720726"/>
            <a:ext cx="3433580" cy="2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6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OBJECTIVES FOR TODAY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950"/>
            <a:ext cx="8229600" cy="44064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Describe the progression of credentialing and privileging since 2000 that MSPs/</a:t>
            </a:r>
            <a:r>
              <a:rPr lang="en-US" dirty="0" err="1"/>
              <a:t>Credentialers</a:t>
            </a:r>
            <a:r>
              <a:rPr lang="en-US" dirty="0"/>
              <a:t> are experiencing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Define some of the major changes that have been and are occurring requiring modification of processes and our thinking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areas of expertise that professionals need to possess or hire to keep up with the “new world.”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Embracing and accepting the challenges and changes looking toward the future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3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Decision time – how to best function in the New World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62928" y="1982356"/>
            <a:ext cx="8229600" cy="4454236"/>
          </a:xfrm>
        </p:spPr>
        <p:txBody>
          <a:bodyPr/>
          <a:lstStyle/>
          <a:p>
            <a:pPr lvl="1"/>
            <a:r>
              <a:rPr lang="en-US" sz="2800" dirty="0"/>
              <a:t>Be all things to all people</a:t>
            </a:r>
          </a:p>
          <a:p>
            <a:pPr lvl="1"/>
            <a:r>
              <a:rPr lang="en-US" sz="2800" dirty="0"/>
              <a:t>Be all things to some people</a:t>
            </a:r>
          </a:p>
          <a:p>
            <a:pPr lvl="1"/>
            <a:r>
              <a:rPr lang="en-US" sz="2800" dirty="0"/>
              <a:t>Be some things to all people</a:t>
            </a:r>
          </a:p>
          <a:p>
            <a:pPr lvl="1"/>
            <a:r>
              <a:rPr lang="en-US" sz="2800" dirty="0"/>
              <a:t>Be some things to some people</a:t>
            </a:r>
            <a:br>
              <a:rPr lang="en-US" sz="2800" dirty="0"/>
            </a:br>
            <a:endParaRPr lang="en-US" sz="2800" dirty="0"/>
          </a:p>
          <a:p>
            <a:pPr lvl="1" algn="ctr" eaLnBrk="1" hangingPunct="1">
              <a:buFontTx/>
              <a:buNone/>
            </a:pPr>
            <a:r>
              <a:rPr lang="en-US" dirty="0" err="1"/>
              <a:t>Hmmmmm</a:t>
            </a:r>
            <a:r>
              <a:rPr lang="en-US" dirty="0"/>
              <a:t>………</a:t>
            </a:r>
          </a:p>
          <a:p>
            <a:pPr lvl="1" algn="ctr" eaLnBrk="1" hangingPunct="1">
              <a:buFontTx/>
              <a:buNone/>
            </a:pPr>
            <a:endParaRPr lang="en-US" dirty="0"/>
          </a:p>
          <a:p>
            <a:pPr lvl="1" algn="ctr" eaLnBrk="1" hangingPunct="1">
              <a:buFontTx/>
              <a:buNone/>
            </a:pPr>
            <a:r>
              <a:rPr lang="en-US" dirty="0"/>
              <a:t>Your Organization’s Culture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97" y="1982356"/>
            <a:ext cx="3207103" cy="25528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04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Transitioning to the New World 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Now is a good time to contemplate </a:t>
            </a:r>
            <a:r>
              <a:rPr lang="en-US" i="1" dirty="0"/>
              <a:t>Value v. Volume</a:t>
            </a:r>
          </a:p>
          <a:p>
            <a:pPr lvl="1" eaLnBrk="1" hangingPunct="1"/>
            <a:r>
              <a:rPr lang="en-US" dirty="0"/>
              <a:t>What is essential?  What wouldn’t they miss?  Where should you be spending  your time?</a:t>
            </a:r>
          </a:p>
          <a:p>
            <a:pPr eaLnBrk="1" hangingPunct="1"/>
            <a:r>
              <a:rPr lang="en-US" i="1" dirty="0"/>
              <a:t>What</a:t>
            </a:r>
            <a:r>
              <a:rPr lang="en-US" dirty="0"/>
              <a:t> are you doing – does it add “</a:t>
            </a:r>
            <a:r>
              <a:rPr lang="en-US" b="1" i="1" dirty="0"/>
              <a:t>value</a:t>
            </a:r>
            <a:r>
              <a:rPr lang="en-US" dirty="0"/>
              <a:t>” to the services you provide?</a:t>
            </a:r>
          </a:p>
          <a:p>
            <a:pPr eaLnBrk="1" hangingPunct="1"/>
            <a:r>
              <a:rPr lang="en-US" dirty="0"/>
              <a:t>What </a:t>
            </a:r>
            <a:r>
              <a:rPr lang="en-US" b="1" i="1" dirty="0"/>
              <a:t>should</a:t>
            </a:r>
            <a:r>
              <a:rPr lang="en-US" i="1" dirty="0"/>
              <a:t> </a:t>
            </a:r>
            <a:r>
              <a:rPr lang="en-US" dirty="0"/>
              <a:t>you be doing?</a:t>
            </a:r>
          </a:p>
          <a:p>
            <a:pPr eaLnBrk="1" hangingPunct="1"/>
            <a:r>
              <a:rPr lang="en-US" i="1" dirty="0"/>
              <a:t>How</a:t>
            </a:r>
            <a:r>
              <a:rPr lang="en-US" dirty="0"/>
              <a:t> are you doing it?</a:t>
            </a:r>
          </a:p>
          <a:p>
            <a:pPr eaLnBrk="1" hangingPunct="1"/>
            <a:r>
              <a:rPr lang="en-US" dirty="0"/>
              <a:t>How </a:t>
            </a:r>
            <a:r>
              <a:rPr lang="en-US" b="1" i="1" dirty="0"/>
              <a:t>should</a:t>
            </a:r>
            <a:r>
              <a:rPr lang="en-US" dirty="0"/>
              <a:t> you be doing it?</a:t>
            </a:r>
          </a:p>
          <a:p>
            <a:pPr eaLnBrk="1" hangingPunct="1"/>
            <a:endParaRPr lang="en-US" dirty="0"/>
          </a:p>
        </p:txBody>
      </p:sp>
      <p:pic>
        <p:nvPicPr>
          <p:cNvPr id="31748" name="Picture 5" descr="MCj029081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9415" y="3802516"/>
            <a:ext cx="2552773" cy="20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63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Transitioning to the New World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40274"/>
            <a:ext cx="8229600" cy="506383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What services do you currently offer?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Make an all-inclusive list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What services do you want to offer?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Make a list (it may/may </a:t>
            </a:r>
            <a:r>
              <a:rPr lang="en-US" sz="2400" u="sng" dirty="0"/>
              <a:t>not</a:t>
            </a:r>
            <a:r>
              <a:rPr lang="en-US" sz="2400" dirty="0"/>
              <a:t> include currently offered services; e.g., sending medical record suspension letters, verifying license and OIG for out </a:t>
            </a:r>
            <a:r>
              <a:rPr lang="en-US" sz="2400" dirty="0" err="1"/>
              <a:t>pt</a:t>
            </a:r>
            <a:r>
              <a:rPr lang="en-US" sz="2400" dirty="0"/>
              <a:t> orders)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What will it take?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Re-negotiation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Justification (for staff, increased budget)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“White paper”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Re-organization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Different talents</a:t>
            </a:r>
          </a:p>
          <a:p>
            <a:pPr lvl="2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Transitioning to the New World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86832" y="1262738"/>
            <a:ext cx="8229600" cy="4708526"/>
          </a:xfrm>
        </p:spPr>
        <p:txBody>
          <a:bodyPr/>
          <a:lstStyle/>
          <a:p>
            <a:pPr eaLnBrk="1" hangingPunct="1"/>
            <a:r>
              <a:rPr lang="en-US" dirty="0"/>
              <a:t>What resources do you currently have?</a:t>
            </a:r>
          </a:p>
          <a:p>
            <a:pPr lvl="1" eaLnBrk="1" hangingPunct="1"/>
            <a:r>
              <a:rPr lang="en-US" sz="2400" dirty="0"/>
              <a:t>Make a list</a:t>
            </a:r>
          </a:p>
          <a:p>
            <a:pPr lvl="1" eaLnBrk="1" hangingPunct="1">
              <a:buFontTx/>
              <a:buNone/>
            </a:pPr>
            <a:endParaRPr lang="en-US" dirty="0"/>
          </a:p>
          <a:p>
            <a:pPr eaLnBrk="1" hangingPunct="1"/>
            <a:r>
              <a:rPr lang="en-US" dirty="0"/>
              <a:t>What resources do you need?</a:t>
            </a:r>
          </a:p>
          <a:p>
            <a:pPr lvl="1" eaLnBrk="1" hangingPunct="1"/>
            <a:r>
              <a:rPr lang="en-US" sz="2400" dirty="0"/>
              <a:t>Make a list – current and additional resources</a:t>
            </a:r>
          </a:p>
          <a:p>
            <a:pPr lvl="1" eaLnBrk="1" hangingPunct="1">
              <a:buFontTx/>
              <a:buNone/>
            </a:pPr>
            <a:endParaRPr lang="en-US" sz="2400" dirty="0"/>
          </a:p>
          <a:p>
            <a:pPr eaLnBrk="1" hangingPunct="1"/>
            <a:r>
              <a:rPr lang="en-US" dirty="0"/>
              <a:t>What will it take to achieve “best practices?”</a:t>
            </a:r>
          </a:p>
          <a:p>
            <a:pPr eaLnBrk="1" hangingPunct="1"/>
            <a:endParaRPr lang="en-US" dirty="0"/>
          </a:p>
        </p:txBody>
      </p:sp>
      <p:pic>
        <p:nvPicPr>
          <p:cNvPr id="33797" name="Picture 8" descr="MCj040789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842" y="4567103"/>
            <a:ext cx="1897788" cy="20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8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Transitioning to the New World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595418"/>
            <a:ext cx="6466142" cy="4128005"/>
          </a:xfrm>
        </p:spPr>
        <p:txBody>
          <a:bodyPr/>
          <a:lstStyle/>
          <a:p>
            <a:r>
              <a:rPr lang="en-US" dirty="0"/>
              <a:t>Choose your battle/s</a:t>
            </a:r>
          </a:p>
          <a:p>
            <a:pPr lvl="1"/>
            <a:r>
              <a:rPr lang="en-US" sz="2400" dirty="0"/>
              <a:t>What is most important right now?</a:t>
            </a:r>
          </a:p>
          <a:p>
            <a:pPr lvl="1"/>
            <a:r>
              <a:rPr lang="en-US" sz="2400" dirty="0"/>
              <a:t>What do you know you can get (“easily”)?</a:t>
            </a:r>
          </a:p>
          <a:p>
            <a:pPr lvl="1"/>
            <a:r>
              <a:rPr lang="en-US" sz="2400" dirty="0"/>
              <a:t>What might take more work?</a:t>
            </a:r>
            <a:endParaRPr lang="en-US" dirty="0"/>
          </a:p>
          <a:p>
            <a:r>
              <a:rPr lang="en-US" dirty="0"/>
              <a:t>Set your priorities to pursue/have a plan</a:t>
            </a:r>
          </a:p>
          <a:p>
            <a:r>
              <a:rPr lang="en-US" dirty="0"/>
              <a:t>Arm yourself – with data, justifications, solutions, options, recommendations</a:t>
            </a:r>
          </a:p>
          <a:p>
            <a:r>
              <a:rPr lang="en-US" dirty="0"/>
              <a:t>Be prepared – to state your case</a:t>
            </a:r>
          </a:p>
          <a:p>
            <a:pPr lvl="1">
              <a:buFont typeface="Wingdings 2" pitchFamily="18" charset="2"/>
              <a:buNone/>
            </a:pPr>
            <a:endParaRPr lang="en-US" dirty="0"/>
          </a:p>
          <a:p>
            <a:pPr lvl="1">
              <a:buFont typeface="Wingdings 2" pitchFamily="18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4822" name="Picture 2" descr="C:\Users\Cris\AppData\Local\Microsoft\Windows\Temporary Internet Files\Content.IE5\RRXWD728\MC9002936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595420"/>
            <a:ext cx="2422368" cy="134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24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Skill Sets / Training / Education Needs for Optimal Performance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34272" y="1371600"/>
            <a:ext cx="8229600" cy="5332193"/>
          </a:xfrm>
        </p:spPr>
        <p:txBody>
          <a:bodyPr/>
          <a:lstStyle/>
          <a:p>
            <a:pPr eaLnBrk="1" hangingPunct="1"/>
            <a:r>
              <a:rPr lang="en-US" sz="2400" dirty="0"/>
              <a:t>Role of the MSSD is to not only support the medical staff and administration, but to develop </a:t>
            </a:r>
            <a:r>
              <a:rPr lang="en-US" sz="2400" u="sng" dirty="0"/>
              <a:t>new</a:t>
            </a:r>
            <a:r>
              <a:rPr lang="en-US" sz="2400" dirty="0"/>
              <a:t> areas of support (now an expectation!)</a:t>
            </a:r>
          </a:p>
          <a:p>
            <a:pPr eaLnBrk="1" hangingPunct="1"/>
            <a:r>
              <a:rPr lang="en-US" sz="2400" dirty="0"/>
              <a:t>Requires constant monitoring of industry to anticipate changes, plan strategy, and optimize/obtain resources</a:t>
            </a:r>
          </a:p>
          <a:p>
            <a:pPr eaLnBrk="1" hangingPunct="1"/>
            <a:r>
              <a:rPr lang="en-US" sz="2400" dirty="0"/>
              <a:t>“Today’s Generation” MSDs require skill sets in unexpected or unfamiliar areas; e.g.,</a:t>
            </a:r>
          </a:p>
          <a:p>
            <a:pPr lvl="1" eaLnBrk="1" hangingPunct="1"/>
            <a:r>
              <a:rPr lang="en-US" sz="2400" dirty="0"/>
              <a:t>IT (technology</a:t>
            </a:r>
          </a:p>
          <a:p>
            <a:pPr lvl="1" eaLnBrk="1" hangingPunct="1"/>
            <a:r>
              <a:rPr lang="en-US" sz="2400" dirty="0"/>
              <a:t>Recruitment</a:t>
            </a:r>
          </a:p>
          <a:p>
            <a:pPr lvl="1" eaLnBrk="1" hangingPunct="1"/>
            <a:r>
              <a:rPr lang="en-US" sz="2400" dirty="0"/>
              <a:t>Clinical</a:t>
            </a:r>
          </a:p>
          <a:p>
            <a:pPr lvl="1" eaLnBrk="1" hangingPunct="1"/>
            <a:r>
              <a:rPr lang="en-US" sz="2400" dirty="0"/>
              <a:t>Contracting</a:t>
            </a:r>
          </a:p>
          <a:p>
            <a:pPr lvl="1" eaLnBrk="1" hangingPunct="1"/>
            <a:r>
              <a:rPr lang="en-US" sz="2400" dirty="0"/>
              <a:t>Enrollment</a:t>
            </a:r>
          </a:p>
        </p:txBody>
      </p:sp>
      <p:pic>
        <p:nvPicPr>
          <p:cNvPr id="37893" name="Picture 4" descr="C:\Documents and Settings\Cris\Local Settings\Temporary Internet Files\Content.IE5\7BC81OLZ\MCj023161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7895" y="4401789"/>
            <a:ext cx="2536704" cy="208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02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Skill Sets / Training / Education Needs for Optimal Performance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2538"/>
            <a:ext cx="8229600" cy="470852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NEW SKILL SETS NEEDED: </a:t>
            </a:r>
            <a:r>
              <a:rPr lang="en-US" sz="2000" dirty="0"/>
              <a:t>(requires formal training/degree)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Complex Data Management – IT expertise for management and integration of multiple data sets or internal data management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Complex Competency Management – Data analyst for statistical / data analysis and data collection for PI reporting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Clinical Expertise – clinical/quality expertise (nursing?) for developing and managing FPPE/OPPE, and ongoing development of privileging criteria and delineations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Advanced Medical Staff Leadership Development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8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Skill Sets / Training / Education Needs in the New World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4754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NEW TRAINING / EDUCATION NEEDED:  </a:t>
            </a:r>
            <a:r>
              <a:rPr lang="en-US" sz="2000" dirty="0"/>
              <a:t>(adjunct training)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sz="12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HR Management Skills – team building, personnel issues, competency assessment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Project Management Skills – management technology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Communication / Presentation Skills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Practitioner Recruitment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Contract Management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Provider Relations/Enrollment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Physician Referral Systems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Organization-wide Regulatory Compliance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27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0723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Skill Sets / Training / Education Needs in the New World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433654"/>
            <a:ext cx="8229600" cy="5017800"/>
          </a:xfrm>
        </p:spPr>
        <p:txBody>
          <a:bodyPr/>
          <a:lstStyle/>
          <a:p>
            <a:r>
              <a:rPr lang="en-US" dirty="0"/>
              <a:t>Get the degrees necessary – remain competitive, more $$ and better jobs require it – BS, MS</a:t>
            </a:r>
          </a:p>
          <a:p>
            <a:r>
              <a:rPr lang="en-US" dirty="0"/>
              <a:t>Job opportunity abounds</a:t>
            </a:r>
          </a:p>
          <a:p>
            <a:pPr lvl="1"/>
            <a:r>
              <a:rPr lang="en-US" dirty="0"/>
              <a:t>Chief Credentialing Office</a:t>
            </a:r>
          </a:p>
          <a:p>
            <a:pPr lvl="1"/>
            <a:r>
              <a:rPr lang="en-US" dirty="0"/>
              <a:t>Vice President Medical Staff Services and GME</a:t>
            </a:r>
          </a:p>
          <a:p>
            <a:pPr lvl="1"/>
            <a:r>
              <a:rPr lang="en-US" dirty="0"/>
              <a:t>Corporate Director Medical and Dental Staff</a:t>
            </a:r>
          </a:p>
          <a:p>
            <a:pPr lvl="1"/>
            <a:r>
              <a:rPr lang="en-US" dirty="0"/>
              <a:t>Healthcare Compliance Officer</a:t>
            </a:r>
          </a:p>
          <a:p>
            <a:pPr lvl="1"/>
            <a:r>
              <a:rPr lang="en-US" dirty="0"/>
              <a:t>Director, Medical Staff and Recruitment/Contracting</a:t>
            </a:r>
          </a:p>
          <a:p>
            <a:pPr lvl="1"/>
            <a:r>
              <a:rPr lang="en-US" dirty="0" err="1"/>
              <a:t>Healthsystem</a:t>
            </a:r>
            <a:r>
              <a:rPr lang="en-US" dirty="0"/>
              <a:t> CVO Director or MSS Director or both</a:t>
            </a:r>
          </a:p>
          <a:p>
            <a:pPr lvl="1"/>
            <a:r>
              <a:rPr lang="en-US" dirty="0"/>
              <a:t>Director of Credentialing</a:t>
            </a:r>
          </a:p>
          <a:p>
            <a:pPr lvl="1"/>
            <a:r>
              <a:rPr lang="en-US" dirty="0"/>
              <a:t>Practice Administrator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39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11EA-1C88-4F25-A463-4D38538F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Skill Sets / Training / Education Needs in the New World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91061-C63F-4238-A4C3-CA1C6ED61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Hire the expertise you need but don’t have</a:t>
            </a:r>
          </a:p>
          <a:p>
            <a:pPr lvl="1"/>
            <a:r>
              <a:rPr lang="en-US" sz="2400" dirty="0"/>
              <a:t>Through attrition</a:t>
            </a:r>
          </a:p>
          <a:p>
            <a:pPr lvl="1"/>
            <a:r>
              <a:rPr lang="en-US" sz="2400" dirty="0"/>
              <a:t>Transfer of staff</a:t>
            </a:r>
          </a:p>
          <a:p>
            <a:pPr lvl="1"/>
            <a:r>
              <a:rPr lang="en-US" sz="2400" dirty="0"/>
              <a:t>Approval of additional staff</a:t>
            </a:r>
          </a:p>
          <a:p>
            <a:r>
              <a:rPr lang="en-US" dirty="0"/>
              <a:t>Be proactive for more responsibilities/oversight and ask for the resources to do it</a:t>
            </a:r>
          </a:p>
          <a:p>
            <a:pPr lvl="1"/>
            <a:r>
              <a:rPr lang="en-US" sz="2400" dirty="0"/>
              <a:t>Compliance, recruitment, contracting, quality</a:t>
            </a:r>
          </a:p>
          <a:p>
            <a:r>
              <a:rPr lang="en-US" sz="2700" dirty="0"/>
              <a:t>Develop succession planning</a:t>
            </a:r>
          </a:p>
          <a:p>
            <a:r>
              <a:rPr lang="en-US" dirty="0"/>
              <a:t>Find the means to make “it” happen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AB607-C085-4D69-B3E0-41214DF198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18A863-6BE5-4DAD-917D-2835574D94C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0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4930"/>
            <a:ext cx="8229600" cy="1312708"/>
          </a:xfrm>
        </p:spPr>
        <p:txBody>
          <a:bodyPr/>
          <a:lstStyle/>
          <a:p>
            <a:r>
              <a:rPr lang="en-US" b="1" dirty="0"/>
              <a:t>Gone are the  good old days!!!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1080"/>
            <a:ext cx="8229600" cy="5714335"/>
          </a:xfrm>
        </p:spPr>
        <p:txBody>
          <a:bodyPr/>
          <a:lstStyle/>
          <a:p>
            <a:r>
              <a:rPr lang="en-US" sz="2400" dirty="0"/>
              <a:t>No reappointment, privileging, PSV</a:t>
            </a:r>
          </a:p>
          <a:p>
            <a:pPr lvl="1"/>
            <a:r>
              <a:rPr lang="en-US" sz="2400" dirty="0"/>
              <a:t>Seriously, it used to be that easy!</a:t>
            </a:r>
          </a:p>
          <a:p>
            <a:r>
              <a:rPr lang="en-US" sz="2400" dirty="0"/>
              <a:t>Primarily single, community hospitals</a:t>
            </a:r>
          </a:p>
          <a:p>
            <a:pPr lvl="1"/>
            <a:r>
              <a:rPr lang="en-US" sz="2400" dirty="0"/>
              <a:t>No out patient care, ASUs, urgent care, clinics</a:t>
            </a:r>
          </a:p>
          <a:p>
            <a:r>
              <a:rPr lang="en-US" sz="2400" dirty="0"/>
              <a:t>Physicians in solo practices with no PAs, NPs</a:t>
            </a:r>
          </a:p>
          <a:p>
            <a:pPr lvl="1"/>
            <a:r>
              <a:rPr lang="en-US" sz="2400" dirty="0"/>
              <a:t>Practicing their career in one location and self employed</a:t>
            </a:r>
          </a:p>
          <a:p>
            <a:r>
              <a:rPr lang="en-US" sz="2400" dirty="0"/>
              <a:t>No managed care</a:t>
            </a:r>
          </a:p>
          <a:p>
            <a:r>
              <a:rPr lang="en-US" sz="2400" dirty="0"/>
              <a:t>No FPPE, OPPE, core measures</a:t>
            </a:r>
          </a:p>
          <a:p>
            <a:r>
              <a:rPr lang="en-US" sz="2400" dirty="0"/>
              <a:t>No telemedicine, expedited credentialing, few, if any, temporary privileges</a:t>
            </a:r>
          </a:p>
          <a:p>
            <a:r>
              <a:rPr lang="en-US" sz="2400" dirty="0"/>
              <a:t>No credentialing/quality software/internet</a:t>
            </a:r>
          </a:p>
          <a:p>
            <a:r>
              <a:rPr lang="en-US" sz="2400" dirty="0"/>
              <a:t>and more…….. You get the picture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00" y="5272629"/>
            <a:ext cx="1030741" cy="1134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71" y="580537"/>
            <a:ext cx="1135665" cy="147075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5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Transitioning to the New World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40368"/>
            <a:ext cx="8229600" cy="381245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How will you know if you have transitioned well? Is it working well?</a:t>
            </a:r>
          </a:p>
          <a:p>
            <a:pPr lvl="1" eaLnBrk="1" hangingPunct="1"/>
            <a:r>
              <a:rPr lang="en-US" sz="2400" dirty="0"/>
              <a:t>Any complaints?</a:t>
            </a:r>
          </a:p>
          <a:p>
            <a:pPr lvl="1" eaLnBrk="1" hangingPunct="1"/>
            <a:r>
              <a:rPr lang="en-US" sz="2400" dirty="0"/>
              <a:t>Work being accomplished?</a:t>
            </a:r>
          </a:p>
          <a:p>
            <a:pPr lvl="1" eaLnBrk="1" hangingPunct="1"/>
            <a:r>
              <a:rPr lang="en-US" sz="2400" dirty="0"/>
              <a:t>Good work outcomes</a:t>
            </a:r>
          </a:p>
          <a:p>
            <a:pPr lvl="1" eaLnBrk="1" hangingPunct="1"/>
            <a:r>
              <a:rPr lang="en-US" sz="2400" dirty="0"/>
              <a:t>Leadership satisfaction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65" y="1148177"/>
            <a:ext cx="4308007" cy="18998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85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Skill Sets / Training / Education Needs for Optimal Performance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Opportunities abound as we improve and expand the services we provide </a:t>
            </a:r>
          </a:p>
          <a:p>
            <a:pPr algn="ctr" eaLnBrk="1" hangingPunct="1">
              <a:buFontTx/>
              <a:buNone/>
            </a:pPr>
            <a:r>
              <a:rPr lang="en-US" dirty="0"/>
              <a:t>(voluntarily or involuntarily!)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8916" name="Picture 7" descr="MCj043808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1103" y="3733800"/>
            <a:ext cx="3124146" cy="239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Picture 8" descr="MCj04375190000[1]"/>
          <p:cNvSpPr>
            <a:spLocks noChangeAspect="1" noChangeArrowheads="1"/>
          </p:cNvSpPr>
          <p:nvPr/>
        </p:nvSpPr>
        <p:spPr bwMode="auto">
          <a:xfrm>
            <a:off x="533400" y="1219200"/>
            <a:ext cx="18415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18" name="Picture 12" descr="MCj023711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657600"/>
            <a:ext cx="2034619" cy="266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31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Remember……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48784" y="1690688"/>
            <a:ext cx="7271542" cy="4203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i="1" dirty="0">
                <a:solidFill>
                  <a:schemeClr val="tx2"/>
                </a:solidFill>
              </a:rPr>
              <a:t>“Change happens and if you do not change, you can become extinct”</a:t>
            </a:r>
          </a:p>
          <a:p>
            <a:pPr eaLnBrk="1" hangingPunct="1">
              <a:buFontTx/>
              <a:buNone/>
            </a:pPr>
            <a:r>
              <a:rPr lang="en-US" i="1" dirty="0"/>
              <a:t>				</a:t>
            </a:r>
            <a:r>
              <a:rPr lang="en-US" sz="2000" i="1" dirty="0"/>
              <a:t>from “Who Moved my Cheese”</a:t>
            </a:r>
          </a:p>
          <a:p>
            <a:pPr eaLnBrk="1" hangingPunct="1">
              <a:buFontTx/>
              <a:buNone/>
            </a:pPr>
            <a:r>
              <a:rPr lang="en-US" sz="2000" i="1" dirty="0"/>
              <a:t>				by Spencer Johnson</a:t>
            </a:r>
          </a:p>
          <a:p>
            <a:pPr eaLnBrk="1" hangingPunct="1">
              <a:buFontTx/>
              <a:buNone/>
            </a:pPr>
            <a:endParaRPr lang="en-US" sz="2000" i="1" dirty="0"/>
          </a:p>
          <a:p>
            <a:pPr eaLnBrk="1" hangingPunct="1">
              <a:buFontTx/>
              <a:buNone/>
            </a:pPr>
            <a:r>
              <a:rPr lang="en-US" b="1" i="1" dirty="0">
                <a:solidFill>
                  <a:srgbClr val="1F497D"/>
                </a:solidFill>
              </a:rPr>
              <a:t>“If you always do what you always did,</a:t>
            </a:r>
          </a:p>
          <a:p>
            <a:pPr eaLnBrk="1" hangingPunct="1">
              <a:buFontTx/>
              <a:buNone/>
            </a:pPr>
            <a:r>
              <a:rPr lang="en-US" b="1" i="1" dirty="0">
                <a:solidFill>
                  <a:srgbClr val="1F497D"/>
                </a:solidFill>
              </a:rPr>
              <a:t>  you’ll always get what you always got”</a:t>
            </a:r>
          </a:p>
          <a:p>
            <a:pPr eaLnBrk="1" hangingPunct="1">
              <a:buFontTx/>
              <a:buNone/>
            </a:pPr>
            <a:r>
              <a:rPr lang="en-US" i="1" dirty="0"/>
              <a:t>				</a:t>
            </a:r>
            <a:r>
              <a:rPr lang="en-US" sz="2000" i="1" dirty="0"/>
              <a:t>Geneva Harris, CPMSM, CPCS, CPHQ</a:t>
            </a:r>
          </a:p>
          <a:p>
            <a:pPr eaLnBrk="1" hangingPunct="1">
              <a:buFontTx/>
              <a:buNone/>
            </a:pPr>
            <a:r>
              <a:rPr lang="en-US" sz="2000" i="1" dirty="0"/>
              <a:t>				CAMSS Conference (CA)</a:t>
            </a:r>
          </a:p>
        </p:txBody>
      </p:sp>
      <p:pic>
        <p:nvPicPr>
          <p:cNvPr id="36870" name="Picture 5" descr="C:\Documents and Settings\Cris\Local Settings\Temporary Internet Files\Content.IE5\LZU3PGUN\MCj007881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6821" y="2241114"/>
            <a:ext cx="2177179" cy="25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15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4B7C-E5EC-4477-A782-0F868693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Perception!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8FE022-A323-418E-AB89-ECFF290C2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93950" y="1532731"/>
            <a:ext cx="4356100" cy="45847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F6799-3909-4544-8A5D-8B95515EA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18A863-6BE5-4DAD-917D-2835574D94C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91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85AB-1788-4410-953C-3867DD0E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You’ve Come  a Long Way, Baby!  Way to Go!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68FF1-5E4A-4BBB-BE4E-EAAB5EA5B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457B5-9270-402D-BAA9-EFDBC64B0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18A863-6BE5-4DAD-917D-2835574D94C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9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44F-9071-4730-9B39-DC86100F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Comments Please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6A3FF-BAFF-4D14-A629-E5A3FF0152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18A863-6BE5-4DAD-917D-2835574D94C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2277AAB-E408-49F3-A2DB-DA5F4FA2D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0200" y="1581204"/>
            <a:ext cx="6172199" cy="5048195"/>
          </a:xfrm>
        </p:spPr>
      </p:pic>
    </p:spTree>
    <p:extLst>
      <p:ext uri="{BB962C8B-B14F-4D97-AF65-F5344CB8AC3E}">
        <p14:creationId xmlns:p14="http://schemas.microsoft.com/office/powerpoint/2010/main" val="1273768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9D52-6177-4CC3-A095-8ABD6F05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5C674-F5B6-4B0E-9F14-284A973D8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for the pleasure of speaking to you today!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0116F-A8CB-471A-946C-5FD566DB6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18A863-6BE5-4DAD-917D-2835574D94C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76F25B-2ADB-4BBA-B63B-F10D91663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33600" y="1328736"/>
            <a:ext cx="4876800" cy="25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8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MSP’s role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5740"/>
            <a:ext cx="7689730" cy="4935965"/>
          </a:xfrm>
        </p:spPr>
        <p:txBody>
          <a:bodyPr/>
          <a:lstStyle/>
          <a:p>
            <a:r>
              <a:rPr lang="en-US" sz="2400" dirty="0"/>
              <a:t>Process applications - manually</a:t>
            </a:r>
          </a:p>
          <a:p>
            <a:r>
              <a:rPr lang="en-US" sz="2400" dirty="0"/>
              <a:t>Two year – “no news is good news” for reappointment “Proctoring” not a requirement</a:t>
            </a:r>
          </a:p>
          <a:p>
            <a:r>
              <a:rPr lang="en-US" sz="2400" dirty="0"/>
              <a:t>Chart review audits – “bad boy!”</a:t>
            </a:r>
          </a:p>
          <a:p>
            <a:r>
              <a:rPr lang="en-US" sz="2400" dirty="0"/>
              <a:t>Maintain a roster (typed)</a:t>
            </a:r>
          </a:p>
          <a:p>
            <a:r>
              <a:rPr lang="en-US" sz="2400" dirty="0"/>
              <a:t>Other than physician office, patient care provided in acute care hospitals </a:t>
            </a:r>
          </a:p>
          <a:p>
            <a:r>
              <a:rPr lang="en-US" sz="2400" dirty="0"/>
              <a:t>Manual worksheets to track applications</a:t>
            </a:r>
          </a:p>
          <a:p>
            <a:r>
              <a:rPr lang="en-US" sz="2400" dirty="0"/>
              <a:t>Meeting agendas and minutes, filing</a:t>
            </a:r>
          </a:p>
          <a:p>
            <a:r>
              <a:rPr lang="en-US" sz="2400" dirty="0"/>
              <a:t>Doctors’ Day and Staff Meeting planning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sz="3600" dirty="0"/>
              <a:t>Piece of Cake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09" y="5406208"/>
            <a:ext cx="1803721" cy="11327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Fast Forward – 2000 – New Millennium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07106"/>
            <a:ext cx="7147634" cy="5059647"/>
          </a:xfrm>
        </p:spPr>
        <p:txBody>
          <a:bodyPr/>
          <a:lstStyle/>
          <a:p>
            <a:r>
              <a:rPr lang="en-US" dirty="0"/>
              <a:t>Managed care is picking up speed</a:t>
            </a:r>
          </a:p>
          <a:p>
            <a:r>
              <a:rPr lang="en-US" dirty="0"/>
              <a:t>Healthcare systems have arrived</a:t>
            </a:r>
          </a:p>
          <a:p>
            <a:pPr lvl="1"/>
            <a:r>
              <a:rPr lang="en-US" dirty="0"/>
              <a:t>Mergers and acquisitions</a:t>
            </a:r>
          </a:p>
          <a:p>
            <a:r>
              <a:rPr lang="en-US" dirty="0"/>
              <a:t>Group practices, exclusive contracts, employed physicians are happening</a:t>
            </a:r>
          </a:p>
          <a:p>
            <a:pPr lvl="1"/>
            <a:r>
              <a:rPr lang="en-US" dirty="0"/>
              <a:t>Kaiser, Mayo Clinic employing</a:t>
            </a:r>
          </a:p>
          <a:p>
            <a:pPr lvl="1"/>
            <a:r>
              <a:rPr lang="en-US" dirty="0"/>
              <a:t>“ancillary” specialties have exclusive contracts with hospitals – ED, Anesthesia, Rad, Path</a:t>
            </a:r>
          </a:p>
          <a:p>
            <a:r>
              <a:rPr lang="en-US" dirty="0"/>
              <a:t>Hospitalists – </a:t>
            </a:r>
            <a:r>
              <a:rPr lang="en-US" sz="2400" dirty="0"/>
              <a:t>who are they and what are they doing in my hospital – how do I privilege?</a:t>
            </a:r>
          </a:p>
          <a:p>
            <a:r>
              <a:rPr lang="en-US" dirty="0" err="1"/>
              <a:t>Teleradiology</a:t>
            </a:r>
            <a:r>
              <a:rPr lang="en-US" dirty="0"/>
              <a:t> is popping up </a:t>
            </a:r>
            <a:r>
              <a:rPr lang="en-US" sz="2400" dirty="0"/>
              <a:t>(off site reading)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54" y="1869791"/>
            <a:ext cx="2300946" cy="1215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55" y="3322742"/>
            <a:ext cx="1171667" cy="9044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12" y="4987950"/>
            <a:ext cx="1822662" cy="102809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06888" cy="1143000"/>
          </a:xfrm>
        </p:spPr>
        <p:txBody>
          <a:bodyPr>
            <a:normAutofit/>
          </a:bodyPr>
          <a:lstStyle/>
          <a:p>
            <a:r>
              <a:rPr lang="en-US" b="1" dirty="0"/>
              <a:t>Fast Forward – 2000 – New Millennium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2537"/>
            <a:ext cx="8229600" cy="542786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CVOs (credentialing verification organization)</a:t>
            </a:r>
          </a:p>
          <a:p>
            <a:pPr marL="0" indent="0">
              <a:buNone/>
            </a:pPr>
            <a:r>
              <a:rPr lang="en-US" sz="2400" dirty="0"/>
              <a:t>      expanding from early medical society services</a:t>
            </a:r>
          </a:p>
          <a:p>
            <a:r>
              <a:rPr lang="en-US" sz="2400" dirty="0"/>
              <a:t>Many using credentialing software, many still aren’t</a:t>
            </a:r>
          </a:p>
          <a:p>
            <a:r>
              <a:rPr lang="en-US" sz="2400" dirty="0"/>
              <a:t>“Quality Assurance” “Continuum of Care” “Total Quality Management” in full swing</a:t>
            </a:r>
          </a:p>
          <a:p>
            <a:pPr lvl="1"/>
            <a:r>
              <a:rPr lang="en-US" dirty="0"/>
              <a:t>“peer review” has advanced in concept, data components </a:t>
            </a:r>
          </a:p>
          <a:p>
            <a:r>
              <a:rPr lang="en-US" sz="2400" dirty="0"/>
              <a:t>NPDB in operation 10 years as result of HCQIA</a:t>
            </a:r>
          </a:p>
          <a:p>
            <a:r>
              <a:rPr lang="en-US" sz="2400" dirty="0"/>
              <a:t>Negligent credentialing cases on the rise</a:t>
            </a:r>
          </a:p>
          <a:p>
            <a:r>
              <a:rPr lang="en-US" sz="2400" dirty="0"/>
              <a:t>NAMSS offers new </a:t>
            </a:r>
            <a:r>
              <a:rPr lang="en-US" sz="2400" u="sng" dirty="0"/>
              <a:t>credentialing</a:t>
            </a:r>
            <a:r>
              <a:rPr lang="en-US" sz="2400" dirty="0"/>
              <a:t> certification – CPCS ‘96</a:t>
            </a:r>
          </a:p>
          <a:p>
            <a:r>
              <a:rPr lang="en-US" sz="2400" dirty="0"/>
              <a:t>Non-physician providers increasing in #s – PAs, ANPs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088" y="-1"/>
            <a:ext cx="1709539" cy="17551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7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MSP/</a:t>
            </a:r>
            <a:r>
              <a:rPr lang="en-US" b="1" dirty="0" err="1"/>
              <a:t>Credentialer’s</a:t>
            </a:r>
            <a:r>
              <a:rPr lang="en-US" b="1" dirty="0"/>
              <a:t> Role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248" y="1828800"/>
            <a:ext cx="8229600" cy="40725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“Back in the Day” plus:</a:t>
            </a:r>
          </a:p>
          <a:p>
            <a:r>
              <a:rPr lang="en-US" dirty="0"/>
              <a:t>Faster than a speeding bullet</a:t>
            </a:r>
          </a:p>
          <a:p>
            <a:r>
              <a:rPr lang="en-US" dirty="0"/>
              <a:t>Privileging for special procedures, off campus, “NPPs”</a:t>
            </a:r>
          </a:p>
          <a:p>
            <a:pPr lvl="1"/>
            <a:r>
              <a:rPr lang="en-US" dirty="0"/>
              <a:t>“core” privileges being developed; CMS weighs in</a:t>
            </a:r>
          </a:p>
          <a:p>
            <a:r>
              <a:rPr lang="en-US" dirty="0"/>
              <a:t>Learning to use computers, software</a:t>
            </a:r>
          </a:p>
          <a:p>
            <a:r>
              <a:rPr lang="en-US" dirty="0"/>
              <a:t>Preparation/staffing for fair hearings</a:t>
            </a:r>
          </a:p>
          <a:p>
            <a:r>
              <a:rPr lang="en-US" dirty="0"/>
              <a:t>Getting certified as CPCS</a:t>
            </a:r>
          </a:p>
          <a:p>
            <a:r>
              <a:rPr lang="en-US" dirty="0"/>
              <a:t>Learning about Deming, </a:t>
            </a:r>
            <a:r>
              <a:rPr lang="en-US" dirty="0" err="1"/>
              <a:t>Juran</a:t>
            </a:r>
            <a:r>
              <a:rPr lang="en-US" dirty="0"/>
              <a:t>, Crosby</a:t>
            </a:r>
          </a:p>
          <a:p>
            <a:pPr marL="0" indent="0">
              <a:buNone/>
            </a:pPr>
            <a:r>
              <a:rPr lang="en-US" dirty="0"/>
              <a:t>    (</a:t>
            </a:r>
            <a:r>
              <a:rPr lang="en-US" sz="2400" dirty="0"/>
              <a:t>Stills and Nash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18" y="4153963"/>
            <a:ext cx="2891481" cy="119651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6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MSP/</a:t>
            </a:r>
            <a:r>
              <a:rPr lang="en-US" b="1" dirty="0" err="1"/>
              <a:t>Credentialer’s</a:t>
            </a:r>
            <a:r>
              <a:rPr lang="en-US" b="1" dirty="0"/>
              <a:t> Role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8356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Re-engineering processes, staffing</a:t>
            </a:r>
          </a:p>
          <a:p>
            <a:r>
              <a:rPr lang="en-US" dirty="0"/>
              <a:t>Expanded responsibilities</a:t>
            </a:r>
          </a:p>
          <a:p>
            <a:pPr lvl="1"/>
            <a:r>
              <a:rPr lang="en-US" dirty="0"/>
              <a:t>QM, peer review, CME or</a:t>
            </a:r>
          </a:p>
          <a:p>
            <a:pPr lvl="1"/>
            <a:r>
              <a:rPr lang="en-US" dirty="0"/>
              <a:t>Integrating work with QM, risk</a:t>
            </a:r>
          </a:p>
          <a:p>
            <a:r>
              <a:rPr lang="en-US" dirty="0"/>
              <a:t>Reporting to medical directors, VPMA, CMO</a:t>
            </a:r>
          </a:p>
          <a:p>
            <a:r>
              <a:rPr lang="en-US" dirty="0"/>
              <a:t>Use of fax machines, pagers, cell phones to communicate</a:t>
            </a:r>
          </a:p>
          <a:p>
            <a:r>
              <a:rPr lang="en-US" dirty="0"/>
              <a:t>Starting to process more temporary privileges for locums (new breed of practitioners), doing background checks    OR….</a:t>
            </a:r>
          </a:p>
          <a:p>
            <a:r>
              <a:rPr lang="en-US" dirty="0"/>
              <a:t>Jumping ship to work for CVOs, MCOs, PPOs</a:t>
            </a:r>
          </a:p>
          <a:p>
            <a:pPr lvl="1"/>
            <a:r>
              <a:rPr lang="en-US" dirty="0"/>
              <a:t>More opportunities abound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Fast, fast forward to 15+ years: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4400" y="4039570"/>
            <a:ext cx="8229600" cy="2841999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It’s a New Day, </a:t>
            </a:r>
          </a:p>
          <a:p>
            <a:pPr marL="0" indent="0">
              <a:buNone/>
            </a:pPr>
            <a:r>
              <a:rPr lang="en-US" sz="4400" dirty="0"/>
              <a:t>it’s a New Dawn, </a:t>
            </a:r>
          </a:p>
          <a:p>
            <a:pPr marL="0" indent="0">
              <a:buNone/>
            </a:pPr>
            <a:r>
              <a:rPr lang="en-US" sz="4400" dirty="0"/>
              <a:t>it’s a “New World”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73" y="1207533"/>
            <a:ext cx="4572000" cy="27466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2EC441-5CD1-42FC-9DE0-0A2349D016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5990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Layout">
  <a:themeElements>
    <a:clrScheme name="Slide Layo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Layout">
      <a:majorFont>
        <a:latin typeface="ITC Avant Garde Demi"/>
        <a:ea typeface=""/>
        <a:cs typeface=""/>
      </a:majorFont>
      <a:minorFont>
        <a:latin typeface="ITC Avant Garde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Layo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Layo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Layo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Layo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Layo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Layo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Layo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Layo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Layo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Layo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Layo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ide Layout 2">
  <a:themeElements>
    <a:clrScheme name="Slide Layout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Layout 2">
      <a:majorFont>
        <a:latin typeface="ITC Avant Garde Demi"/>
        <a:ea typeface=""/>
        <a:cs typeface=""/>
      </a:majorFont>
      <a:minorFont>
        <a:latin typeface="ITC Avant Garde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Layout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Layout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Layout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Layout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Layout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Layout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Layout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Layout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Layout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Layout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Layout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Layout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Slide">
  <a:themeElements>
    <a:clrScheme name="Blank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Slide">
      <a:majorFont>
        <a:latin typeface="ITC Avant Garde Demi"/>
        <a:ea typeface=""/>
        <a:cs typeface=""/>
      </a:majorFont>
      <a:minorFont>
        <a:latin typeface="ITC Avant Garde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pecial Design Master">
  <a:themeElements>
    <a:clrScheme name="Special Desig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pecial Design Master">
      <a:majorFont>
        <a:latin typeface="ITC Avant Garde Demi"/>
        <a:ea typeface=""/>
        <a:cs typeface=""/>
      </a:majorFont>
      <a:minorFont>
        <a:latin typeface="ITC Avant Garde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ecial Desig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Desig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Desig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Desig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Desig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Desig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Desig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Desig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Desig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Desig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Desig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Desig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5747</TotalTime>
  <Words>2359</Words>
  <Application>Microsoft Office PowerPoint</Application>
  <PresentationFormat>On-screen Show (4:3)</PresentationFormat>
  <Paragraphs>384</Paragraphs>
  <Slides>36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 BERKLEY</vt:lpstr>
      <vt:lpstr>AR BLANCA</vt:lpstr>
      <vt:lpstr>Arial</vt:lpstr>
      <vt:lpstr>Helvetica-Black</vt:lpstr>
      <vt:lpstr>ITC Avant Garde</vt:lpstr>
      <vt:lpstr>ITC Avant Garde Demi</vt:lpstr>
      <vt:lpstr>Wingdings</vt:lpstr>
      <vt:lpstr>Wingdings 2</vt:lpstr>
      <vt:lpstr>Title Master</vt:lpstr>
      <vt:lpstr>Slide Layout</vt:lpstr>
      <vt:lpstr>Slide Layout 2</vt:lpstr>
      <vt:lpstr>Blank Slide</vt:lpstr>
      <vt:lpstr>Special Design Master</vt:lpstr>
      <vt:lpstr>Photo Editor Photo</vt:lpstr>
      <vt:lpstr>Washington Association Medical Staff Services</vt:lpstr>
      <vt:lpstr>OBJECTIVES FOR TODAY</vt:lpstr>
      <vt:lpstr>Gone are the  good old days!!! </vt:lpstr>
      <vt:lpstr>The MSP’s role</vt:lpstr>
      <vt:lpstr>Fast Forward – 2000 – New Millennium</vt:lpstr>
      <vt:lpstr>Fast Forward – 2000 – New Millennium</vt:lpstr>
      <vt:lpstr>The MSP/Credentialer’s Role</vt:lpstr>
      <vt:lpstr>The MSP/Credentialer’s Role</vt:lpstr>
      <vt:lpstr>Fast, fast forward to 15+ years:</vt:lpstr>
      <vt:lpstr>Fast, fast forward to 15+ years to  Today’s “New World” </vt:lpstr>
      <vt:lpstr>Fast, fast forward to 15+ years to  Today’s “New World”</vt:lpstr>
      <vt:lpstr>Fast, fast forward to 15+ years to  Today’s “New World”</vt:lpstr>
      <vt:lpstr>MSPs/Credentialer’s Role</vt:lpstr>
      <vt:lpstr>MSPs/Credentialer’s Role</vt:lpstr>
      <vt:lpstr>MSPs/Credentialer’s Role  </vt:lpstr>
      <vt:lpstr>MSPs/Credentialer’s Role  </vt:lpstr>
      <vt:lpstr>Current Barriers to Optimal Performance</vt:lpstr>
      <vt:lpstr>Current Barriers to Optimal Performance</vt:lpstr>
      <vt:lpstr>Current Barriers to Optimal Performance</vt:lpstr>
      <vt:lpstr>Decision time – how to best function in the New World</vt:lpstr>
      <vt:lpstr>Transitioning to the New World   </vt:lpstr>
      <vt:lpstr>Transitioning to the New World  </vt:lpstr>
      <vt:lpstr>Transitioning to the New World</vt:lpstr>
      <vt:lpstr>Transitioning to the New World</vt:lpstr>
      <vt:lpstr>Skill Sets / Training / Education Needs for Optimal Performance</vt:lpstr>
      <vt:lpstr>Skill Sets / Training / Education Needs for Optimal Performance</vt:lpstr>
      <vt:lpstr>Skill Sets / Training / Education Needs in the New World</vt:lpstr>
      <vt:lpstr>Skill Sets / Training / Education Needs in the New World</vt:lpstr>
      <vt:lpstr>Skill Sets / Training / Education Needs in the New World</vt:lpstr>
      <vt:lpstr>Transitioning to the New World </vt:lpstr>
      <vt:lpstr>Skill Sets / Training / Education Needs for Optimal Performance</vt:lpstr>
      <vt:lpstr>Remember……</vt:lpstr>
      <vt:lpstr>It’s all about Perception!</vt:lpstr>
      <vt:lpstr>You’ve Come  a Long Way, Baby!  Way to Go!</vt:lpstr>
      <vt:lpstr>Questions, Comments Please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Mischa Chernick</dc:creator>
  <cp:lastModifiedBy>Cris Mobley</cp:lastModifiedBy>
  <cp:revision>299</cp:revision>
  <cp:lastPrinted>2017-09-07T04:55:07Z</cp:lastPrinted>
  <dcterms:created xsi:type="dcterms:W3CDTF">2008-01-30T20:14:40Z</dcterms:created>
  <dcterms:modified xsi:type="dcterms:W3CDTF">2019-04-17T19:47:40Z</dcterms:modified>
</cp:coreProperties>
</file>