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83"/>
  </p:notesMasterIdLst>
  <p:handoutMasterIdLst>
    <p:handoutMasterId r:id="rId84"/>
  </p:handoutMasterIdLst>
  <p:sldIdLst>
    <p:sldId id="1224" r:id="rId2"/>
    <p:sldId id="1226" r:id="rId3"/>
    <p:sldId id="1225" r:id="rId4"/>
    <p:sldId id="1449" r:id="rId5"/>
    <p:sldId id="1360" r:id="rId6"/>
    <p:sldId id="1422" r:id="rId7"/>
    <p:sldId id="1349" r:id="rId8"/>
    <p:sldId id="1350" r:id="rId9"/>
    <p:sldId id="1351" r:id="rId10"/>
    <p:sldId id="1352" r:id="rId11"/>
    <p:sldId id="1227" r:id="rId12"/>
    <p:sldId id="1450" r:id="rId13"/>
    <p:sldId id="1353" r:id="rId14"/>
    <p:sldId id="1361" r:id="rId15"/>
    <p:sldId id="1355" r:id="rId16"/>
    <p:sldId id="1356" r:id="rId17"/>
    <p:sldId id="1357" r:id="rId18"/>
    <p:sldId id="1358" r:id="rId19"/>
    <p:sldId id="1359" r:id="rId20"/>
    <p:sldId id="1423" r:id="rId21"/>
    <p:sldId id="1332" r:id="rId22"/>
    <p:sldId id="1334" r:id="rId23"/>
    <p:sldId id="1335" r:id="rId24"/>
    <p:sldId id="1336" r:id="rId25"/>
    <p:sldId id="1451" r:id="rId26"/>
    <p:sldId id="1452" r:id="rId27"/>
    <p:sldId id="1458" r:id="rId28"/>
    <p:sldId id="1337" r:id="rId29"/>
    <p:sldId id="1339" r:id="rId30"/>
    <p:sldId id="1342" r:id="rId31"/>
    <p:sldId id="1343" r:id="rId32"/>
    <p:sldId id="1247" r:id="rId33"/>
    <p:sldId id="1424" r:id="rId34"/>
    <p:sldId id="1427" r:id="rId35"/>
    <p:sldId id="1425" r:id="rId36"/>
    <p:sldId id="1435" r:id="rId37"/>
    <p:sldId id="1447" r:id="rId38"/>
    <p:sldId id="1448" r:id="rId39"/>
    <p:sldId id="1434" r:id="rId40"/>
    <p:sldId id="1429" r:id="rId41"/>
    <p:sldId id="1430" r:id="rId42"/>
    <p:sldId id="1431" r:id="rId43"/>
    <p:sldId id="1432" r:id="rId44"/>
    <p:sldId id="1436" r:id="rId45"/>
    <p:sldId id="1437" r:id="rId46"/>
    <p:sldId id="1438" r:id="rId47"/>
    <p:sldId id="1439" r:id="rId48"/>
    <p:sldId id="1241" r:id="rId49"/>
    <p:sldId id="1242" r:id="rId50"/>
    <p:sldId id="1243" r:id="rId51"/>
    <p:sldId id="1244" r:id="rId52"/>
    <p:sldId id="1245" r:id="rId53"/>
    <p:sldId id="1257" r:id="rId54"/>
    <p:sldId id="1394" r:id="rId55"/>
    <p:sldId id="1395" r:id="rId56"/>
    <p:sldId id="1294" r:id="rId57"/>
    <p:sldId id="1298" r:id="rId58"/>
    <p:sldId id="1362" r:id="rId59"/>
    <p:sldId id="1365" r:id="rId60"/>
    <p:sldId id="1396" r:id="rId61"/>
    <p:sldId id="1369" r:id="rId62"/>
    <p:sldId id="1413" r:id="rId63"/>
    <p:sldId id="1453" r:id="rId64"/>
    <p:sldId id="1440" r:id="rId65"/>
    <p:sldId id="1441" r:id="rId66"/>
    <p:sldId id="1442" r:id="rId67"/>
    <p:sldId id="1443" r:id="rId68"/>
    <p:sldId id="1444" r:id="rId69"/>
    <p:sldId id="1445" r:id="rId70"/>
    <p:sldId id="1446" r:id="rId71"/>
    <p:sldId id="1375" r:id="rId72"/>
    <p:sldId id="1376" r:id="rId73"/>
    <p:sldId id="1454" r:id="rId74"/>
    <p:sldId id="1455" r:id="rId75"/>
    <p:sldId id="1456" r:id="rId76"/>
    <p:sldId id="1457" r:id="rId77"/>
    <p:sldId id="1404" r:id="rId78"/>
    <p:sldId id="1405" r:id="rId79"/>
    <p:sldId id="1407" r:id="rId80"/>
    <p:sldId id="1406" r:id="rId81"/>
    <p:sldId id="1393" r:id="rId82"/>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61" autoAdjust="0"/>
    <p:restoredTop sz="81002" autoAdjust="0"/>
  </p:normalViewPr>
  <p:slideViewPr>
    <p:cSldViewPr>
      <p:cViewPr>
        <p:scale>
          <a:sx n="51" d="100"/>
          <a:sy n="51" d="100"/>
        </p:scale>
        <p:origin x="-2316" y="-1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27300"/>
    </p:cViewPr>
  </p:sorterViewPr>
  <p:notesViewPr>
    <p:cSldViewPr>
      <p:cViewPr varScale="1">
        <p:scale>
          <a:sx n="59" d="100"/>
          <a:sy n="59" d="100"/>
        </p:scale>
        <p:origin x="-1464" y="-78"/>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22" name="Rectangle 2"/>
          <p:cNvSpPr>
            <a:spLocks noGrp="1" noChangeArrowheads="1"/>
          </p:cNvSpPr>
          <p:nvPr>
            <p:ph type="hdr" sz="quarter"/>
          </p:nvPr>
        </p:nvSpPr>
        <p:spPr bwMode="auto">
          <a:xfrm>
            <a:off x="0" y="0"/>
            <a:ext cx="3078559" cy="469745"/>
          </a:xfrm>
          <a:prstGeom prst="rect">
            <a:avLst/>
          </a:prstGeom>
          <a:noFill/>
          <a:ln w="9525">
            <a:noFill/>
            <a:miter lim="800000"/>
            <a:headEnd/>
            <a:tailEnd/>
          </a:ln>
          <a:effectLst/>
        </p:spPr>
        <p:txBody>
          <a:bodyPr vert="horz" wrap="square" lIns="94230" tIns="47115" rIns="94230" bIns="47115" numCol="1" anchor="t" anchorCtr="0" compatLnSpc="1">
            <a:prstTxWarp prst="textNoShape">
              <a:avLst/>
            </a:prstTxWarp>
          </a:bodyPr>
          <a:lstStyle>
            <a:lvl1pPr>
              <a:defRPr sz="1200"/>
            </a:lvl1pPr>
          </a:lstStyle>
          <a:p>
            <a:pPr>
              <a:defRPr/>
            </a:pPr>
            <a:endParaRPr lang="en-US" dirty="0"/>
          </a:p>
        </p:txBody>
      </p:sp>
      <p:sp>
        <p:nvSpPr>
          <p:cNvPr id="593923" name="Rectangle 3"/>
          <p:cNvSpPr>
            <a:spLocks noGrp="1" noChangeArrowheads="1"/>
          </p:cNvSpPr>
          <p:nvPr>
            <p:ph type="dt" sz="quarter" idx="1"/>
          </p:nvPr>
        </p:nvSpPr>
        <p:spPr bwMode="auto">
          <a:xfrm>
            <a:off x="4022278" y="0"/>
            <a:ext cx="3078558" cy="469745"/>
          </a:xfrm>
          <a:prstGeom prst="rect">
            <a:avLst/>
          </a:prstGeom>
          <a:noFill/>
          <a:ln w="9525">
            <a:noFill/>
            <a:miter lim="800000"/>
            <a:headEnd/>
            <a:tailEnd/>
          </a:ln>
          <a:effectLst/>
        </p:spPr>
        <p:txBody>
          <a:bodyPr vert="horz" wrap="square" lIns="94230" tIns="47115" rIns="94230" bIns="47115" numCol="1" anchor="t" anchorCtr="0" compatLnSpc="1">
            <a:prstTxWarp prst="textNoShape">
              <a:avLst/>
            </a:prstTxWarp>
          </a:bodyPr>
          <a:lstStyle>
            <a:lvl1pPr algn="r">
              <a:defRPr sz="1200"/>
            </a:lvl1pPr>
          </a:lstStyle>
          <a:p>
            <a:pPr>
              <a:defRPr/>
            </a:pPr>
            <a:endParaRPr lang="en-US" dirty="0"/>
          </a:p>
        </p:txBody>
      </p:sp>
      <p:sp>
        <p:nvSpPr>
          <p:cNvPr id="593924" name="Rectangle 4"/>
          <p:cNvSpPr>
            <a:spLocks noGrp="1" noChangeArrowheads="1"/>
          </p:cNvSpPr>
          <p:nvPr>
            <p:ph type="ftr" sz="quarter" idx="2"/>
          </p:nvPr>
        </p:nvSpPr>
        <p:spPr bwMode="auto">
          <a:xfrm>
            <a:off x="0" y="8917127"/>
            <a:ext cx="3078559" cy="469745"/>
          </a:xfrm>
          <a:prstGeom prst="rect">
            <a:avLst/>
          </a:prstGeom>
          <a:noFill/>
          <a:ln w="9525">
            <a:noFill/>
            <a:miter lim="800000"/>
            <a:headEnd/>
            <a:tailEnd/>
          </a:ln>
          <a:effectLst/>
        </p:spPr>
        <p:txBody>
          <a:bodyPr vert="horz" wrap="square" lIns="94230" tIns="47115" rIns="94230" bIns="47115" numCol="1" anchor="b" anchorCtr="0" compatLnSpc="1">
            <a:prstTxWarp prst="textNoShape">
              <a:avLst/>
            </a:prstTxWarp>
          </a:bodyPr>
          <a:lstStyle>
            <a:lvl1pPr>
              <a:defRPr sz="1200"/>
            </a:lvl1pPr>
          </a:lstStyle>
          <a:p>
            <a:pPr>
              <a:defRPr/>
            </a:pPr>
            <a:endParaRPr lang="en-US" dirty="0"/>
          </a:p>
        </p:txBody>
      </p:sp>
      <p:sp>
        <p:nvSpPr>
          <p:cNvPr id="593925" name="Rectangle 5"/>
          <p:cNvSpPr>
            <a:spLocks noGrp="1" noChangeArrowheads="1"/>
          </p:cNvSpPr>
          <p:nvPr>
            <p:ph type="sldNum" sz="quarter" idx="3"/>
          </p:nvPr>
        </p:nvSpPr>
        <p:spPr bwMode="auto">
          <a:xfrm>
            <a:off x="4022278" y="8917127"/>
            <a:ext cx="3078558" cy="469745"/>
          </a:xfrm>
          <a:prstGeom prst="rect">
            <a:avLst/>
          </a:prstGeom>
          <a:noFill/>
          <a:ln w="9525">
            <a:noFill/>
            <a:miter lim="800000"/>
            <a:headEnd/>
            <a:tailEnd/>
          </a:ln>
          <a:effectLst/>
        </p:spPr>
        <p:txBody>
          <a:bodyPr vert="horz" wrap="square" lIns="94230" tIns="47115" rIns="94230" bIns="47115" numCol="1" anchor="b" anchorCtr="0" compatLnSpc="1">
            <a:prstTxWarp prst="textNoShape">
              <a:avLst/>
            </a:prstTxWarp>
          </a:bodyPr>
          <a:lstStyle>
            <a:lvl1pPr algn="r">
              <a:defRPr sz="1200"/>
            </a:lvl1pPr>
          </a:lstStyle>
          <a:p>
            <a:pPr>
              <a:defRPr/>
            </a:pPr>
            <a:fld id="{067C0254-CE75-4495-BD0F-5804F2011DD6}" type="slidenum">
              <a:rPr lang="en-US"/>
              <a:pPr>
                <a:defRPr/>
              </a:pPr>
              <a:t>‹#›</a:t>
            </a:fld>
            <a:endParaRPr lang="en-US" dirty="0"/>
          </a:p>
        </p:txBody>
      </p:sp>
    </p:spTree>
    <p:extLst>
      <p:ext uri="{BB962C8B-B14F-4D97-AF65-F5344CB8AC3E}">
        <p14:creationId xmlns:p14="http://schemas.microsoft.com/office/powerpoint/2010/main" val="109562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78559" cy="469745"/>
          </a:xfrm>
          <a:prstGeom prst="rect">
            <a:avLst/>
          </a:prstGeom>
          <a:noFill/>
          <a:ln w="12700" cap="sq">
            <a:noFill/>
            <a:miter lim="800000"/>
            <a:headEnd type="none" w="sm" len="sm"/>
            <a:tailEnd type="none" w="sm" len="sm"/>
          </a:ln>
          <a:effectLst/>
        </p:spPr>
        <p:txBody>
          <a:bodyPr vert="horz" wrap="none" lIns="94230" tIns="47115" rIns="94230" bIns="47115" numCol="1" anchor="t" anchorCtr="0" compatLnSpc="1">
            <a:prstTxWarp prst="textNoShape">
              <a:avLst/>
            </a:prstTxWarp>
          </a:bodyPr>
          <a:lstStyle>
            <a:lvl1pPr>
              <a:defRPr sz="1200"/>
            </a:lvl1pPr>
          </a:lstStyle>
          <a:p>
            <a:pPr>
              <a:defRPr/>
            </a:pPr>
            <a:endParaRPr lang="en-US" dirty="0"/>
          </a:p>
        </p:txBody>
      </p:sp>
      <p:sp>
        <p:nvSpPr>
          <p:cNvPr id="108547" name="Rectangle 3"/>
          <p:cNvSpPr>
            <a:spLocks noGrp="1" noChangeArrowheads="1"/>
          </p:cNvSpPr>
          <p:nvPr>
            <p:ph type="dt" idx="1"/>
          </p:nvPr>
        </p:nvSpPr>
        <p:spPr bwMode="auto">
          <a:xfrm>
            <a:off x="4025556" y="0"/>
            <a:ext cx="3076920" cy="469745"/>
          </a:xfrm>
          <a:prstGeom prst="rect">
            <a:avLst/>
          </a:prstGeom>
          <a:noFill/>
          <a:ln w="12700" cap="sq">
            <a:noFill/>
            <a:miter lim="800000"/>
            <a:headEnd type="none" w="sm" len="sm"/>
            <a:tailEnd type="none" w="sm" len="sm"/>
          </a:ln>
          <a:effectLst/>
        </p:spPr>
        <p:txBody>
          <a:bodyPr vert="horz" wrap="none" lIns="94230" tIns="47115" rIns="94230" bIns="47115" numCol="1" anchor="t" anchorCtr="0" compatLnSpc="1">
            <a:prstTxWarp prst="textNoShape">
              <a:avLst/>
            </a:prstTxWarp>
          </a:bodyPr>
          <a:lstStyle>
            <a:lvl1pPr algn="r">
              <a:defRPr sz="1200"/>
            </a:lvl1pPr>
          </a:lstStyle>
          <a:p>
            <a:pPr>
              <a:defRPr/>
            </a:pPr>
            <a:endParaRPr lang="en-US" dirty="0"/>
          </a:p>
        </p:txBody>
      </p:sp>
      <p:sp>
        <p:nvSpPr>
          <p:cNvPr id="128004" name="Rectangle 4"/>
          <p:cNvSpPr>
            <a:spLocks noGrp="1" noRot="1" noChangeAspect="1" noChangeArrowheads="1" noTextEdit="1"/>
          </p:cNvSpPr>
          <p:nvPr>
            <p:ph type="sldImg" idx="2"/>
          </p:nvPr>
        </p:nvSpPr>
        <p:spPr bwMode="auto">
          <a:xfrm>
            <a:off x="1204913" y="703263"/>
            <a:ext cx="4694237" cy="3521075"/>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946997" y="4460167"/>
            <a:ext cx="5208482" cy="4224494"/>
          </a:xfrm>
          <a:prstGeom prst="rect">
            <a:avLst/>
          </a:prstGeom>
          <a:noFill/>
          <a:ln w="12700" cap="sq">
            <a:noFill/>
            <a:miter lim="800000"/>
            <a:headEnd type="none" w="sm" len="sm"/>
            <a:tailEnd type="none" w="sm" len="sm"/>
          </a:ln>
          <a:effectLst/>
        </p:spPr>
        <p:txBody>
          <a:bodyPr vert="horz" wrap="none" lIns="94230" tIns="47115" rIns="94230" bIns="47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918732"/>
            <a:ext cx="3078559" cy="469744"/>
          </a:xfrm>
          <a:prstGeom prst="rect">
            <a:avLst/>
          </a:prstGeom>
          <a:noFill/>
          <a:ln w="12700" cap="sq">
            <a:noFill/>
            <a:miter lim="800000"/>
            <a:headEnd type="none" w="sm" len="sm"/>
            <a:tailEnd type="none" w="sm" len="sm"/>
          </a:ln>
          <a:effectLst/>
        </p:spPr>
        <p:txBody>
          <a:bodyPr vert="horz" wrap="none" lIns="94230" tIns="47115" rIns="94230" bIns="47115" numCol="1" anchor="b" anchorCtr="0" compatLnSpc="1">
            <a:prstTxWarp prst="textNoShape">
              <a:avLst/>
            </a:prstTxWarp>
          </a:bodyPr>
          <a:lstStyle>
            <a:lvl1pPr>
              <a:defRPr sz="1200"/>
            </a:lvl1pPr>
          </a:lstStyle>
          <a:p>
            <a:pPr>
              <a:defRPr/>
            </a:pPr>
            <a:endParaRPr lang="en-US" dirty="0"/>
          </a:p>
        </p:txBody>
      </p:sp>
      <p:sp>
        <p:nvSpPr>
          <p:cNvPr id="108551" name="Rectangle 7"/>
          <p:cNvSpPr>
            <a:spLocks noGrp="1" noChangeArrowheads="1"/>
          </p:cNvSpPr>
          <p:nvPr>
            <p:ph type="sldNum" sz="quarter" idx="5"/>
          </p:nvPr>
        </p:nvSpPr>
        <p:spPr bwMode="auto">
          <a:xfrm>
            <a:off x="4025556" y="8918732"/>
            <a:ext cx="3076920" cy="469744"/>
          </a:xfrm>
          <a:prstGeom prst="rect">
            <a:avLst/>
          </a:prstGeom>
          <a:noFill/>
          <a:ln w="12700" cap="sq">
            <a:noFill/>
            <a:miter lim="800000"/>
            <a:headEnd type="none" w="sm" len="sm"/>
            <a:tailEnd type="none" w="sm" len="sm"/>
          </a:ln>
          <a:effectLst/>
        </p:spPr>
        <p:txBody>
          <a:bodyPr vert="horz" wrap="none" lIns="94230" tIns="47115" rIns="94230" bIns="47115" numCol="1" anchor="b" anchorCtr="0" compatLnSpc="1">
            <a:prstTxWarp prst="textNoShape">
              <a:avLst/>
            </a:prstTxWarp>
          </a:bodyPr>
          <a:lstStyle>
            <a:lvl1pPr algn="r">
              <a:defRPr sz="1200"/>
            </a:lvl1pPr>
          </a:lstStyle>
          <a:p>
            <a:pPr>
              <a:defRPr/>
            </a:pPr>
            <a:fld id="{496A9D3B-44A8-4857-8EF0-3FEE3CB5263B}" type="slidenum">
              <a:rPr lang="en-US"/>
              <a:pPr>
                <a:defRPr/>
              </a:pPr>
              <a:t>‹#›</a:t>
            </a:fld>
            <a:endParaRPr lang="en-US" dirty="0"/>
          </a:p>
        </p:txBody>
      </p:sp>
    </p:spTree>
    <p:extLst>
      <p:ext uri="{BB962C8B-B14F-4D97-AF65-F5344CB8AC3E}">
        <p14:creationId xmlns:p14="http://schemas.microsoft.com/office/powerpoint/2010/main" val="2397991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04B0A8A-BC5B-4445-BE3B-03B2C3F22B73}" type="slidenum">
              <a:rPr lang="en-US" smtClean="0"/>
              <a:pPr/>
              <a:t>1</a:t>
            </a:fld>
            <a:endParaRPr lang="en-US" dirty="0" smtClean="0"/>
          </a:p>
        </p:txBody>
      </p:sp>
      <p:sp>
        <p:nvSpPr>
          <p:cNvPr id="129027" name="Rectangle 2"/>
          <p:cNvSpPr>
            <a:spLocks noGrp="1" noRot="1" noChangeAspect="1" noChangeArrowheads="1" noTextEdit="1"/>
          </p:cNvSpPr>
          <p:nvPr>
            <p:ph type="sldImg"/>
          </p:nvPr>
        </p:nvSpPr>
        <p:spPr>
          <a:xfrm>
            <a:off x="1204913" y="703263"/>
            <a:ext cx="4694237" cy="3521075"/>
          </a:xfrm>
          <a:ln/>
        </p:spPr>
      </p:sp>
      <p:sp>
        <p:nvSpPr>
          <p:cNvPr id="129028" name="Rectangle 3"/>
          <p:cNvSpPr>
            <a:spLocks noGrp="1" noChangeArrowheads="1"/>
          </p:cNvSpPr>
          <p:nvPr>
            <p:ph type="body" idx="1"/>
          </p:nvPr>
        </p:nvSpPr>
        <p:spPr>
          <a:noFill/>
          <a:ln w="9525"/>
        </p:spPr>
        <p:txBody>
          <a:bodyPr/>
          <a:lstStyle/>
          <a:p>
            <a:pPr marL="234631" indent="-234631"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289" indent="-291265" eaLnBrk="0" hangingPunct="0">
              <a:spcBef>
                <a:spcPct val="30000"/>
              </a:spcBef>
              <a:defRPr sz="1200">
                <a:solidFill>
                  <a:schemeClr val="tx1"/>
                </a:solidFill>
                <a:latin typeface="Times New Roman" pitchFamily="18" charset="0"/>
              </a:defRPr>
            </a:lvl2pPr>
            <a:lvl3pPr marL="1165060" indent="-233012" eaLnBrk="0" hangingPunct="0">
              <a:spcBef>
                <a:spcPct val="30000"/>
              </a:spcBef>
              <a:defRPr sz="1200">
                <a:solidFill>
                  <a:schemeClr val="tx1"/>
                </a:solidFill>
                <a:latin typeface="Times New Roman" pitchFamily="18" charset="0"/>
              </a:defRPr>
            </a:lvl3pPr>
            <a:lvl4pPr marL="1631084" indent="-233012" eaLnBrk="0" hangingPunct="0">
              <a:spcBef>
                <a:spcPct val="30000"/>
              </a:spcBef>
              <a:defRPr sz="1200">
                <a:solidFill>
                  <a:schemeClr val="tx1"/>
                </a:solidFill>
                <a:latin typeface="Times New Roman" pitchFamily="18" charset="0"/>
              </a:defRPr>
            </a:lvl4pPr>
            <a:lvl5pPr marL="2097108" indent="-233012" eaLnBrk="0" hangingPunct="0">
              <a:spcBef>
                <a:spcPct val="30000"/>
              </a:spcBef>
              <a:defRPr sz="1200">
                <a:solidFill>
                  <a:schemeClr val="tx1"/>
                </a:solidFill>
                <a:latin typeface="Times New Roman" pitchFamily="18" charset="0"/>
              </a:defRPr>
            </a:lvl5pPr>
            <a:lvl6pPr marL="2563132" indent="-233012" eaLnBrk="0" fontAlgn="base" hangingPunct="0">
              <a:spcBef>
                <a:spcPct val="30000"/>
              </a:spcBef>
              <a:spcAft>
                <a:spcPct val="0"/>
              </a:spcAft>
              <a:defRPr sz="1200">
                <a:solidFill>
                  <a:schemeClr val="tx1"/>
                </a:solidFill>
                <a:latin typeface="Times New Roman" pitchFamily="18" charset="0"/>
              </a:defRPr>
            </a:lvl6pPr>
            <a:lvl7pPr marL="3029156" indent="-233012" eaLnBrk="0" fontAlgn="base" hangingPunct="0">
              <a:spcBef>
                <a:spcPct val="30000"/>
              </a:spcBef>
              <a:spcAft>
                <a:spcPct val="0"/>
              </a:spcAft>
              <a:defRPr sz="1200">
                <a:solidFill>
                  <a:schemeClr val="tx1"/>
                </a:solidFill>
                <a:latin typeface="Times New Roman" pitchFamily="18" charset="0"/>
              </a:defRPr>
            </a:lvl7pPr>
            <a:lvl8pPr marL="3495180" indent="-233012" eaLnBrk="0" fontAlgn="base" hangingPunct="0">
              <a:spcBef>
                <a:spcPct val="30000"/>
              </a:spcBef>
              <a:spcAft>
                <a:spcPct val="0"/>
              </a:spcAft>
              <a:defRPr sz="1200">
                <a:solidFill>
                  <a:schemeClr val="tx1"/>
                </a:solidFill>
                <a:latin typeface="Times New Roman" pitchFamily="18" charset="0"/>
              </a:defRPr>
            </a:lvl8pPr>
            <a:lvl9pPr marL="3961204" indent="-23301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9533DA1-FDF9-4B29-8AF4-535EF3929F27}" type="slidenum">
              <a:rPr lang="en-US" altLang="en-US" smtClean="0"/>
              <a:pPr eaLnBrk="1" hangingPunct="1">
                <a:spcBef>
                  <a:spcPct val="0"/>
                </a:spcBef>
              </a:pPr>
              <a:t>35</a:t>
            </a:fld>
            <a:endParaRPr lang="en-US" altLang="en-US" dirty="0" smtClean="0"/>
          </a:p>
        </p:txBody>
      </p:sp>
      <p:sp>
        <p:nvSpPr>
          <p:cNvPr id="82947" name="Rectangle 2"/>
          <p:cNvSpPr>
            <a:spLocks noGrp="1" noRot="1" noChangeAspect="1" noChangeArrowheads="1" noTextEdit="1"/>
          </p:cNvSpPr>
          <p:nvPr>
            <p:ph type="sldImg"/>
          </p:nvPr>
        </p:nvSpPr>
        <p:spPr>
          <a:xfrm>
            <a:off x="1204913" y="703263"/>
            <a:ext cx="4694237" cy="3521075"/>
          </a:xfrm>
          <a:ln/>
        </p:spPr>
      </p:sp>
      <p:sp>
        <p:nvSpPr>
          <p:cNvPr id="82948" name="Rectangle 3"/>
          <p:cNvSpPr>
            <a:spLocks noGrp="1" noChangeArrowheads="1"/>
          </p:cNvSpPr>
          <p:nvPr>
            <p:ph type="body" idx="1"/>
          </p:nvPr>
        </p:nvSpPr>
        <p:spPr>
          <a:noFill/>
        </p:spPr>
        <p:txBody>
          <a:bodyPr/>
          <a:lstStyle/>
          <a:p>
            <a:pPr eaLnBrk="1" hangingPunct="1"/>
            <a:r>
              <a:rPr lang="en-US" altLang="en-US"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289" indent="-291265" eaLnBrk="0" hangingPunct="0">
              <a:spcBef>
                <a:spcPct val="30000"/>
              </a:spcBef>
              <a:defRPr sz="1200">
                <a:solidFill>
                  <a:schemeClr val="tx1"/>
                </a:solidFill>
                <a:latin typeface="Times New Roman" pitchFamily="18" charset="0"/>
              </a:defRPr>
            </a:lvl2pPr>
            <a:lvl3pPr marL="1165060" indent="-233012" eaLnBrk="0" hangingPunct="0">
              <a:spcBef>
                <a:spcPct val="30000"/>
              </a:spcBef>
              <a:defRPr sz="1200">
                <a:solidFill>
                  <a:schemeClr val="tx1"/>
                </a:solidFill>
                <a:latin typeface="Times New Roman" pitchFamily="18" charset="0"/>
              </a:defRPr>
            </a:lvl3pPr>
            <a:lvl4pPr marL="1631084" indent="-233012" eaLnBrk="0" hangingPunct="0">
              <a:spcBef>
                <a:spcPct val="30000"/>
              </a:spcBef>
              <a:defRPr sz="1200">
                <a:solidFill>
                  <a:schemeClr val="tx1"/>
                </a:solidFill>
                <a:latin typeface="Times New Roman" pitchFamily="18" charset="0"/>
              </a:defRPr>
            </a:lvl4pPr>
            <a:lvl5pPr marL="2097108" indent="-233012" eaLnBrk="0" hangingPunct="0">
              <a:spcBef>
                <a:spcPct val="30000"/>
              </a:spcBef>
              <a:defRPr sz="1200">
                <a:solidFill>
                  <a:schemeClr val="tx1"/>
                </a:solidFill>
                <a:latin typeface="Times New Roman" pitchFamily="18" charset="0"/>
              </a:defRPr>
            </a:lvl5pPr>
            <a:lvl6pPr marL="2563132" indent="-233012" eaLnBrk="0" fontAlgn="base" hangingPunct="0">
              <a:spcBef>
                <a:spcPct val="30000"/>
              </a:spcBef>
              <a:spcAft>
                <a:spcPct val="0"/>
              </a:spcAft>
              <a:defRPr sz="1200">
                <a:solidFill>
                  <a:schemeClr val="tx1"/>
                </a:solidFill>
                <a:latin typeface="Times New Roman" pitchFamily="18" charset="0"/>
              </a:defRPr>
            </a:lvl6pPr>
            <a:lvl7pPr marL="3029156" indent="-233012" eaLnBrk="0" fontAlgn="base" hangingPunct="0">
              <a:spcBef>
                <a:spcPct val="30000"/>
              </a:spcBef>
              <a:spcAft>
                <a:spcPct val="0"/>
              </a:spcAft>
              <a:defRPr sz="1200">
                <a:solidFill>
                  <a:schemeClr val="tx1"/>
                </a:solidFill>
                <a:latin typeface="Times New Roman" pitchFamily="18" charset="0"/>
              </a:defRPr>
            </a:lvl7pPr>
            <a:lvl8pPr marL="3495180" indent="-233012" eaLnBrk="0" fontAlgn="base" hangingPunct="0">
              <a:spcBef>
                <a:spcPct val="30000"/>
              </a:spcBef>
              <a:spcAft>
                <a:spcPct val="0"/>
              </a:spcAft>
              <a:defRPr sz="1200">
                <a:solidFill>
                  <a:schemeClr val="tx1"/>
                </a:solidFill>
                <a:latin typeface="Times New Roman" pitchFamily="18" charset="0"/>
              </a:defRPr>
            </a:lvl8pPr>
            <a:lvl9pPr marL="3961204" indent="-23301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9533DA1-FDF9-4B29-8AF4-535EF3929F27}" type="slidenum">
              <a:rPr lang="en-US" altLang="en-US" smtClean="0"/>
              <a:pPr eaLnBrk="1" hangingPunct="1">
                <a:spcBef>
                  <a:spcPct val="0"/>
                </a:spcBef>
              </a:pPr>
              <a:t>36</a:t>
            </a:fld>
            <a:endParaRPr lang="en-US" altLang="en-US" dirty="0" smtClean="0"/>
          </a:p>
        </p:txBody>
      </p:sp>
      <p:sp>
        <p:nvSpPr>
          <p:cNvPr id="82947" name="Rectangle 2"/>
          <p:cNvSpPr>
            <a:spLocks noGrp="1" noRot="1" noChangeAspect="1" noChangeArrowheads="1" noTextEdit="1"/>
          </p:cNvSpPr>
          <p:nvPr>
            <p:ph type="sldImg"/>
          </p:nvPr>
        </p:nvSpPr>
        <p:spPr>
          <a:xfrm>
            <a:off x="1204913" y="703263"/>
            <a:ext cx="4694237" cy="3521075"/>
          </a:xfrm>
          <a:ln/>
        </p:spPr>
      </p:sp>
      <p:sp>
        <p:nvSpPr>
          <p:cNvPr id="82948" name="Rectangle 3"/>
          <p:cNvSpPr>
            <a:spLocks noGrp="1" noChangeArrowheads="1"/>
          </p:cNvSpPr>
          <p:nvPr>
            <p:ph type="body" idx="1"/>
          </p:nvPr>
        </p:nvSpPr>
        <p:spPr>
          <a:noFill/>
        </p:spPr>
        <p:txBody>
          <a:bodyPr/>
          <a:lstStyle/>
          <a:p>
            <a:pPr eaLnBrk="1" hangingPunct="1"/>
            <a:r>
              <a:rPr lang="en-US" altLang="en-US"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Shape 248"/>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a:spcBef>
                <a:spcPts val="0"/>
              </a:spcBef>
              <a:spcAft>
                <a:spcPts val="0"/>
              </a:spcAft>
            </a:pPr>
            <a:endParaRPr dirty="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4023093" y="8917422"/>
            <a:ext cx="3077739" cy="469424"/>
          </a:xfrm>
          <a:prstGeom prst="rect">
            <a:avLst/>
          </a:prstGeom>
          <a:noFill/>
          <a:ln>
            <a:noFill/>
          </a:ln>
        </p:spPr>
        <p:txBody>
          <a:bodyPr spcFirstLastPara="1" wrap="square" lIns="94219" tIns="47097" rIns="94219" bIns="47097" anchor="b" anchorCtr="0">
            <a:noAutofit/>
          </a:bodyPr>
          <a:lstStyle/>
          <a:p>
            <a:pPr>
              <a:spcBef>
                <a:spcPts val="0"/>
              </a:spcBef>
              <a:spcAft>
                <a:spcPts val="0"/>
              </a:spcAft>
            </a:pPr>
            <a:fld id="{00000000-1234-1234-1234-123412341234}" type="slidenum">
              <a:rPr lang="en-US">
                <a:solidFill>
                  <a:schemeClr val="dk1"/>
                </a:solidFill>
                <a:latin typeface="Calibri"/>
                <a:ea typeface="Calibri"/>
                <a:cs typeface="Calibri"/>
                <a:sym typeface="Calibri"/>
              </a:rPr>
              <a:pPr>
                <a:spcBef>
                  <a:spcPts val="0"/>
                </a:spcBef>
                <a:spcAft>
                  <a:spcPts val="0"/>
                </a:spcAft>
              </a:pPr>
              <a:t>39</a:t>
            </a:fld>
            <a:endParaRPr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40</a:t>
            </a:fld>
            <a:endParaRPr lang="en-US" dirty="0"/>
          </a:p>
        </p:txBody>
      </p:sp>
    </p:spTree>
    <p:extLst>
      <p:ext uri="{BB962C8B-B14F-4D97-AF65-F5344CB8AC3E}">
        <p14:creationId xmlns:p14="http://schemas.microsoft.com/office/powerpoint/2010/main" val="663181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w="12700" cap="sq">
            <a:miter lim="800000"/>
            <a:headEnd type="none" w="sm" len="sm"/>
            <a:tailEnd type="none" w="sm" len="sm"/>
          </a:ln>
        </p:spPr>
        <p:txBody>
          <a:bodyPr/>
          <a:lstStyle/>
          <a:p>
            <a:fld id="{9A45C68D-1BF2-4704-8E02-D1A59E92B2FE}" type="slidenum">
              <a:rPr lang="en-US" altLang="en-US" smtClean="0"/>
              <a:pPr/>
              <a:t>42</a:t>
            </a:fld>
            <a:endParaRPr lang="en-US" altLang="en-US" dirty="0" smtClean="0"/>
          </a:p>
        </p:txBody>
      </p:sp>
      <p:sp>
        <p:nvSpPr>
          <p:cNvPr id="124931" name="Rectangle 2"/>
          <p:cNvSpPr>
            <a:spLocks noGrp="1" noRot="1" noChangeAspect="1" noChangeArrowheads="1" noTextEdit="1"/>
          </p:cNvSpPr>
          <p:nvPr>
            <p:ph type="sldImg"/>
          </p:nvPr>
        </p:nvSpPr>
        <p:spPr>
          <a:xfrm>
            <a:off x="1204913" y="703263"/>
            <a:ext cx="4694237" cy="3521075"/>
          </a:xfrm>
          <a:ln/>
        </p:spPr>
      </p:sp>
      <p:sp>
        <p:nvSpPr>
          <p:cNvPr id="124932" name="Rectangle 3"/>
          <p:cNvSpPr>
            <a:spLocks noGrp="1" noChangeArrowheads="1"/>
          </p:cNvSpPr>
          <p:nvPr>
            <p:ph type="body" idx="1"/>
          </p:nvPr>
        </p:nvSpPr>
        <p:spPr>
          <a:noFill/>
        </p:spPr>
        <p:txBody>
          <a:bodyPr/>
          <a:lstStyle/>
          <a:p>
            <a:pPr eaLnBrk="1" hangingPunct="1"/>
            <a:r>
              <a:rPr lang="en-US" altLang="en-US" dirty="0"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w="12700" cap="sq">
            <a:miter lim="800000"/>
            <a:headEnd type="none" w="sm" len="sm"/>
            <a:tailEnd type="none" w="sm" len="sm"/>
          </a:ln>
        </p:spPr>
        <p:txBody>
          <a:bodyPr/>
          <a:lstStyle/>
          <a:p>
            <a:fld id="{B85861D7-4CFB-43A9-97C9-5F6A250E45D9}" type="slidenum">
              <a:rPr lang="en-US" altLang="en-US" smtClean="0"/>
              <a:pPr/>
              <a:t>43</a:t>
            </a:fld>
            <a:endParaRPr lang="en-US" altLang="en-US" dirty="0" smtClean="0"/>
          </a:p>
        </p:txBody>
      </p:sp>
      <p:sp>
        <p:nvSpPr>
          <p:cNvPr id="125955" name="Rectangle 2"/>
          <p:cNvSpPr>
            <a:spLocks noGrp="1" noRot="1" noChangeAspect="1" noChangeArrowheads="1" noTextEdit="1"/>
          </p:cNvSpPr>
          <p:nvPr>
            <p:ph type="sldImg"/>
          </p:nvPr>
        </p:nvSpPr>
        <p:spPr>
          <a:xfrm>
            <a:off x="1204913" y="703263"/>
            <a:ext cx="4694237" cy="3521075"/>
          </a:xfrm>
          <a:ln/>
        </p:spPr>
      </p:sp>
      <p:sp>
        <p:nvSpPr>
          <p:cNvPr id="125956" name="Rectangle 3"/>
          <p:cNvSpPr>
            <a:spLocks noGrp="1" noChangeArrowheads="1"/>
          </p:cNvSpPr>
          <p:nvPr>
            <p:ph type="body" idx="1"/>
          </p:nvPr>
        </p:nvSpPr>
        <p:spPr>
          <a:noFill/>
        </p:spPr>
        <p:txBody>
          <a:bodyPr/>
          <a:lstStyle/>
          <a:p>
            <a:pPr eaLnBrk="1" hangingPunct="1"/>
            <a:r>
              <a:rPr lang="en-US" altLang="en-US" dirty="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381C2E08-1CCE-4728-B1DD-64DDB0D5D2A9}" type="slidenum">
              <a:rPr lang="en-US" smtClean="0"/>
              <a:pPr/>
              <a:t>49</a:t>
            </a:fld>
            <a:endParaRPr lang="en-US" dirty="0" smtClean="0"/>
          </a:p>
        </p:txBody>
      </p:sp>
      <p:sp>
        <p:nvSpPr>
          <p:cNvPr id="139267" name="Rectangle 2"/>
          <p:cNvSpPr>
            <a:spLocks noGrp="1" noRot="1" noChangeAspect="1" noChangeArrowheads="1" noTextEdit="1"/>
          </p:cNvSpPr>
          <p:nvPr>
            <p:ph type="sldImg"/>
          </p:nvPr>
        </p:nvSpPr>
        <p:spPr>
          <a:xfrm>
            <a:off x="1204913" y="703263"/>
            <a:ext cx="4694237" cy="3521075"/>
          </a:xfrm>
          <a:ln/>
        </p:spPr>
      </p:sp>
      <p:sp>
        <p:nvSpPr>
          <p:cNvPr id="139268"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289" indent="-291265" eaLnBrk="0" hangingPunct="0">
              <a:spcBef>
                <a:spcPct val="30000"/>
              </a:spcBef>
              <a:defRPr sz="1200">
                <a:solidFill>
                  <a:schemeClr val="tx1"/>
                </a:solidFill>
                <a:latin typeface="Times New Roman" pitchFamily="18" charset="0"/>
              </a:defRPr>
            </a:lvl2pPr>
            <a:lvl3pPr marL="1165060" indent="-233012" eaLnBrk="0" hangingPunct="0">
              <a:spcBef>
                <a:spcPct val="30000"/>
              </a:spcBef>
              <a:defRPr sz="1200">
                <a:solidFill>
                  <a:schemeClr val="tx1"/>
                </a:solidFill>
                <a:latin typeface="Times New Roman" pitchFamily="18" charset="0"/>
              </a:defRPr>
            </a:lvl3pPr>
            <a:lvl4pPr marL="1631084" indent="-233012" eaLnBrk="0" hangingPunct="0">
              <a:spcBef>
                <a:spcPct val="30000"/>
              </a:spcBef>
              <a:defRPr sz="1200">
                <a:solidFill>
                  <a:schemeClr val="tx1"/>
                </a:solidFill>
                <a:latin typeface="Times New Roman" pitchFamily="18" charset="0"/>
              </a:defRPr>
            </a:lvl4pPr>
            <a:lvl5pPr marL="2097108" indent="-233012" eaLnBrk="0" hangingPunct="0">
              <a:spcBef>
                <a:spcPct val="30000"/>
              </a:spcBef>
              <a:defRPr sz="1200">
                <a:solidFill>
                  <a:schemeClr val="tx1"/>
                </a:solidFill>
                <a:latin typeface="Times New Roman" pitchFamily="18" charset="0"/>
              </a:defRPr>
            </a:lvl5pPr>
            <a:lvl6pPr marL="2563132" indent="-233012" eaLnBrk="0" fontAlgn="base" hangingPunct="0">
              <a:spcBef>
                <a:spcPct val="30000"/>
              </a:spcBef>
              <a:spcAft>
                <a:spcPct val="0"/>
              </a:spcAft>
              <a:defRPr sz="1200">
                <a:solidFill>
                  <a:schemeClr val="tx1"/>
                </a:solidFill>
                <a:latin typeface="Times New Roman" pitchFamily="18" charset="0"/>
              </a:defRPr>
            </a:lvl6pPr>
            <a:lvl7pPr marL="3029156" indent="-233012" eaLnBrk="0" fontAlgn="base" hangingPunct="0">
              <a:spcBef>
                <a:spcPct val="30000"/>
              </a:spcBef>
              <a:spcAft>
                <a:spcPct val="0"/>
              </a:spcAft>
              <a:defRPr sz="1200">
                <a:solidFill>
                  <a:schemeClr val="tx1"/>
                </a:solidFill>
                <a:latin typeface="Times New Roman" pitchFamily="18" charset="0"/>
              </a:defRPr>
            </a:lvl7pPr>
            <a:lvl8pPr marL="3495180" indent="-233012" eaLnBrk="0" fontAlgn="base" hangingPunct="0">
              <a:spcBef>
                <a:spcPct val="30000"/>
              </a:spcBef>
              <a:spcAft>
                <a:spcPct val="0"/>
              </a:spcAft>
              <a:defRPr sz="1200">
                <a:solidFill>
                  <a:schemeClr val="tx1"/>
                </a:solidFill>
                <a:latin typeface="Times New Roman" pitchFamily="18" charset="0"/>
              </a:defRPr>
            </a:lvl8pPr>
            <a:lvl9pPr marL="3961204" indent="-23301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8B3F1D8-E52C-44EC-A5EC-5A6008AF1A11}" type="slidenum">
              <a:rPr lang="en-US" altLang="en-US" smtClean="0"/>
              <a:pPr eaLnBrk="1" hangingPunct="1">
                <a:spcBef>
                  <a:spcPct val="0"/>
                </a:spcBef>
              </a:pPr>
              <a:t>51</a:t>
            </a:fld>
            <a:endParaRPr lang="en-US" altLang="en-US" dirty="0" smtClean="0"/>
          </a:p>
        </p:txBody>
      </p:sp>
      <p:sp>
        <p:nvSpPr>
          <p:cNvPr id="165891" name="Rectangle 2"/>
          <p:cNvSpPr>
            <a:spLocks noGrp="1" noRot="1" noChangeAspect="1" noChangeArrowheads="1" noTextEdit="1"/>
          </p:cNvSpPr>
          <p:nvPr>
            <p:ph type="sldImg"/>
          </p:nvPr>
        </p:nvSpPr>
        <p:spPr>
          <a:xfrm>
            <a:off x="1204913" y="703263"/>
            <a:ext cx="4694237" cy="3521075"/>
          </a:xfrm>
          <a:ln/>
        </p:spPr>
      </p:sp>
      <p:sp>
        <p:nvSpPr>
          <p:cNvPr id="165892" name="Rectangle 3"/>
          <p:cNvSpPr>
            <a:spLocks noGrp="1" noChangeArrowheads="1"/>
          </p:cNvSpPr>
          <p:nvPr>
            <p:ph type="body" idx="1"/>
          </p:nvPr>
        </p:nvSpPr>
        <p:spPr>
          <a:xfrm>
            <a:off x="947319" y="4460170"/>
            <a:ext cx="5918729" cy="4224494"/>
          </a:xfrm>
          <a:noFill/>
          <a:extLst>
            <a:ext uri="{91240B29-F687-4F45-9708-019B960494DF}">
              <a14:hiddenLine xmlns:a14="http://schemas.microsoft.com/office/drawing/2010/main" w="9525" cap="sq">
                <a:solidFill>
                  <a:schemeClr val="tx1"/>
                </a:solidFill>
                <a:miter lim="800000"/>
                <a:headEnd type="none" w="sm" len="sm"/>
                <a:tailEnd type="none" w="sm" len="sm"/>
              </a14:hiddenLine>
            </a:ext>
          </a:extLst>
        </p:spPr>
        <p:txBody>
          <a:bodyPr/>
          <a:lstStyle/>
          <a:p>
            <a:pPr marL="234631" indent="-234631" eaLnBrk="1" hangingPunct="1"/>
            <a:r>
              <a:rPr lang="en-US" altLang="en-US" dirty="0" smtClean="0"/>
              <a:t>Xanax is the most commonly abused bezodiapane encountered by law enforcement.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smtClean="0"/>
          </a:p>
        </p:txBody>
      </p:sp>
      <p:sp>
        <p:nvSpPr>
          <p:cNvPr id="849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289" indent="-291265" eaLnBrk="0" hangingPunct="0">
              <a:spcBef>
                <a:spcPct val="30000"/>
              </a:spcBef>
              <a:defRPr sz="1200">
                <a:solidFill>
                  <a:schemeClr val="tx1"/>
                </a:solidFill>
                <a:latin typeface="Times New Roman" pitchFamily="18" charset="0"/>
              </a:defRPr>
            </a:lvl2pPr>
            <a:lvl3pPr marL="1165060" indent="-233012" eaLnBrk="0" hangingPunct="0">
              <a:spcBef>
                <a:spcPct val="30000"/>
              </a:spcBef>
              <a:defRPr sz="1200">
                <a:solidFill>
                  <a:schemeClr val="tx1"/>
                </a:solidFill>
                <a:latin typeface="Times New Roman" pitchFamily="18" charset="0"/>
              </a:defRPr>
            </a:lvl3pPr>
            <a:lvl4pPr marL="1631084" indent="-233012" eaLnBrk="0" hangingPunct="0">
              <a:spcBef>
                <a:spcPct val="30000"/>
              </a:spcBef>
              <a:defRPr sz="1200">
                <a:solidFill>
                  <a:schemeClr val="tx1"/>
                </a:solidFill>
                <a:latin typeface="Times New Roman" pitchFamily="18" charset="0"/>
              </a:defRPr>
            </a:lvl4pPr>
            <a:lvl5pPr marL="2097108" indent="-233012" eaLnBrk="0" hangingPunct="0">
              <a:spcBef>
                <a:spcPct val="30000"/>
              </a:spcBef>
              <a:defRPr sz="1200">
                <a:solidFill>
                  <a:schemeClr val="tx1"/>
                </a:solidFill>
                <a:latin typeface="Times New Roman" pitchFamily="18" charset="0"/>
              </a:defRPr>
            </a:lvl5pPr>
            <a:lvl6pPr marL="2563132" indent="-233012" eaLnBrk="0" fontAlgn="base" hangingPunct="0">
              <a:spcBef>
                <a:spcPct val="30000"/>
              </a:spcBef>
              <a:spcAft>
                <a:spcPct val="0"/>
              </a:spcAft>
              <a:defRPr sz="1200">
                <a:solidFill>
                  <a:schemeClr val="tx1"/>
                </a:solidFill>
                <a:latin typeface="Times New Roman" pitchFamily="18" charset="0"/>
              </a:defRPr>
            </a:lvl6pPr>
            <a:lvl7pPr marL="3029156" indent="-233012" eaLnBrk="0" fontAlgn="base" hangingPunct="0">
              <a:spcBef>
                <a:spcPct val="30000"/>
              </a:spcBef>
              <a:spcAft>
                <a:spcPct val="0"/>
              </a:spcAft>
              <a:defRPr sz="1200">
                <a:solidFill>
                  <a:schemeClr val="tx1"/>
                </a:solidFill>
                <a:latin typeface="Times New Roman" pitchFamily="18" charset="0"/>
              </a:defRPr>
            </a:lvl7pPr>
            <a:lvl8pPr marL="3495180" indent="-233012" eaLnBrk="0" fontAlgn="base" hangingPunct="0">
              <a:spcBef>
                <a:spcPct val="30000"/>
              </a:spcBef>
              <a:spcAft>
                <a:spcPct val="0"/>
              </a:spcAft>
              <a:defRPr sz="1200">
                <a:solidFill>
                  <a:schemeClr val="tx1"/>
                </a:solidFill>
                <a:latin typeface="Times New Roman" pitchFamily="18" charset="0"/>
              </a:defRPr>
            </a:lvl8pPr>
            <a:lvl9pPr marL="3961204" indent="-23301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5B83C89-558B-493A-A9F7-207FAB132580}" type="slidenum">
              <a:rPr lang="en-US" altLang="en-US" smtClean="0"/>
              <a:pPr eaLnBrk="1" hangingPunct="1">
                <a:spcBef>
                  <a:spcPct val="0"/>
                </a:spcBef>
              </a:pPr>
              <a:t>73</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12700" cap="sq">
            <a:miter lim="800000"/>
            <a:headEnd type="none" w="sm" len="sm"/>
            <a:tailEnd type="none" w="sm" len="sm"/>
          </a:ln>
        </p:spPr>
        <p:txBody>
          <a:bodyPr/>
          <a:lstStyle/>
          <a:p>
            <a:fld id="{F91C82C6-70BE-4C9D-9534-F6A37694C72E}" type="slidenum">
              <a:rPr lang="en-US" altLang="en-US" smtClean="0"/>
              <a:pPr/>
              <a:t>77</a:t>
            </a:fld>
            <a:endParaRPr lang="en-US" altLang="en-US" dirty="0" smtClean="0"/>
          </a:p>
        </p:txBody>
      </p:sp>
      <p:sp>
        <p:nvSpPr>
          <p:cNvPr id="126979" name="Rectangle 2"/>
          <p:cNvSpPr>
            <a:spLocks noGrp="1" noRot="1" noChangeAspect="1" noChangeArrowheads="1" noTextEdit="1"/>
          </p:cNvSpPr>
          <p:nvPr>
            <p:ph type="sldImg"/>
          </p:nvPr>
        </p:nvSpPr>
        <p:spPr>
          <a:xfrm>
            <a:off x="1204913" y="703263"/>
            <a:ext cx="4694237" cy="3521075"/>
          </a:xfrm>
          <a:ln/>
        </p:spPr>
      </p:sp>
      <p:sp>
        <p:nvSpPr>
          <p:cNvPr id="1269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21CDC7-4861-46D2-A15D-77A91C41CF4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7E56E4A1-3A34-474F-841E-6E0A5DB0A5E3}" type="slidenum">
              <a:rPr lang="en-US" smtClean="0"/>
              <a:pPr/>
              <a:t>78</a:t>
            </a:fld>
            <a:endParaRPr lang="en-US" dirty="0" smtClean="0"/>
          </a:p>
        </p:txBody>
      </p:sp>
      <p:sp>
        <p:nvSpPr>
          <p:cNvPr id="181251" name="Rectangle 2"/>
          <p:cNvSpPr>
            <a:spLocks noGrp="1" noRot="1" noChangeAspect="1" noChangeArrowheads="1" noTextEdit="1"/>
          </p:cNvSpPr>
          <p:nvPr>
            <p:ph type="sldImg"/>
          </p:nvPr>
        </p:nvSpPr>
        <p:spPr>
          <a:xfrm>
            <a:off x="1204913" y="703263"/>
            <a:ext cx="4694237" cy="3521075"/>
          </a:xfrm>
          <a:ln/>
        </p:spPr>
      </p:sp>
      <p:sp>
        <p:nvSpPr>
          <p:cNvPr id="181252"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79</a:t>
            </a:fld>
            <a:endParaRPr lang="en-US" dirty="0"/>
          </a:p>
        </p:txBody>
      </p:sp>
    </p:spTree>
    <p:extLst>
      <p:ext uri="{BB962C8B-B14F-4D97-AF65-F5344CB8AC3E}">
        <p14:creationId xmlns:p14="http://schemas.microsoft.com/office/powerpoint/2010/main" val="3854777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7E56E4A1-3A34-474F-841E-6E0A5DB0A5E3}" type="slidenum">
              <a:rPr lang="en-US" smtClean="0"/>
              <a:pPr/>
              <a:t>80</a:t>
            </a:fld>
            <a:endParaRPr lang="en-US" dirty="0" smtClean="0"/>
          </a:p>
        </p:txBody>
      </p:sp>
      <p:sp>
        <p:nvSpPr>
          <p:cNvPr id="181251" name="Rectangle 2"/>
          <p:cNvSpPr>
            <a:spLocks noGrp="1" noRot="1" noChangeAspect="1" noChangeArrowheads="1" noTextEdit="1"/>
          </p:cNvSpPr>
          <p:nvPr>
            <p:ph type="sldImg"/>
          </p:nvPr>
        </p:nvSpPr>
        <p:spPr>
          <a:xfrm>
            <a:off x="1204913" y="703263"/>
            <a:ext cx="4694237" cy="3521075"/>
          </a:xfrm>
          <a:ln/>
        </p:spPr>
      </p:sp>
      <p:sp>
        <p:nvSpPr>
          <p:cNvPr id="181252"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21CDC7-4861-46D2-A15D-77A91C41CF4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57289" indent="-291265" eaLnBrk="0" hangingPunct="0">
              <a:spcBef>
                <a:spcPct val="30000"/>
              </a:spcBef>
              <a:defRPr sz="1200">
                <a:solidFill>
                  <a:schemeClr val="tx1"/>
                </a:solidFill>
                <a:latin typeface="Times New Roman" pitchFamily="18" charset="0"/>
              </a:defRPr>
            </a:lvl2pPr>
            <a:lvl3pPr marL="1165060" indent="-233012" eaLnBrk="0" hangingPunct="0">
              <a:spcBef>
                <a:spcPct val="30000"/>
              </a:spcBef>
              <a:defRPr sz="1200">
                <a:solidFill>
                  <a:schemeClr val="tx1"/>
                </a:solidFill>
                <a:latin typeface="Times New Roman" pitchFamily="18" charset="0"/>
              </a:defRPr>
            </a:lvl3pPr>
            <a:lvl4pPr marL="1631084" indent="-233012" eaLnBrk="0" hangingPunct="0">
              <a:spcBef>
                <a:spcPct val="30000"/>
              </a:spcBef>
              <a:defRPr sz="1200">
                <a:solidFill>
                  <a:schemeClr val="tx1"/>
                </a:solidFill>
                <a:latin typeface="Times New Roman" pitchFamily="18" charset="0"/>
              </a:defRPr>
            </a:lvl4pPr>
            <a:lvl5pPr marL="2097108" indent="-233012" eaLnBrk="0" hangingPunct="0">
              <a:spcBef>
                <a:spcPct val="30000"/>
              </a:spcBef>
              <a:defRPr sz="1200">
                <a:solidFill>
                  <a:schemeClr val="tx1"/>
                </a:solidFill>
                <a:latin typeface="Times New Roman" pitchFamily="18" charset="0"/>
              </a:defRPr>
            </a:lvl5pPr>
            <a:lvl6pPr marL="2563132" indent="-233012" eaLnBrk="0" fontAlgn="base" hangingPunct="0">
              <a:spcBef>
                <a:spcPct val="30000"/>
              </a:spcBef>
              <a:spcAft>
                <a:spcPct val="0"/>
              </a:spcAft>
              <a:defRPr sz="1200">
                <a:solidFill>
                  <a:schemeClr val="tx1"/>
                </a:solidFill>
                <a:latin typeface="Times New Roman" pitchFamily="18" charset="0"/>
              </a:defRPr>
            </a:lvl6pPr>
            <a:lvl7pPr marL="3029156" indent="-233012" eaLnBrk="0" fontAlgn="base" hangingPunct="0">
              <a:spcBef>
                <a:spcPct val="30000"/>
              </a:spcBef>
              <a:spcAft>
                <a:spcPct val="0"/>
              </a:spcAft>
              <a:defRPr sz="1200">
                <a:solidFill>
                  <a:schemeClr val="tx1"/>
                </a:solidFill>
                <a:latin typeface="Times New Roman" pitchFamily="18" charset="0"/>
              </a:defRPr>
            </a:lvl7pPr>
            <a:lvl8pPr marL="3495180" indent="-233012" eaLnBrk="0" fontAlgn="base" hangingPunct="0">
              <a:spcBef>
                <a:spcPct val="30000"/>
              </a:spcBef>
              <a:spcAft>
                <a:spcPct val="0"/>
              </a:spcAft>
              <a:defRPr sz="1200">
                <a:solidFill>
                  <a:schemeClr val="tx1"/>
                </a:solidFill>
                <a:latin typeface="Times New Roman" pitchFamily="18" charset="0"/>
              </a:defRPr>
            </a:lvl8pPr>
            <a:lvl9pPr marL="3961204" indent="-23301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F05D5CB-010E-41F8-BCE2-019157043DFA}" type="slidenum">
              <a:rPr lang="en-US" altLang="en-US" smtClean="0"/>
              <a:pPr eaLnBrk="1" hangingPunct="1">
                <a:spcBef>
                  <a:spcPct val="0"/>
                </a:spcBef>
              </a:pPr>
              <a:t>4</a:t>
            </a:fld>
            <a:endParaRPr lang="en-US" alt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34631" indent="-234631"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6A9D3B-44A8-4857-8EF0-3FEE3CB5263B}" type="slidenum">
              <a:rPr lang="en-US" smtClean="0"/>
              <a:pPr>
                <a:defRPr/>
              </a:pPr>
              <a:t>11</a:t>
            </a:fld>
            <a:endParaRPr lang="en-US" dirty="0"/>
          </a:p>
        </p:txBody>
      </p:sp>
    </p:spTree>
    <p:extLst>
      <p:ext uri="{BB962C8B-B14F-4D97-AF65-F5344CB8AC3E}">
        <p14:creationId xmlns:p14="http://schemas.microsoft.com/office/powerpoint/2010/main" val="216242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6A9D3B-44A8-4857-8EF0-3FEE3CB5263B}" type="slidenum">
              <a:rPr lang="en-US" smtClean="0"/>
              <a:pPr>
                <a:defRPr/>
              </a:pPr>
              <a:t>12</a:t>
            </a:fld>
            <a:endParaRPr lang="en-US" dirty="0"/>
          </a:p>
        </p:txBody>
      </p:sp>
    </p:spTree>
    <p:extLst>
      <p:ext uri="{BB962C8B-B14F-4D97-AF65-F5344CB8AC3E}">
        <p14:creationId xmlns:p14="http://schemas.microsoft.com/office/powerpoint/2010/main" val="216242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67F5E-F03A-4A12-92AC-2CE49C561C64}" type="slidenum">
              <a:rPr lang="en-US" smtClean="0"/>
              <a:t>13</a:t>
            </a:fld>
            <a:endParaRPr lang="en-US" dirty="0"/>
          </a:p>
        </p:txBody>
      </p:sp>
    </p:spTree>
    <p:extLst>
      <p:ext uri="{BB962C8B-B14F-4D97-AF65-F5344CB8AC3E}">
        <p14:creationId xmlns:p14="http://schemas.microsoft.com/office/powerpoint/2010/main" val="17659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12700" cap="sq">
            <a:miter lim="800000"/>
            <a:headEnd type="none" w="sm" len="sm"/>
            <a:tailEnd type="none" w="sm" len="sm"/>
          </a:ln>
        </p:spPr>
        <p:txBody>
          <a:bodyPr/>
          <a:lstStyle/>
          <a:p>
            <a:fld id="{E74DF988-7FAF-4B79-9411-1051BA79D123}" type="slidenum">
              <a:rPr lang="en-US" altLang="en-US" smtClean="0"/>
              <a:pPr/>
              <a:t>33</a:t>
            </a:fld>
            <a:endParaRPr lang="en-US" altLang="en-US" dirty="0" smtClean="0"/>
          </a:p>
        </p:txBody>
      </p:sp>
      <p:sp>
        <p:nvSpPr>
          <p:cNvPr id="123907" name="Rectangle 2"/>
          <p:cNvSpPr>
            <a:spLocks noGrp="1" noRot="1" noChangeAspect="1" noChangeArrowheads="1" noTextEdit="1"/>
          </p:cNvSpPr>
          <p:nvPr>
            <p:ph type="sldImg"/>
          </p:nvPr>
        </p:nvSpPr>
        <p:spPr>
          <a:xfrm>
            <a:off x="1204913" y="703263"/>
            <a:ext cx="4694237" cy="3521075"/>
          </a:xfrm>
          <a:ln/>
        </p:spPr>
      </p:sp>
      <p:sp>
        <p:nvSpPr>
          <p:cNvPr id="123908" name="Rectangle 3"/>
          <p:cNvSpPr>
            <a:spLocks noGrp="1" noChangeArrowheads="1"/>
          </p:cNvSpPr>
          <p:nvPr>
            <p:ph type="body" idx="1"/>
          </p:nvPr>
        </p:nvSpPr>
        <p:spPr>
          <a:noFill/>
        </p:spPr>
        <p:txBody>
          <a:bodyPr/>
          <a:lstStyle/>
          <a:p>
            <a:pPr eaLnBrk="1" hangingPunct="1"/>
            <a:r>
              <a:rPr lang="en-US" altLang="en-US"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663181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 y="-14287"/>
            <a:ext cx="9155113" cy="6884988"/>
            <a:chOff x="0" y="-9"/>
            <a:chExt cx="5767" cy="4337"/>
          </a:xfrm>
        </p:grpSpPr>
        <p:sp>
          <p:nvSpPr>
            <p:cNvPr id="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dirty="0"/>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dirty="0"/>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dirty="0"/>
            </a:p>
          </p:txBody>
        </p:sp>
        <p:sp>
          <p:nvSpPr>
            <p:cNvPr id="17" name="Freeform 15"/>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18" name="Freeform 16"/>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19" name="Freeform 17"/>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20" name="Freeform 18"/>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dirty="0"/>
            </a:p>
          </p:txBody>
        </p:sp>
        <p:sp>
          <p:nvSpPr>
            <p:cNvPr id="21" name="Rectangle 19"/>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dirty="0"/>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dirty="0"/>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a:defRPr/>
              </a:pPr>
              <a:endParaRPr lang="en-US" dirty="0"/>
            </a:p>
          </p:txBody>
        </p:sp>
        <p:pic>
          <p:nvPicPr>
            <p:cNvPr id="34" name="Picture 32" descr="BTZBUL1A"/>
            <p:cNvPicPr>
              <a:picLocks noChangeAspect="1" noChangeArrowheads="1"/>
            </p:cNvPicPr>
            <p:nvPr/>
          </p:nvPicPr>
          <p:blipFill>
            <a:blip r:embed="rId2" cstate="print"/>
            <a:srcRect/>
            <a:stretch>
              <a:fillRect/>
            </a:stretch>
          </p:blipFill>
          <p:spPr bwMode="auto">
            <a:xfrm>
              <a:off x="786" y="1650"/>
              <a:ext cx="204" cy="204"/>
            </a:xfrm>
            <a:prstGeom prst="rect">
              <a:avLst/>
            </a:prstGeom>
            <a:noFill/>
            <a:ln w="9525">
              <a:noFill/>
              <a:miter lim="800000"/>
              <a:headEnd/>
              <a:tailEnd/>
            </a:ln>
          </p:spPr>
        </p:pic>
      </p:grpSp>
      <p:sp>
        <p:nvSpPr>
          <p:cNvPr id="88097" name="Rectangle 33"/>
          <p:cNvSpPr>
            <a:spLocks noGrp="1" noChangeArrowheads="1"/>
          </p:cNvSpPr>
          <p:nvPr>
            <p:ph type="ctrTitle"/>
          </p:nvPr>
        </p:nvSpPr>
        <p:spPr>
          <a:xfrm>
            <a:off x="1676400" y="2134225"/>
            <a:ext cx="7239000" cy="1446550"/>
          </a:xfrm>
        </p:spPr>
        <p:txBody>
          <a:bodyPr/>
          <a:lstStyle>
            <a:lvl1pPr algn="l">
              <a:defRPr/>
            </a:lvl1pPr>
          </a:lstStyle>
          <a:p>
            <a:r>
              <a:rPr lang="en-US"/>
              <a:t>Click to edit Master title style</a:t>
            </a:r>
          </a:p>
        </p:txBody>
      </p:sp>
      <p:sp>
        <p:nvSpPr>
          <p:cNvPr id="88098" name="Rectangle 34"/>
          <p:cNvSpPr>
            <a:spLocks noGrp="1" noChangeArrowheads="1"/>
          </p:cNvSpPr>
          <p:nvPr>
            <p:ph type="subTitle" idx="1"/>
          </p:nvPr>
        </p:nvSpPr>
        <p:spPr>
          <a:xfrm>
            <a:off x="1676400" y="4572002"/>
            <a:ext cx="6400800" cy="1679575"/>
          </a:xfrm>
        </p:spPr>
        <p:txBody>
          <a:bodyPr anchor="ctr"/>
          <a:lstStyle>
            <a:lvl1pPr marL="0" indent="0" algn="ctr">
              <a:buFontTx/>
              <a:buNone/>
              <a:defRPr/>
            </a:lvl1pPr>
          </a:lstStyle>
          <a:p>
            <a:r>
              <a:rPr lang="en-US"/>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a:lvl1pPr>
          </a:lstStyle>
          <a:p>
            <a:pPr>
              <a:defRPr/>
            </a:pPr>
            <a:endParaRPr lang="en-US" dirty="0"/>
          </a:p>
        </p:txBody>
      </p:sp>
      <p:sp>
        <p:nvSpPr>
          <p:cNvPr id="36" name="Rectangle 36"/>
          <p:cNvSpPr>
            <a:spLocks noGrp="1" noChangeArrowheads="1"/>
          </p:cNvSpPr>
          <p:nvPr>
            <p:ph type="ftr" sz="quarter" idx="11"/>
          </p:nvPr>
        </p:nvSpPr>
        <p:spPr>
          <a:xfrm>
            <a:off x="3124200" y="6324600"/>
            <a:ext cx="2895600" cy="457200"/>
          </a:xfrm>
        </p:spPr>
        <p:txBody>
          <a:bodyPr/>
          <a:lstStyle>
            <a:lvl1pPr>
              <a:defRPr/>
            </a:lvl1pPr>
          </a:lstStyle>
          <a:p>
            <a:pPr>
              <a:defRPr/>
            </a:pPr>
            <a:r>
              <a:rPr lang="en-US" smtClean="0"/>
              <a:t>Prescription Drug Consulting LLC 2018 All Rights Reserved </a:t>
            </a:r>
            <a:endParaRPr lang="en-US" dirty="0"/>
          </a:p>
        </p:txBody>
      </p:sp>
      <p:sp>
        <p:nvSpPr>
          <p:cNvPr id="37" name="Rectangle 37"/>
          <p:cNvSpPr>
            <a:spLocks noGrp="1" noChangeArrowheads="1"/>
          </p:cNvSpPr>
          <p:nvPr>
            <p:ph type="sldNum" sz="quarter" idx="12"/>
          </p:nvPr>
        </p:nvSpPr>
        <p:spPr>
          <a:xfrm>
            <a:off x="6553200" y="6324600"/>
            <a:ext cx="1905000" cy="457200"/>
          </a:xfrm>
        </p:spPr>
        <p:txBody>
          <a:bodyPr/>
          <a:lstStyle>
            <a:lvl1pPr>
              <a:defRPr/>
            </a:lvl1pPr>
          </a:lstStyle>
          <a:p>
            <a:pPr>
              <a:defRPr/>
            </a:pPr>
            <a:fld id="{EE061CEF-E912-4A09-8BE9-F8081369F1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0A3F7B-F8CE-409E-8F43-839D8A5524D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10" y="465138"/>
            <a:ext cx="1538883"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4EA8FE7-C29C-4161-959F-F6F23ED1628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dirty="0"/>
          </a:p>
        </p:txBody>
      </p:sp>
      <p:sp>
        <p:nvSpPr>
          <p:cNvPr id="7" name="Footer Placeholder 6"/>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8" name="Slide Number Placeholder 7"/>
          <p:cNvSpPr>
            <a:spLocks noGrp="1"/>
          </p:cNvSpPr>
          <p:nvPr>
            <p:ph type="sldNum" sz="quarter" idx="12"/>
          </p:nvPr>
        </p:nvSpPr>
        <p:spPr/>
        <p:txBody>
          <a:bodyPr/>
          <a:lstStyle>
            <a:lvl1pPr>
              <a:defRPr/>
            </a:lvl1pPr>
          </a:lstStyle>
          <a:p>
            <a:pPr>
              <a:defRPr/>
            </a:pPr>
            <a:fld id="{D26FA3AE-4930-48A0-9072-D6B2D1D68C0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210A554-422E-49C4-9951-BE3407CCBB8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63BB029-3063-4C44-B211-D833F0502CE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E4F6E4-4450-45A9-872B-B54297E04AD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2343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3FBDC2-D9DF-4F52-8F0A-CD6BD202B1A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144CB53-1249-406E-A462-94E51CD7271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3"/>
            <a:ext cx="8229600" cy="14465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FA5DD323-7B66-442B-8F4F-9D8D0D8A600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C8743244-61F5-45D4-A016-51AF51EFCC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4564F6B1-92C0-43E4-AD03-02381A4066D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27214"/>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F4C3C346-2AA3-4C89-8ED3-73781DACB50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9"/>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Prescription Drug Consulting LLC 2018 All Rights Reserved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F38D8C51-9173-450E-883C-2C2688650A2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7405688"/>
            <a:chOff x="0" y="-9"/>
            <a:chExt cx="5760" cy="4665"/>
          </a:xfrm>
        </p:grpSpPr>
        <p:sp>
          <p:nvSpPr>
            <p:cNvPr id="87043"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87044"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87045"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87046"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dirty="0"/>
            </a:p>
          </p:txBody>
        </p:sp>
        <p:sp>
          <p:nvSpPr>
            <p:cNvPr id="87047"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dirty="0"/>
            </a:p>
          </p:txBody>
        </p:sp>
        <p:sp>
          <p:nvSpPr>
            <p:cNvPr id="87048"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49"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50"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51"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52"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53"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5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dirty="0"/>
            </a:p>
          </p:txBody>
        </p:sp>
        <p:sp>
          <p:nvSpPr>
            <p:cNvPr id="87055"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87056"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87057"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dirty="0"/>
            </a:p>
          </p:txBody>
        </p:sp>
        <p:sp>
          <p:nvSpPr>
            <p:cNvPr id="87058"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dirty="0"/>
            </a:p>
          </p:txBody>
        </p:sp>
        <p:sp>
          <p:nvSpPr>
            <p:cNvPr id="87059"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dirty="0"/>
            </a:p>
          </p:txBody>
        </p:sp>
        <p:sp>
          <p:nvSpPr>
            <p:cNvPr id="87060"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1"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2"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3"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4"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5"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6"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7"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8"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dirty="0"/>
            </a:p>
          </p:txBody>
        </p:sp>
        <p:sp>
          <p:nvSpPr>
            <p:cNvPr id="8706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dirty="0"/>
            </a:p>
          </p:txBody>
        </p:sp>
      </p:grpSp>
      <p:sp>
        <p:nvSpPr>
          <p:cNvPr id="4099" name="Rectangle 30"/>
          <p:cNvSpPr>
            <a:spLocks noGrp="1" noChangeArrowheads="1"/>
          </p:cNvSpPr>
          <p:nvPr>
            <p:ph type="title"/>
          </p:nvPr>
        </p:nvSpPr>
        <p:spPr bwMode="auto">
          <a:xfrm>
            <a:off x="685800" y="457826"/>
            <a:ext cx="7772400" cy="1446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100"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72"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dirty="0"/>
          </a:p>
        </p:txBody>
      </p:sp>
      <p:sp>
        <p:nvSpPr>
          <p:cNvPr id="87073"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r>
              <a:rPr lang="en-US" smtClean="0"/>
              <a:t>Prescription Drug Consulting LLC 2018 All Rights Reserved </a:t>
            </a:r>
            <a:endParaRPr lang="en-US" dirty="0"/>
          </a:p>
        </p:txBody>
      </p:sp>
      <p:sp>
        <p:nvSpPr>
          <p:cNvPr id="87074"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07B39B94-193A-4880-944C-A3C9B2A5B8B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ster/dea/photos/hydrocodone/hydrocodon_005.jpg"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webster/dea/photos/oxy/e710_pile.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fda.gov/downloads/AdvisoryCommittees/CommitteesMeetingMaterials/Drug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itizen.org/our-work/health-and-safety/article-health-matrix-us-physicians-disciplined-crimina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itizen.org/our-work/health-and-safety/article-health-matrix-us-physicians-disciplined-crimin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itizen.org/our-work/health-and-safety/article-health-matrix-us-physicians-disciplined-crimina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itizen.org/our-work/health-and-safety/article-health-matrix-us-physicians-disciplined-crimina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itizen.org/our-work/health-and-safety/article-health-matrix-us-physicians-disciplined-crimina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fsmb.org/siteassets/advocacy/publications/us-medical-regulatory-trends-actions.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fsmb.org/siteassets/advocacy/publications/us-medical-regulatory-trends-action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smb.org/siteassets/advocacy/publications/us-medical-regulatory-trends-actions.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flis.deadiversion.usdoj.gov/"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ebster/dea/photos/hydrocodone/hydrocodon_008.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deadiversion.usdoj.gov/nflis/2017fentanyl.pdf"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hyperlink" Target="https://www.dea.gov/docs/Counterfeit%20Prescription%20Pills.pdf"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dea.gov/divisions/hq/2017/hq110917.shtml"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apps.deadiversion.usdoj.gov/pubdispsearch/spring/main?execution=e1s1" TargetMode="External"/><Relationship Id="rId7" Type="http://schemas.openxmlformats.org/officeDocument/2006/relationships/image" Target="../media/image51.png"/><Relationship Id="rId2" Type="http://schemas.openxmlformats.org/officeDocument/2006/relationships/hyperlink" Target="http://www.awarerx.com/" TargetMode="Externa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s://www.cvs.com/content/safer-communities-locate" TargetMode="External"/><Relationship Id="rId4" Type="http://schemas.openxmlformats.org/officeDocument/2006/relationships/hyperlink" Target="https://www.walgreens.com/storelistings/storesbystate.jsp?requestType=locator" TargetMode="External"/></Relationships>
</file>

<file path=ppt/slides/_rels/slide61.xml.rels><?xml version="1.0" encoding="UTF-8" standalone="yes"?>
<Relationships xmlns="http://schemas.openxmlformats.org/package/2006/relationships"><Relationship Id="rId26" Type="http://schemas.openxmlformats.org/officeDocument/2006/relationships/image" Target="../media/image75.png"/><Relationship Id="rId21" Type="http://schemas.openxmlformats.org/officeDocument/2006/relationships/image" Target="../media/image70.png"/><Relationship Id="rId42" Type="http://schemas.openxmlformats.org/officeDocument/2006/relationships/image" Target="../media/image91.png"/><Relationship Id="rId47" Type="http://schemas.openxmlformats.org/officeDocument/2006/relationships/image" Target="../media/image96.png"/><Relationship Id="rId63" Type="http://schemas.openxmlformats.org/officeDocument/2006/relationships/image" Target="../media/image112.png"/><Relationship Id="rId68" Type="http://schemas.openxmlformats.org/officeDocument/2006/relationships/image" Target="../media/image117.png"/><Relationship Id="rId84" Type="http://schemas.openxmlformats.org/officeDocument/2006/relationships/image" Target="../media/image133.png"/><Relationship Id="rId89" Type="http://schemas.openxmlformats.org/officeDocument/2006/relationships/image" Target="../media/image138.png"/><Relationship Id="rId16" Type="http://schemas.openxmlformats.org/officeDocument/2006/relationships/image" Target="../media/image65.png"/><Relationship Id="rId11" Type="http://schemas.openxmlformats.org/officeDocument/2006/relationships/image" Target="../media/image60.png"/><Relationship Id="rId32" Type="http://schemas.openxmlformats.org/officeDocument/2006/relationships/image" Target="../media/image81.png"/><Relationship Id="rId37" Type="http://schemas.openxmlformats.org/officeDocument/2006/relationships/image" Target="../media/image86.png"/><Relationship Id="rId53" Type="http://schemas.openxmlformats.org/officeDocument/2006/relationships/image" Target="../media/image102.png"/><Relationship Id="rId58" Type="http://schemas.openxmlformats.org/officeDocument/2006/relationships/image" Target="../media/image107.png"/><Relationship Id="rId74" Type="http://schemas.openxmlformats.org/officeDocument/2006/relationships/image" Target="../media/image123.png"/><Relationship Id="rId79" Type="http://schemas.openxmlformats.org/officeDocument/2006/relationships/image" Target="../media/image128.png"/><Relationship Id="rId5" Type="http://schemas.openxmlformats.org/officeDocument/2006/relationships/image" Target="../media/image54.png"/><Relationship Id="rId90" Type="http://schemas.openxmlformats.org/officeDocument/2006/relationships/image" Target="../media/image139.pn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png"/><Relationship Id="rId30" Type="http://schemas.openxmlformats.org/officeDocument/2006/relationships/image" Target="../media/image79.png"/><Relationship Id="rId35" Type="http://schemas.openxmlformats.org/officeDocument/2006/relationships/image" Target="../media/image84.png"/><Relationship Id="rId43" Type="http://schemas.openxmlformats.org/officeDocument/2006/relationships/image" Target="../media/image92.png"/><Relationship Id="rId48" Type="http://schemas.openxmlformats.org/officeDocument/2006/relationships/image" Target="../media/image97.png"/><Relationship Id="rId56" Type="http://schemas.openxmlformats.org/officeDocument/2006/relationships/image" Target="../media/image105.png"/><Relationship Id="rId64" Type="http://schemas.openxmlformats.org/officeDocument/2006/relationships/image" Target="../media/image113.png"/><Relationship Id="rId69" Type="http://schemas.openxmlformats.org/officeDocument/2006/relationships/image" Target="../media/image118.png"/><Relationship Id="rId77" Type="http://schemas.openxmlformats.org/officeDocument/2006/relationships/image" Target="../media/image126.png"/><Relationship Id="rId8" Type="http://schemas.openxmlformats.org/officeDocument/2006/relationships/image" Target="../media/image57.png"/><Relationship Id="rId51" Type="http://schemas.openxmlformats.org/officeDocument/2006/relationships/image" Target="../media/image100.png"/><Relationship Id="rId72" Type="http://schemas.openxmlformats.org/officeDocument/2006/relationships/image" Target="../media/image121.png"/><Relationship Id="rId80" Type="http://schemas.openxmlformats.org/officeDocument/2006/relationships/image" Target="../media/image129.png"/><Relationship Id="rId85" Type="http://schemas.openxmlformats.org/officeDocument/2006/relationships/image" Target="../media/image134.png"/><Relationship Id="rId3" Type="http://schemas.openxmlformats.org/officeDocument/2006/relationships/image" Target="../media/image52.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33" Type="http://schemas.openxmlformats.org/officeDocument/2006/relationships/image" Target="../media/image82.png"/><Relationship Id="rId38" Type="http://schemas.openxmlformats.org/officeDocument/2006/relationships/image" Target="../media/image87.png"/><Relationship Id="rId46" Type="http://schemas.openxmlformats.org/officeDocument/2006/relationships/image" Target="../media/image95.png"/><Relationship Id="rId59" Type="http://schemas.openxmlformats.org/officeDocument/2006/relationships/image" Target="../media/image108.png"/><Relationship Id="rId67" Type="http://schemas.openxmlformats.org/officeDocument/2006/relationships/image" Target="../media/image116.png"/><Relationship Id="rId20" Type="http://schemas.openxmlformats.org/officeDocument/2006/relationships/image" Target="../media/image69.png"/><Relationship Id="rId41" Type="http://schemas.openxmlformats.org/officeDocument/2006/relationships/image" Target="../media/image90.png"/><Relationship Id="rId54" Type="http://schemas.openxmlformats.org/officeDocument/2006/relationships/image" Target="../media/image103.png"/><Relationship Id="rId62" Type="http://schemas.openxmlformats.org/officeDocument/2006/relationships/image" Target="../media/image111.png"/><Relationship Id="rId70" Type="http://schemas.openxmlformats.org/officeDocument/2006/relationships/image" Target="../media/image119.png"/><Relationship Id="rId75" Type="http://schemas.openxmlformats.org/officeDocument/2006/relationships/image" Target="../media/image124.png"/><Relationship Id="rId83" Type="http://schemas.openxmlformats.org/officeDocument/2006/relationships/image" Target="../media/image132.png"/><Relationship Id="rId88" Type="http://schemas.openxmlformats.org/officeDocument/2006/relationships/image" Target="../media/image137.png"/><Relationship Id="rId91"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55.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49" Type="http://schemas.openxmlformats.org/officeDocument/2006/relationships/image" Target="../media/image98.png"/><Relationship Id="rId57" Type="http://schemas.openxmlformats.org/officeDocument/2006/relationships/image" Target="../media/image106.png"/><Relationship Id="rId10" Type="http://schemas.openxmlformats.org/officeDocument/2006/relationships/image" Target="../media/image59.png"/><Relationship Id="rId31" Type="http://schemas.openxmlformats.org/officeDocument/2006/relationships/image" Target="../media/image80.png"/><Relationship Id="rId44" Type="http://schemas.openxmlformats.org/officeDocument/2006/relationships/image" Target="../media/image93.png"/><Relationship Id="rId52" Type="http://schemas.openxmlformats.org/officeDocument/2006/relationships/image" Target="../media/image101.png"/><Relationship Id="rId60" Type="http://schemas.openxmlformats.org/officeDocument/2006/relationships/image" Target="../media/image109.png"/><Relationship Id="rId65" Type="http://schemas.openxmlformats.org/officeDocument/2006/relationships/image" Target="../media/image114.png"/><Relationship Id="rId73" Type="http://schemas.openxmlformats.org/officeDocument/2006/relationships/image" Target="../media/image122.png"/><Relationship Id="rId78" Type="http://schemas.openxmlformats.org/officeDocument/2006/relationships/image" Target="../media/image127.png"/><Relationship Id="rId81" Type="http://schemas.openxmlformats.org/officeDocument/2006/relationships/image" Target="../media/image130.png"/><Relationship Id="rId86" Type="http://schemas.openxmlformats.org/officeDocument/2006/relationships/image" Target="../media/image135.png"/><Relationship Id="rId4" Type="http://schemas.openxmlformats.org/officeDocument/2006/relationships/image" Target="../media/image53.png"/><Relationship Id="rId9"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67.png"/><Relationship Id="rId39" Type="http://schemas.openxmlformats.org/officeDocument/2006/relationships/image" Target="../media/image88.png"/><Relationship Id="rId34" Type="http://schemas.openxmlformats.org/officeDocument/2006/relationships/image" Target="../media/image83.png"/><Relationship Id="rId50" Type="http://schemas.openxmlformats.org/officeDocument/2006/relationships/image" Target="../media/image99.png"/><Relationship Id="rId55" Type="http://schemas.openxmlformats.org/officeDocument/2006/relationships/image" Target="../media/image104.png"/><Relationship Id="rId76" Type="http://schemas.openxmlformats.org/officeDocument/2006/relationships/image" Target="../media/image125.png"/><Relationship Id="rId7" Type="http://schemas.openxmlformats.org/officeDocument/2006/relationships/image" Target="../media/image56.png"/><Relationship Id="rId71" Type="http://schemas.openxmlformats.org/officeDocument/2006/relationships/image" Target="../media/image120.png"/><Relationship Id="rId92" Type="http://schemas.openxmlformats.org/officeDocument/2006/relationships/image" Target="../media/image141.png"/><Relationship Id="rId2" Type="http://schemas.openxmlformats.org/officeDocument/2006/relationships/hyperlink" Target="http://www.pdmpassist.org/pdf/Mandatory_Query_Conditions_20170824.pdf" TargetMode="External"/><Relationship Id="rId29" Type="http://schemas.openxmlformats.org/officeDocument/2006/relationships/image" Target="../media/image78.png"/><Relationship Id="rId24" Type="http://schemas.openxmlformats.org/officeDocument/2006/relationships/image" Target="../media/image73.png"/><Relationship Id="rId40" Type="http://schemas.openxmlformats.org/officeDocument/2006/relationships/image" Target="../media/image89.png"/><Relationship Id="rId45" Type="http://schemas.openxmlformats.org/officeDocument/2006/relationships/image" Target="../media/image94.png"/><Relationship Id="rId66" Type="http://schemas.openxmlformats.org/officeDocument/2006/relationships/image" Target="../media/image115.png"/><Relationship Id="rId87" Type="http://schemas.openxmlformats.org/officeDocument/2006/relationships/image" Target="../media/image136.png"/><Relationship Id="rId61" Type="http://schemas.openxmlformats.org/officeDocument/2006/relationships/image" Target="../media/image110.png"/><Relationship Id="rId82" Type="http://schemas.openxmlformats.org/officeDocument/2006/relationships/image" Target="../media/image131.png"/><Relationship Id="rId19"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hyperlink" Target="http://www.pdmpassist.org/pdf/Interstate_Data_Sharing_20170920.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6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4.xml"/><Relationship Id="rId4" Type="http://schemas.openxmlformats.org/officeDocument/2006/relationships/image" Target="../media/image151.png"/></Relationships>
</file>

<file path=ppt/slides/_rels/slide6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4.xml"/><Relationship Id="rId4" Type="http://schemas.openxmlformats.org/officeDocument/2006/relationships/image" Target="../media/image156.png"/></Relationships>
</file>

<file path=ppt/slides/_rels/slide7.xml.rels><?xml version="1.0" encoding="UTF-8" standalone="yes"?>
<Relationships xmlns="http://schemas.openxmlformats.org/package/2006/relationships"><Relationship Id="rId2" Type="http://schemas.openxmlformats.org/officeDocument/2006/relationships/hyperlink" Target="https://michigan.gov/documents/mdch/Pain_Medicine_Study.Sept08_270281_7.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justice.gov/usao-ndga/pr/prescriber-notification-initiative-opioid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latimes.com/science/sciencenow/la-sci-sn-opioid-overdose-letter-20180809-story.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medpagetoday.com/painmanagement/painmanagement/74856"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mailto:Dennis.Wichern@prescriptiondrugconsulting.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sz="half" idx="1"/>
          </p:nvPr>
        </p:nvSpPr>
        <p:spPr>
          <a:xfrm>
            <a:off x="487362" y="838200"/>
            <a:ext cx="8153400" cy="1676400"/>
          </a:xfrm>
        </p:spPr>
        <p:txBody>
          <a:bodyPr/>
          <a:lstStyle/>
          <a:p>
            <a:pPr algn="ctr" eaLnBrk="1" hangingPunct="1">
              <a:buFontTx/>
              <a:buNone/>
            </a:pPr>
            <a:r>
              <a:rPr lang="en-US" sz="2400" dirty="0" smtClean="0">
                <a:solidFill>
                  <a:schemeClr val="tx2"/>
                </a:solidFill>
                <a:latin typeface="+mj-lt"/>
              </a:rPr>
              <a:t>DEA Provider Case Studies, Hospital Risk Mitigation and Credentialing Brief</a:t>
            </a:r>
          </a:p>
          <a:p>
            <a:pPr algn="ctr" eaLnBrk="1" hangingPunct="1">
              <a:buFontTx/>
              <a:buNone/>
            </a:pPr>
            <a:r>
              <a:rPr lang="en-US" sz="1600" dirty="0" smtClean="0">
                <a:solidFill>
                  <a:schemeClr val="tx2"/>
                </a:solidFill>
                <a:latin typeface="+mj-lt"/>
              </a:rPr>
              <a:t>Washington Association of Medical Staff Services Annual Conference</a:t>
            </a:r>
          </a:p>
          <a:p>
            <a:pPr algn="ctr" eaLnBrk="1" hangingPunct="1">
              <a:buFontTx/>
              <a:buNone/>
            </a:pPr>
            <a:r>
              <a:rPr lang="en-US" sz="1400" dirty="0" smtClean="0">
                <a:solidFill>
                  <a:schemeClr val="tx2"/>
                </a:solidFill>
                <a:latin typeface="+mj-lt"/>
              </a:rPr>
              <a:t>April 24, 2019</a:t>
            </a:r>
          </a:p>
        </p:txBody>
      </p:sp>
      <p:sp>
        <p:nvSpPr>
          <p:cNvPr id="3" name="Slide Number Placeholder 2"/>
          <p:cNvSpPr>
            <a:spLocks noGrp="1"/>
          </p:cNvSpPr>
          <p:nvPr>
            <p:ph type="sldNum" sz="quarter" idx="12"/>
          </p:nvPr>
        </p:nvSpPr>
        <p:spPr/>
        <p:txBody>
          <a:bodyPr/>
          <a:lstStyle/>
          <a:p>
            <a:pPr>
              <a:defRPr/>
            </a:pPr>
            <a:fld id="{D26FA3AE-4930-48A0-9072-D6B2D1D68C0F}" type="slidenum">
              <a:rPr lang="en-US" smtClean="0"/>
              <a:pPr>
                <a:defRPr/>
              </a:pPr>
              <a:t>1</a:t>
            </a:fld>
            <a:endParaRPr lang="en-US" dirty="0"/>
          </a:p>
        </p:txBody>
      </p:sp>
      <p:pic>
        <p:nvPicPr>
          <p:cNvPr id="5" name="Picture 6" descr="Hydrocodon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738489"/>
            <a:ext cx="309656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xyconti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0761" y="5174214"/>
            <a:ext cx="2923241" cy="168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0" y="4920559"/>
            <a:ext cx="3124200" cy="1937441"/>
          </a:xfrm>
          <a:prstGeom prst="rect">
            <a:avLst/>
          </a:prstGeom>
          <a:ln w="0">
            <a:solidFill>
              <a:srgbClr val="DCAD02"/>
            </a:solidFill>
            <a:prstDash val="solid"/>
          </a:ln>
        </p:spPr>
      </p:pic>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5240133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719436"/>
            <a:ext cx="7772400" cy="923330"/>
          </a:xfrm>
        </p:spPr>
        <p:txBody>
          <a:bodyPr/>
          <a:lstStyle/>
          <a:p>
            <a:pPr eaLnBrk="1" hangingPunct="1"/>
            <a:r>
              <a:rPr lang="en-US" sz="5400" dirty="0" smtClean="0"/>
              <a:t>Case Outcomes</a:t>
            </a:r>
          </a:p>
        </p:txBody>
      </p:sp>
      <p:graphicFrame>
        <p:nvGraphicFramePr>
          <p:cNvPr id="4" name="Content Placeholder 3"/>
          <p:cNvGraphicFramePr>
            <a:graphicFrameLocks noGrp="1"/>
          </p:cNvGraphicFramePr>
          <p:nvPr>
            <p:ph idx="1"/>
          </p:nvPr>
        </p:nvGraphicFramePr>
        <p:xfrm>
          <a:off x="1447800" y="1981200"/>
          <a:ext cx="6172200" cy="1143000"/>
        </p:xfrm>
        <a:graphic>
          <a:graphicData uri="http://schemas.openxmlformats.org/drawingml/2006/table">
            <a:tbl>
              <a:tblPr firstRow="1" bandRow="1">
                <a:tableStyleId>{5C22544A-7EE6-4342-B048-85BDC9FD1C3A}</a:tableStyleId>
              </a:tblPr>
              <a:tblGrid>
                <a:gridCol w="3721474"/>
                <a:gridCol w="2450726"/>
              </a:tblGrid>
              <a:tr h="375920">
                <a:tc>
                  <a:txBody>
                    <a:bodyPr/>
                    <a:lstStyle/>
                    <a:p>
                      <a:endParaRPr lang="en-US" sz="1900" dirty="0"/>
                    </a:p>
                  </a:txBody>
                  <a:tcPr/>
                </a:tc>
                <a:tc>
                  <a:txBody>
                    <a:bodyPr/>
                    <a:lstStyle/>
                    <a:p>
                      <a:r>
                        <a:rPr lang="en-US" sz="1900" dirty="0" smtClean="0"/>
                        <a:t>             %</a:t>
                      </a:r>
                      <a:endParaRPr lang="en-US" sz="1900" dirty="0"/>
                    </a:p>
                  </a:txBody>
                  <a:tcPr/>
                </a:tc>
              </a:tr>
              <a:tr h="375920">
                <a:tc>
                  <a:txBody>
                    <a:bodyPr/>
                    <a:lstStyle/>
                    <a:p>
                      <a:r>
                        <a:rPr lang="en-US" sz="1900" dirty="0" smtClean="0"/>
                        <a:t>Plead Guilty  or No Contest</a:t>
                      </a:r>
                      <a:endParaRPr lang="en-US" sz="1900" dirty="0"/>
                    </a:p>
                  </a:txBody>
                  <a:tcPr/>
                </a:tc>
                <a:tc>
                  <a:txBody>
                    <a:bodyPr/>
                    <a:lstStyle/>
                    <a:p>
                      <a:r>
                        <a:rPr lang="en-US" sz="1900" dirty="0" smtClean="0"/>
                        <a:t>            79.5</a:t>
                      </a:r>
                      <a:endParaRPr lang="en-US" sz="1900" dirty="0"/>
                    </a:p>
                  </a:txBody>
                  <a:tcPr/>
                </a:tc>
              </a:tr>
              <a:tr h="375920">
                <a:tc>
                  <a:txBody>
                    <a:bodyPr/>
                    <a:lstStyle/>
                    <a:p>
                      <a:r>
                        <a:rPr lang="en-US" sz="1900" dirty="0" smtClean="0"/>
                        <a:t>Plead Not Guilty</a:t>
                      </a:r>
                      <a:endParaRPr lang="en-US" sz="1900" dirty="0"/>
                    </a:p>
                  </a:txBody>
                  <a:tcPr/>
                </a:tc>
                <a:tc>
                  <a:txBody>
                    <a:bodyPr/>
                    <a:lstStyle/>
                    <a:p>
                      <a:r>
                        <a:rPr lang="en-US" sz="1900" dirty="0" smtClean="0"/>
                        <a:t>            20.5</a:t>
                      </a:r>
                      <a:endParaRPr lang="en-US" sz="1900" dirty="0"/>
                    </a:p>
                  </a:txBody>
                  <a:tcPr/>
                </a:tc>
              </a:tr>
            </a:tbl>
          </a:graphicData>
        </a:graphic>
      </p:graphicFrame>
      <p:graphicFrame>
        <p:nvGraphicFramePr>
          <p:cNvPr id="5" name="Content Placeholder 3"/>
          <p:cNvGraphicFramePr>
            <a:graphicFrameLocks/>
          </p:cNvGraphicFramePr>
          <p:nvPr/>
        </p:nvGraphicFramePr>
        <p:xfrm>
          <a:off x="1447800" y="3657600"/>
          <a:ext cx="6172200" cy="1064260"/>
        </p:xfrm>
        <a:graphic>
          <a:graphicData uri="http://schemas.openxmlformats.org/drawingml/2006/table">
            <a:tbl>
              <a:tblPr firstRow="1" bandRow="1">
                <a:tableStyleId>{5C22544A-7EE6-4342-B048-85BDC9FD1C3A}</a:tableStyleId>
              </a:tblPr>
              <a:tblGrid>
                <a:gridCol w="3721474"/>
                <a:gridCol w="2450726"/>
              </a:tblGrid>
              <a:tr h="393700">
                <a:tc>
                  <a:txBody>
                    <a:bodyPr/>
                    <a:lstStyle/>
                    <a:p>
                      <a:r>
                        <a:rPr lang="en-US" sz="1900" dirty="0" smtClean="0"/>
                        <a:t>Plead  Not Guilty</a:t>
                      </a:r>
                      <a:endParaRPr lang="en-US" sz="1900" dirty="0"/>
                    </a:p>
                  </a:txBody>
                  <a:tcPr/>
                </a:tc>
                <a:tc>
                  <a:txBody>
                    <a:bodyPr/>
                    <a:lstStyle/>
                    <a:p>
                      <a:r>
                        <a:rPr lang="en-US" sz="1900" dirty="0" smtClean="0"/>
                        <a:t>             %</a:t>
                      </a:r>
                      <a:endParaRPr lang="en-US" sz="1900" dirty="0"/>
                    </a:p>
                  </a:txBody>
                  <a:tcPr/>
                </a:tc>
              </a:tr>
              <a:tr h="393700">
                <a:tc>
                  <a:txBody>
                    <a:bodyPr/>
                    <a:lstStyle/>
                    <a:p>
                      <a:r>
                        <a:rPr lang="en-US" sz="1900" dirty="0" smtClean="0"/>
                        <a:t>Found guilty or susequently plead</a:t>
                      </a:r>
                      <a:endParaRPr lang="en-US" sz="1900" dirty="0"/>
                    </a:p>
                  </a:txBody>
                  <a:tcPr/>
                </a:tc>
                <a:tc>
                  <a:txBody>
                    <a:bodyPr/>
                    <a:lstStyle/>
                    <a:p>
                      <a:r>
                        <a:rPr lang="en-US" sz="1900" dirty="0" smtClean="0"/>
                        <a:t>             90.6</a:t>
                      </a:r>
                      <a:endParaRPr lang="en-US" sz="1900" dirty="0"/>
                    </a:p>
                  </a:txBody>
                  <a:tcPr/>
                </a:tc>
              </a:tr>
            </a:tbl>
          </a:graphicData>
        </a:graphic>
      </p:graphicFrame>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10</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402846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598558"/>
            <a:ext cx="7772400" cy="707886"/>
          </a:xfrm>
        </p:spPr>
        <p:txBody>
          <a:bodyPr/>
          <a:lstStyle/>
          <a:p>
            <a:r>
              <a:rPr lang="en-US" altLang="en-US" sz="4000" dirty="0" smtClean="0"/>
              <a:t>What Drug Causes This?</a:t>
            </a:r>
            <a:endParaRPr lang="en-US" altLang="en-US" sz="3200" dirty="0" smtClean="0"/>
          </a:p>
        </p:txBody>
      </p:sp>
      <p:pic>
        <p:nvPicPr>
          <p:cNvPr id="36867"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0" y="1752600"/>
            <a:ext cx="2725738" cy="3634743"/>
          </a:xfrm>
        </p:spPr>
      </p:pic>
      <p:pic>
        <p:nvPicPr>
          <p:cNvPr id="36868"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143500" y="1752600"/>
            <a:ext cx="2725739" cy="3634744"/>
          </a:xfrm>
        </p:spPr>
      </p:pic>
      <p:sp>
        <p:nvSpPr>
          <p:cNvPr id="36869" name="TextBox 2"/>
          <p:cNvSpPr txBox="1">
            <a:spLocks noChangeArrowheads="1"/>
          </p:cNvSpPr>
          <p:nvPr/>
        </p:nvSpPr>
        <p:spPr bwMode="auto">
          <a:xfrm>
            <a:off x="1752600" y="5715000"/>
            <a:ext cx="678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85000"/>
              <a:buBlip>
                <a:blip r:embed="rId5"/>
              </a:buBlip>
              <a:defRPr sz="3200">
                <a:solidFill>
                  <a:schemeClr val="tx1"/>
                </a:solidFill>
                <a:latin typeface="Arial" charset="0"/>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9pPr>
          </a:lstStyle>
          <a:p>
            <a:pPr eaLnBrk="1" hangingPunct="1">
              <a:spcBef>
                <a:spcPct val="0"/>
              </a:spcBef>
              <a:buSzTx/>
              <a:buFontTx/>
              <a:buNone/>
            </a:pPr>
            <a:r>
              <a:rPr lang="en-US" altLang="en-US" sz="1200" dirty="0">
                <a:latin typeface="Times New Roman" pitchFamily="18" charset="0"/>
              </a:rPr>
              <a:t>                                                       </a:t>
            </a:r>
            <a:r>
              <a:rPr lang="en-US" altLang="en-US" sz="1400" dirty="0">
                <a:solidFill>
                  <a:schemeClr val="tx2"/>
                </a:solidFill>
                <a:latin typeface="Times New Roman" pitchFamily="18" charset="0"/>
              </a:rPr>
              <a:t>Source:  Walworth County, WI  SO Drug Unit </a:t>
            </a:r>
          </a:p>
        </p:txBody>
      </p:sp>
      <p:sp>
        <p:nvSpPr>
          <p:cNvPr id="2" name="Slide Number Placeholder 1"/>
          <p:cNvSpPr>
            <a:spLocks noGrp="1"/>
          </p:cNvSpPr>
          <p:nvPr>
            <p:ph type="sldNum" sz="quarter" idx="12"/>
          </p:nvPr>
        </p:nvSpPr>
        <p:spPr/>
        <p:txBody>
          <a:bodyPr/>
          <a:lstStyle/>
          <a:p>
            <a:pPr>
              <a:defRPr/>
            </a:pPr>
            <a:fld id="{A144CB53-1249-406E-A462-94E51CD72710}" type="slidenum">
              <a:rPr lang="en-US" smtClean="0"/>
              <a:pPr>
                <a:defRPr/>
              </a:pPr>
              <a:t>11</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58403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382801"/>
            <a:ext cx="7772400" cy="1323439"/>
          </a:xfrm>
        </p:spPr>
        <p:txBody>
          <a:bodyPr/>
          <a:lstStyle/>
          <a:p>
            <a:r>
              <a:rPr lang="en-US" altLang="en-US" sz="4000" dirty="0" smtClean="0"/>
              <a:t>Extreme </a:t>
            </a:r>
            <a:r>
              <a:rPr lang="en-US" altLang="en-US" sz="4000" dirty="0"/>
              <a:t>Heroin </a:t>
            </a:r>
            <a:r>
              <a:rPr lang="en-US" altLang="en-US" sz="4000" dirty="0" smtClean="0"/>
              <a:t>Use &amp; Needle Use</a:t>
            </a:r>
            <a:endParaRPr lang="en-US" altLang="en-US" sz="3200" dirty="0" smtClean="0"/>
          </a:p>
        </p:txBody>
      </p:sp>
      <p:pic>
        <p:nvPicPr>
          <p:cNvPr id="36867"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0" y="1752600"/>
            <a:ext cx="2725738" cy="3634743"/>
          </a:xfrm>
        </p:spPr>
      </p:pic>
      <p:pic>
        <p:nvPicPr>
          <p:cNvPr id="36868"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143500" y="1752600"/>
            <a:ext cx="2725739" cy="3634744"/>
          </a:xfrm>
        </p:spPr>
      </p:pic>
      <p:sp>
        <p:nvSpPr>
          <p:cNvPr id="36869" name="TextBox 2"/>
          <p:cNvSpPr txBox="1">
            <a:spLocks noChangeArrowheads="1"/>
          </p:cNvSpPr>
          <p:nvPr/>
        </p:nvSpPr>
        <p:spPr bwMode="auto">
          <a:xfrm>
            <a:off x="1752600" y="5715000"/>
            <a:ext cx="678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85000"/>
              <a:buBlip>
                <a:blip r:embed="rId5"/>
              </a:buBlip>
              <a:defRPr sz="3200">
                <a:solidFill>
                  <a:schemeClr val="tx1"/>
                </a:solidFill>
                <a:latin typeface="Arial" charset="0"/>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9pPr>
          </a:lstStyle>
          <a:p>
            <a:pPr eaLnBrk="1" hangingPunct="1">
              <a:spcBef>
                <a:spcPct val="0"/>
              </a:spcBef>
              <a:buSzTx/>
              <a:buFontTx/>
              <a:buNone/>
            </a:pPr>
            <a:r>
              <a:rPr lang="en-US" altLang="en-US" sz="1200" dirty="0">
                <a:latin typeface="Times New Roman" pitchFamily="18" charset="0"/>
              </a:rPr>
              <a:t>                                                       </a:t>
            </a:r>
            <a:r>
              <a:rPr lang="en-US" altLang="en-US" sz="1400" dirty="0">
                <a:solidFill>
                  <a:schemeClr val="tx2"/>
                </a:solidFill>
                <a:latin typeface="Times New Roman" pitchFamily="18" charset="0"/>
              </a:rPr>
              <a:t>Source:  Walworth County, WI  SO Drug Unit </a:t>
            </a:r>
          </a:p>
        </p:txBody>
      </p:sp>
      <p:sp>
        <p:nvSpPr>
          <p:cNvPr id="2" name="Slide Number Placeholder 1"/>
          <p:cNvSpPr>
            <a:spLocks noGrp="1"/>
          </p:cNvSpPr>
          <p:nvPr>
            <p:ph type="sldNum" sz="quarter" idx="12"/>
          </p:nvPr>
        </p:nvSpPr>
        <p:spPr/>
        <p:txBody>
          <a:bodyPr/>
          <a:lstStyle/>
          <a:p>
            <a:pPr>
              <a:defRPr/>
            </a:pPr>
            <a:fld id="{A144CB53-1249-406E-A462-94E51CD72710}" type="slidenum">
              <a:rPr lang="en-US" smtClean="0"/>
              <a:pPr>
                <a:defRPr/>
              </a:pPr>
              <a:t>12</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68673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609600"/>
            <a:ext cx="6248400" cy="4165600"/>
          </a:xfrm>
          <a:prstGeom prst="rect">
            <a:avLst/>
          </a:prstGeom>
        </p:spPr>
      </p:pic>
      <p:sp>
        <p:nvSpPr>
          <p:cNvPr id="2" name="TextBox 1"/>
          <p:cNvSpPr txBox="1"/>
          <p:nvPr/>
        </p:nvSpPr>
        <p:spPr>
          <a:xfrm>
            <a:off x="457200" y="5029200"/>
            <a:ext cx="8229600" cy="584775"/>
          </a:xfrm>
          <a:prstGeom prst="rect">
            <a:avLst/>
          </a:prstGeom>
          <a:noFill/>
        </p:spPr>
        <p:txBody>
          <a:bodyPr wrap="square" rtlCol="0">
            <a:spAutoFit/>
          </a:bodyPr>
          <a:lstStyle/>
          <a:p>
            <a:r>
              <a:rPr lang="en-US" sz="1600" dirty="0">
                <a:hlinkClick r:id="rId4"/>
              </a:rPr>
              <a:t>www.fda.gov/downloads/AdvisoryCommittees/CommitteesMeetingMaterials/Drugs</a:t>
            </a:r>
            <a:r>
              <a:rPr lang="en-US" sz="1600" dirty="0" smtClean="0">
                <a:hlinkClick r:id="rId4"/>
              </a:rPr>
              <a:t>/</a:t>
            </a:r>
            <a:endParaRPr lang="en-US" sz="1600" dirty="0" smtClean="0"/>
          </a:p>
          <a:p>
            <a:r>
              <a:rPr lang="en-US" sz="1600" dirty="0" smtClean="0">
                <a:solidFill>
                  <a:srgbClr val="FF6600"/>
                </a:solidFill>
              </a:rPr>
              <a:t>AnestheticAndLifeSupportDrugsAdvisoryCommittee/UCM220950.pdf   page 16</a:t>
            </a:r>
            <a:endParaRPr lang="en-US" sz="1600" dirty="0">
              <a:solidFill>
                <a:srgbClr val="FF6600"/>
              </a:solidFill>
            </a:endParaRPr>
          </a:p>
        </p:txBody>
      </p:sp>
      <p:sp>
        <p:nvSpPr>
          <p:cNvPr id="3" name="Slide Number Placeholder 2"/>
          <p:cNvSpPr>
            <a:spLocks noGrp="1"/>
          </p:cNvSpPr>
          <p:nvPr>
            <p:ph type="sldNum" sz="quarter" idx="12"/>
          </p:nvPr>
        </p:nvSpPr>
        <p:spPr/>
        <p:txBody>
          <a:bodyPr/>
          <a:lstStyle/>
          <a:p>
            <a:pPr>
              <a:defRPr/>
            </a:pPr>
            <a:fld id="{4564F6B1-92C0-43E4-AD03-02381A4066DB}" type="slidenum">
              <a:rPr lang="en-US" smtClean="0"/>
              <a:pPr>
                <a:defRPr/>
              </a:pPr>
              <a:t>13</a:t>
            </a:fld>
            <a:endParaRPr lang="en-US" dirty="0"/>
          </a:p>
        </p:txBody>
      </p:sp>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63951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dirty="0" smtClean="0"/>
              <a:t>Medical Provider Study #2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02810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U.S. Physicians Disciplined for Criminal Activity</a:t>
            </a:r>
            <a:r>
              <a:rPr lang="en-US" sz="2000" dirty="0"/>
              <a:t/>
            </a:r>
            <a:br>
              <a:rPr lang="en-US" sz="2000" dirty="0"/>
            </a:br>
            <a:r>
              <a:rPr lang="en-US" sz="2000" dirty="0" smtClean="0"/>
              <a:t>From </a:t>
            </a:r>
            <a:r>
              <a:rPr lang="en-US" sz="2000" dirty="0"/>
              <a:t>HEALTH MATRIX Vol. 16:335 Summer 2006. </a:t>
            </a:r>
          </a:p>
        </p:txBody>
      </p:sp>
      <p:sp>
        <p:nvSpPr>
          <p:cNvPr id="3" name="Content Placeholder 2"/>
          <p:cNvSpPr>
            <a:spLocks noGrp="1"/>
          </p:cNvSpPr>
          <p:nvPr>
            <p:ph idx="1"/>
          </p:nvPr>
        </p:nvSpPr>
        <p:spPr>
          <a:xfrm>
            <a:off x="457200" y="2514601"/>
            <a:ext cx="8229600" cy="3200399"/>
          </a:xfrm>
        </p:spPr>
        <p:txBody>
          <a:bodyPr/>
          <a:lstStyle/>
          <a:p>
            <a:r>
              <a:rPr lang="en-US" sz="2800" dirty="0" smtClean="0"/>
              <a:t>1990 thru 1999 date range</a:t>
            </a:r>
          </a:p>
          <a:p>
            <a:r>
              <a:rPr lang="en-US" sz="2800" dirty="0" smtClean="0"/>
              <a:t>Criminal and medical board findings</a:t>
            </a:r>
          </a:p>
          <a:p>
            <a:r>
              <a:rPr lang="en-US" sz="2800" dirty="0" smtClean="0"/>
              <a:t>31,110 disciplinary entries against 20,125 physicians</a:t>
            </a:r>
          </a:p>
          <a:p>
            <a:r>
              <a:rPr lang="en-US" sz="2800" dirty="0" smtClean="0"/>
              <a:t>3,902 criminal convictions entries for 2,247 for physicians </a:t>
            </a:r>
            <a:endParaRPr lang="en-US" sz="2800" dirty="0"/>
          </a:p>
        </p:txBody>
      </p:sp>
      <p:sp>
        <p:nvSpPr>
          <p:cNvPr id="5" name="TextBox 4"/>
          <p:cNvSpPr txBox="1"/>
          <p:nvPr/>
        </p:nvSpPr>
        <p:spPr>
          <a:xfrm>
            <a:off x="1371601" y="5410200"/>
            <a:ext cx="6984320" cy="261610"/>
          </a:xfrm>
          <a:prstGeom prst="rect">
            <a:avLst/>
          </a:prstGeom>
          <a:noFill/>
        </p:spPr>
        <p:txBody>
          <a:bodyPr wrap="square" rtlCol="0">
            <a:spAutoFit/>
          </a:bodyPr>
          <a:lstStyle/>
          <a:p>
            <a:r>
              <a:rPr lang="en-US" sz="1100" dirty="0">
                <a:hlinkClick r:id="rId2"/>
              </a:rPr>
              <a:t>https://</a:t>
            </a:r>
            <a:r>
              <a:rPr lang="en-US" sz="1100" dirty="0" smtClean="0">
                <a:hlinkClick r:id="rId2"/>
              </a:rPr>
              <a:t>www.citizen.org/our-work/health-and-safety/article-health-matrix-us-physicians-disciplined-criminal</a:t>
            </a:r>
            <a:r>
              <a:rPr lang="en-US" sz="1100"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6" name="Slide Number Placeholder 5"/>
          <p:cNvSpPr>
            <a:spLocks noGrp="1"/>
          </p:cNvSpPr>
          <p:nvPr>
            <p:ph type="sldNum" sz="quarter" idx="12"/>
          </p:nvPr>
        </p:nvSpPr>
        <p:spPr/>
        <p:txBody>
          <a:bodyPr/>
          <a:lstStyle/>
          <a:p>
            <a:pPr>
              <a:defRPr/>
            </a:pPr>
            <a:fld id="{E3E4F6E4-4450-45A9-872B-B54297E04AD1}" type="slidenum">
              <a:rPr lang="en-US" smtClean="0"/>
              <a:pPr>
                <a:defRPr/>
              </a:pPr>
              <a:t>15</a:t>
            </a:fld>
            <a:endParaRPr lang="en-US" dirty="0"/>
          </a:p>
        </p:txBody>
      </p:sp>
    </p:spTree>
    <p:extLst>
      <p:ext uri="{BB962C8B-B14F-4D97-AF65-F5344CB8AC3E}">
        <p14:creationId xmlns:p14="http://schemas.microsoft.com/office/powerpoint/2010/main" val="95932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U.S. Physicians Disciplined for Criminal Activity</a:t>
            </a:r>
            <a:r>
              <a:rPr lang="en-US" sz="2000" dirty="0"/>
              <a:t/>
            </a:r>
            <a:br>
              <a:rPr lang="en-US" sz="2000" dirty="0"/>
            </a:br>
            <a:r>
              <a:rPr lang="en-US" sz="2000" dirty="0" smtClean="0"/>
              <a:t>From </a:t>
            </a:r>
            <a:r>
              <a:rPr lang="en-US" sz="2000" dirty="0"/>
              <a:t>HEALTH MATRIX Vol. 16:335 Summer 2006. </a:t>
            </a:r>
          </a:p>
        </p:txBody>
      </p:sp>
      <p:sp>
        <p:nvSpPr>
          <p:cNvPr id="6" name="Content Placeholder 5"/>
          <p:cNvSpPr>
            <a:spLocks noGrp="1"/>
          </p:cNvSpPr>
          <p:nvPr>
            <p:ph idx="1"/>
          </p:nvPr>
        </p:nvSpPr>
        <p:spPr/>
        <p:txBody>
          <a:bodyPr/>
          <a:lstStyle/>
          <a:p>
            <a:pPr marL="0" indent="0">
              <a:buNone/>
            </a:pPr>
            <a:r>
              <a:rPr lang="en-US" u="sng" dirty="0" smtClean="0"/>
              <a:t>Findings</a:t>
            </a:r>
          </a:p>
          <a:p>
            <a:pPr lvl="1"/>
            <a:r>
              <a:rPr lang="en-US" dirty="0" smtClean="0"/>
              <a:t>“Physicians disciplined for criminal offenses were older than the national physician population.”</a:t>
            </a:r>
          </a:p>
          <a:p>
            <a:pPr lvl="1"/>
            <a:r>
              <a:rPr lang="en-US" dirty="0" smtClean="0"/>
              <a:t>51.9% were 45 or older when disciplined</a:t>
            </a:r>
          </a:p>
          <a:p>
            <a:pPr lvl="1"/>
            <a:r>
              <a:rPr lang="en-US" dirty="0" smtClean="0"/>
              <a:t>70.7% were 45  or older when criminally convicted </a:t>
            </a:r>
          </a:p>
          <a:p>
            <a:pPr lvl="1"/>
            <a:endParaRPr lang="en-US" dirty="0"/>
          </a:p>
        </p:txBody>
      </p:sp>
      <p:sp>
        <p:nvSpPr>
          <p:cNvPr id="5" name="TextBox 4"/>
          <p:cNvSpPr txBox="1"/>
          <p:nvPr/>
        </p:nvSpPr>
        <p:spPr>
          <a:xfrm>
            <a:off x="1371600" y="5562600"/>
            <a:ext cx="6984321" cy="261610"/>
          </a:xfrm>
          <a:prstGeom prst="rect">
            <a:avLst/>
          </a:prstGeom>
          <a:noFill/>
        </p:spPr>
        <p:txBody>
          <a:bodyPr wrap="square" rtlCol="0">
            <a:spAutoFit/>
          </a:bodyPr>
          <a:lstStyle/>
          <a:p>
            <a:r>
              <a:rPr lang="en-US" sz="1100" dirty="0">
                <a:hlinkClick r:id="rId2"/>
              </a:rPr>
              <a:t>https://</a:t>
            </a:r>
            <a:r>
              <a:rPr lang="en-US" sz="1100" dirty="0" smtClean="0">
                <a:hlinkClick r:id="rId2"/>
              </a:rPr>
              <a:t>www.citizen.org/our-work/health-and-safety/article-health-matrix-us-physicians-disciplined-criminal</a:t>
            </a:r>
            <a:r>
              <a:rPr lang="en-US" sz="1100" dirty="0" smtClean="0"/>
              <a:t> </a:t>
            </a:r>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16</a:t>
            </a:fld>
            <a:endParaRPr lang="en-US" dirty="0"/>
          </a:p>
        </p:txBody>
      </p:sp>
    </p:spTree>
    <p:extLst>
      <p:ext uri="{BB962C8B-B14F-4D97-AF65-F5344CB8AC3E}">
        <p14:creationId xmlns:p14="http://schemas.microsoft.com/office/powerpoint/2010/main" val="209889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U.S. Physicians Disciplined for Criminal Activity</a:t>
            </a:r>
            <a:r>
              <a:rPr lang="en-US" sz="2000" dirty="0"/>
              <a:t/>
            </a:r>
            <a:br>
              <a:rPr lang="en-US" sz="2000" dirty="0"/>
            </a:br>
            <a:r>
              <a:rPr lang="en-US" sz="2000" dirty="0" smtClean="0"/>
              <a:t>From </a:t>
            </a:r>
            <a:r>
              <a:rPr lang="en-US" sz="2000" dirty="0"/>
              <a:t>HEALTH MATRIX Vol. 16:335 Summer 2006. </a:t>
            </a:r>
          </a:p>
        </p:txBody>
      </p:sp>
      <p:sp>
        <p:nvSpPr>
          <p:cNvPr id="6" name="Content Placeholder 5"/>
          <p:cNvSpPr>
            <a:spLocks noGrp="1"/>
          </p:cNvSpPr>
          <p:nvPr>
            <p:ph idx="1"/>
          </p:nvPr>
        </p:nvSpPr>
        <p:spPr>
          <a:xfrm>
            <a:off x="685800" y="1981200"/>
            <a:ext cx="7772400" cy="3352800"/>
          </a:xfrm>
        </p:spPr>
        <p:txBody>
          <a:bodyPr/>
          <a:lstStyle/>
          <a:p>
            <a:pPr marL="0" indent="0">
              <a:buNone/>
            </a:pPr>
            <a:r>
              <a:rPr lang="en-US" sz="2800" u="sng" dirty="0" smtClean="0"/>
              <a:t>Findings</a:t>
            </a:r>
          </a:p>
          <a:p>
            <a:pPr lvl="1"/>
            <a:r>
              <a:rPr lang="en-US" sz="2400" dirty="0" smtClean="0"/>
              <a:t>Physicians between 55 and 64 had highest risk ratio.</a:t>
            </a:r>
          </a:p>
          <a:p>
            <a:pPr lvl="1"/>
            <a:r>
              <a:rPr lang="en-US" sz="2400" dirty="0" smtClean="0"/>
              <a:t>General practice had highest risk of 4.93</a:t>
            </a:r>
          </a:p>
          <a:p>
            <a:pPr lvl="1"/>
            <a:r>
              <a:rPr lang="en-US" sz="2400" dirty="0" smtClean="0"/>
              <a:t>Psychiatry had risk of 2.24</a:t>
            </a:r>
          </a:p>
          <a:p>
            <a:pPr lvl="1"/>
            <a:r>
              <a:rPr lang="en-US" sz="2400" dirty="0" smtClean="0"/>
              <a:t>Family practice had risk of 1.97</a:t>
            </a:r>
          </a:p>
          <a:p>
            <a:pPr lvl="1"/>
            <a:r>
              <a:rPr lang="en-US" sz="2400" dirty="0" smtClean="0"/>
              <a:t>Child and adolescent psychiatry had risk of 1.75</a:t>
            </a:r>
          </a:p>
          <a:p>
            <a:pPr lvl="1"/>
            <a:endParaRPr lang="en-US" sz="2400" dirty="0"/>
          </a:p>
        </p:txBody>
      </p:sp>
      <p:sp>
        <p:nvSpPr>
          <p:cNvPr id="5" name="TextBox 4"/>
          <p:cNvSpPr txBox="1"/>
          <p:nvPr/>
        </p:nvSpPr>
        <p:spPr>
          <a:xfrm rot="10800000" flipV="1">
            <a:off x="1295399" y="5160004"/>
            <a:ext cx="6858001" cy="261610"/>
          </a:xfrm>
          <a:prstGeom prst="rect">
            <a:avLst/>
          </a:prstGeom>
          <a:noFill/>
        </p:spPr>
        <p:txBody>
          <a:bodyPr wrap="square" rtlCol="0">
            <a:spAutoFit/>
          </a:bodyPr>
          <a:lstStyle/>
          <a:p>
            <a:r>
              <a:rPr lang="en-US" sz="1100" dirty="0">
                <a:hlinkClick r:id="rId2"/>
              </a:rPr>
              <a:t>https://</a:t>
            </a:r>
            <a:r>
              <a:rPr lang="en-US" sz="1100" dirty="0" smtClean="0">
                <a:hlinkClick r:id="rId2"/>
              </a:rPr>
              <a:t>www.citizen.org/our-work/health-and-safety/article-health-matrix-us-physicians-disciplined-criminal</a:t>
            </a:r>
            <a:r>
              <a:rPr lang="en-US" sz="1100" dirty="0" smtClean="0"/>
              <a:t> </a:t>
            </a:r>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17</a:t>
            </a:fld>
            <a:endParaRPr lang="en-US" dirty="0"/>
          </a:p>
        </p:txBody>
      </p:sp>
    </p:spTree>
    <p:extLst>
      <p:ext uri="{BB962C8B-B14F-4D97-AF65-F5344CB8AC3E}">
        <p14:creationId xmlns:p14="http://schemas.microsoft.com/office/powerpoint/2010/main" val="86009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U.S. Physicians Disciplined for Criminal Activity</a:t>
            </a:r>
            <a:r>
              <a:rPr lang="en-US" sz="2000" dirty="0"/>
              <a:t/>
            </a:r>
            <a:br>
              <a:rPr lang="en-US" sz="2000" dirty="0"/>
            </a:br>
            <a:r>
              <a:rPr lang="en-US" sz="2000" dirty="0" smtClean="0"/>
              <a:t>From </a:t>
            </a:r>
            <a:r>
              <a:rPr lang="en-US" sz="2000" dirty="0"/>
              <a:t>HEALTH MATRIX Vol. 16:335 Summer 2006. </a:t>
            </a:r>
          </a:p>
        </p:txBody>
      </p:sp>
      <p:sp>
        <p:nvSpPr>
          <p:cNvPr id="6" name="Content Placeholder 5"/>
          <p:cNvSpPr>
            <a:spLocks noGrp="1"/>
          </p:cNvSpPr>
          <p:nvPr>
            <p:ph idx="1"/>
          </p:nvPr>
        </p:nvSpPr>
        <p:spPr>
          <a:xfrm>
            <a:off x="685800" y="2286000"/>
            <a:ext cx="7772400" cy="3810000"/>
          </a:xfrm>
        </p:spPr>
        <p:txBody>
          <a:bodyPr/>
          <a:lstStyle/>
          <a:p>
            <a:pPr marL="0" indent="0">
              <a:buNone/>
            </a:pPr>
            <a:r>
              <a:rPr lang="en-US" u="sng" dirty="0" smtClean="0"/>
              <a:t>Findings</a:t>
            </a:r>
          </a:p>
          <a:p>
            <a:pPr lvl="1"/>
            <a:r>
              <a:rPr lang="en-US" dirty="0" smtClean="0"/>
              <a:t>61.5% of all U.S. physicians are board certified – only 41.5% of disciplined physicians were board certified.</a:t>
            </a:r>
            <a:endParaRPr lang="en-US" dirty="0"/>
          </a:p>
        </p:txBody>
      </p:sp>
      <p:sp>
        <p:nvSpPr>
          <p:cNvPr id="5" name="TextBox 4"/>
          <p:cNvSpPr txBox="1"/>
          <p:nvPr/>
        </p:nvSpPr>
        <p:spPr>
          <a:xfrm>
            <a:off x="1066800" y="5029200"/>
            <a:ext cx="7289121" cy="261610"/>
          </a:xfrm>
          <a:prstGeom prst="rect">
            <a:avLst/>
          </a:prstGeom>
          <a:noFill/>
        </p:spPr>
        <p:txBody>
          <a:bodyPr wrap="square" rtlCol="0">
            <a:spAutoFit/>
          </a:bodyPr>
          <a:lstStyle/>
          <a:p>
            <a:r>
              <a:rPr lang="en-US" sz="1100" dirty="0">
                <a:hlinkClick r:id="rId2"/>
              </a:rPr>
              <a:t>https://</a:t>
            </a:r>
            <a:r>
              <a:rPr lang="en-US" sz="1100" dirty="0" smtClean="0">
                <a:hlinkClick r:id="rId2"/>
              </a:rPr>
              <a:t>www.citizen.org/our-work/health-and-safety/article-health-matrix-us-physicians-disciplined-criminal</a:t>
            </a:r>
            <a:r>
              <a:rPr lang="en-US" sz="1100" dirty="0" smtClean="0"/>
              <a:t> </a:t>
            </a:r>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18</a:t>
            </a:fld>
            <a:endParaRPr lang="en-US" dirty="0"/>
          </a:p>
        </p:txBody>
      </p:sp>
    </p:spTree>
    <p:extLst>
      <p:ext uri="{BB962C8B-B14F-4D97-AF65-F5344CB8AC3E}">
        <p14:creationId xmlns:p14="http://schemas.microsoft.com/office/powerpoint/2010/main" val="929348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U.S. Physicians Disciplined for Criminal Activity</a:t>
            </a:r>
            <a:r>
              <a:rPr lang="en-US" sz="2000" dirty="0"/>
              <a:t/>
            </a:r>
            <a:br>
              <a:rPr lang="en-US" sz="2000" dirty="0"/>
            </a:br>
            <a:r>
              <a:rPr lang="en-US" sz="2000" dirty="0" smtClean="0"/>
              <a:t>From </a:t>
            </a:r>
            <a:r>
              <a:rPr lang="en-US" sz="2000" dirty="0"/>
              <a:t>HEALTH MATRIX Vol. 16:335 Summer 2006. </a:t>
            </a:r>
          </a:p>
        </p:txBody>
      </p:sp>
      <p:sp>
        <p:nvSpPr>
          <p:cNvPr id="6" name="Content Placeholder 5"/>
          <p:cNvSpPr>
            <a:spLocks noGrp="1"/>
          </p:cNvSpPr>
          <p:nvPr>
            <p:ph sz="half" idx="1"/>
          </p:nvPr>
        </p:nvSpPr>
        <p:spPr/>
        <p:txBody>
          <a:bodyPr/>
          <a:lstStyle/>
          <a:p>
            <a:pPr marL="0" indent="0">
              <a:buNone/>
            </a:pPr>
            <a:r>
              <a:rPr lang="en-US" sz="2400" u="sng" dirty="0" smtClean="0"/>
              <a:t>Physicians disciplined for drug-related offenses:</a:t>
            </a:r>
            <a:r>
              <a:rPr lang="en-US" sz="2400" dirty="0" smtClean="0"/>
              <a:t>	</a:t>
            </a:r>
          </a:p>
          <a:p>
            <a:pPr marL="0" indent="0">
              <a:buNone/>
            </a:pPr>
            <a:r>
              <a:rPr lang="en-US" sz="2400" dirty="0" smtClean="0"/>
              <a:t>	</a:t>
            </a:r>
          </a:p>
          <a:p>
            <a:pPr lvl="1">
              <a:buFont typeface="Arial" panose="020B0604020202020204" pitchFamily="34" charset="0"/>
              <a:buChar char="•"/>
            </a:pPr>
            <a:r>
              <a:rPr lang="en-US" dirty="0" smtClean="0"/>
              <a:t>General Practice &amp; Family Practice highest </a:t>
            </a:r>
            <a:endParaRPr lang="en-US" dirty="0"/>
          </a:p>
        </p:txBody>
      </p:sp>
      <p:sp>
        <p:nvSpPr>
          <p:cNvPr id="7" name="Content Placeholder 6"/>
          <p:cNvSpPr>
            <a:spLocks noGrp="1"/>
          </p:cNvSpPr>
          <p:nvPr>
            <p:ph sz="half" idx="2"/>
          </p:nvPr>
        </p:nvSpPr>
        <p:spPr/>
        <p:txBody>
          <a:bodyPr/>
          <a:lstStyle/>
          <a:p>
            <a:pPr marL="0" indent="0">
              <a:buNone/>
            </a:pPr>
            <a:r>
              <a:rPr lang="en-US" sz="2400" u="sng" dirty="0"/>
              <a:t>Physicians disciplined </a:t>
            </a:r>
            <a:r>
              <a:rPr lang="en-US" sz="2400" u="sng" dirty="0" smtClean="0"/>
              <a:t>for </a:t>
            </a:r>
            <a:r>
              <a:rPr lang="en-US" sz="2400" u="sng" dirty="0"/>
              <a:t>fraud </a:t>
            </a:r>
            <a:r>
              <a:rPr lang="en-US" sz="2400" u="sng" dirty="0" smtClean="0"/>
              <a:t>offenses:</a:t>
            </a:r>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a:p>
            <a:pPr>
              <a:buFont typeface="Arial" panose="020B0604020202020204" pitchFamily="34" charset="0"/>
              <a:buChar char="•"/>
            </a:pPr>
            <a:r>
              <a:rPr lang="en-US" sz="2400" dirty="0"/>
              <a:t>General Practice &amp; </a:t>
            </a:r>
            <a:r>
              <a:rPr lang="en-US" sz="2400" dirty="0" smtClean="0"/>
              <a:t>Psychiatry </a:t>
            </a:r>
            <a:r>
              <a:rPr lang="en-US" sz="2400" dirty="0"/>
              <a:t>highest </a:t>
            </a:r>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p:txBody>
      </p:sp>
      <p:sp>
        <p:nvSpPr>
          <p:cNvPr id="5" name="TextBox 4"/>
          <p:cNvSpPr txBox="1"/>
          <p:nvPr/>
        </p:nvSpPr>
        <p:spPr>
          <a:xfrm>
            <a:off x="990600" y="5029200"/>
            <a:ext cx="7365321" cy="261610"/>
          </a:xfrm>
          <a:prstGeom prst="rect">
            <a:avLst/>
          </a:prstGeom>
          <a:noFill/>
        </p:spPr>
        <p:txBody>
          <a:bodyPr wrap="square" rtlCol="0">
            <a:spAutoFit/>
          </a:bodyPr>
          <a:lstStyle/>
          <a:p>
            <a:r>
              <a:rPr lang="en-US" sz="1100" dirty="0">
                <a:hlinkClick r:id="rId2"/>
              </a:rPr>
              <a:t>https://</a:t>
            </a:r>
            <a:r>
              <a:rPr lang="en-US" sz="1100" dirty="0" smtClean="0">
                <a:hlinkClick r:id="rId2"/>
              </a:rPr>
              <a:t>www.citizen.org/our-work/health-and-safety/article-health-matrix-us-physicians-disciplined-criminal</a:t>
            </a:r>
            <a:r>
              <a:rPr lang="en-US" sz="1100" dirty="0" smtClean="0"/>
              <a:t> </a:t>
            </a:r>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4" name="Slide Number Placeholder 3"/>
          <p:cNvSpPr>
            <a:spLocks noGrp="1"/>
          </p:cNvSpPr>
          <p:nvPr>
            <p:ph type="sldNum" sz="quarter" idx="12"/>
          </p:nvPr>
        </p:nvSpPr>
        <p:spPr/>
        <p:txBody>
          <a:bodyPr/>
          <a:lstStyle/>
          <a:p>
            <a:pPr>
              <a:defRPr/>
            </a:pPr>
            <a:fld id="{A144CB53-1249-406E-A462-94E51CD72710}" type="slidenum">
              <a:rPr lang="en-US" smtClean="0"/>
              <a:pPr>
                <a:defRPr/>
              </a:pPr>
              <a:t>19</a:t>
            </a:fld>
            <a:endParaRPr lang="en-US" dirty="0"/>
          </a:p>
        </p:txBody>
      </p:sp>
    </p:spTree>
    <p:extLst>
      <p:ext uri="{BB962C8B-B14F-4D97-AF65-F5344CB8AC3E}">
        <p14:creationId xmlns:p14="http://schemas.microsoft.com/office/powerpoint/2010/main" val="72303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43400"/>
          </a:xfrm>
        </p:spPr>
        <p:txBody>
          <a:bodyPr/>
          <a:lstStyle/>
          <a:p>
            <a:pPr>
              <a:buFont typeface="Arial" panose="020B0604020202020204" pitchFamily="34" charset="0"/>
              <a:buChar char="•"/>
            </a:pPr>
            <a:r>
              <a:rPr lang="en-US" sz="2400" dirty="0" smtClean="0"/>
              <a:t>Retired DEA Special Agent in Charge - Chicago.</a:t>
            </a:r>
          </a:p>
          <a:p>
            <a:pPr>
              <a:buFont typeface="Arial" panose="020B0604020202020204" pitchFamily="34" charset="0"/>
              <a:buChar char="•"/>
            </a:pPr>
            <a:r>
              <a:rPr lang="en-US" sz="2400" dirty="0" smtClean="0"/>
              <a:t>30 years of experience.</a:t>
            </a:r>
          </a:p>
          <a:p>
            <a:pPr>
              <a:buFont typeface="Arial" panose="020B0604020202020204" pitchFamily="34" charset="0"/>
              <a:buChar char="•"/>
            </a:pPr>
            <a:r>
              <a:rPr lang="en-US" sz="2400" dirty="0" smtClean="0"/>
              <a:t>Worked through the Indiana “pill mill” crisis during 2005 through 2014. </a:t>
            </a:r>
          </a:p>
          <a:p>
            <a:pPr>
              <a:buFont typeface="Arial" panose="020B0604020202020204" pitchFamily="34" charset="0"/>
              <a:buChar char="•"/>
            </a:pPr>
            <a:r>
              <a:rPr lang="en-US" sz="2400" dirty="0" smtClean="0"/>
              <a:t>Have been partnering with medical community/prescribers for last 10 years through controlled substance programs.</a:t>
            </a:r>
          </a:p>
          <a:p>
            <a:pPr>
              <a:buFont typeface="Arial" panose="020B0604020202020204" pitchFamily="34" charset="0"/>
              <a:buChar char="•"/>
            </a:pPr>
            <a:r>
              <a:rPr lang="en-US" sz="2400" dirty="0" smtClean="0"/>
              <a:t>Developer of CME </a:t>
            </a:r>
            <a:r>
              <a:rPr lang="en-US" sz="2400" dirty="0"/>
              <a:t>and CLE prescription drug </a:t>
            </a:r>
            <a:r>
              <a:rPr lang="en-US" sz="2400" dirty="0" smtClean="0"/>
              <a:t>risk mitigation programs </a:t>
            </a:r>
            <a:r>
              <a:rPr lang="en-US" sz="2400" dirty="0"/>
              <a:t>focusing on prescriber safeguards, DEA compliance, MAT, pain and drug destruction</a:t>
            </a:r>
            <a:r>
              <a:rPr lang="en-US" sz="2400" dirty="0" smtClean="0"/>
              <a:t>.</a:t>
            </a:r>
          </a:p>
          <a:p>
            <a:pPr>
              <a:buFont typeface="Arial" panose="020B0604020202020204" pitchFamily="34" charset="0"/>
              <a:buChar char="•"/>
            </a:pPr>
            <a:endParaRPr lang="en-US" dirty="0"/>
          </a:p>
        </p:txBody>
      </p:sp>
      <p:sp>
        <p:nvSpPr>
          <p:cNvPr id="5" name="Rectangle 3"/>
          <p:cNvSpPr txBox="1">
            <a:spLocks noChangeArrowheads="1"/>
          </p:cNvSpPr>
          <p:nvPr/>
        </p:nvSpPr>
        <p:spPr>
          <a:xfrm>
            <a:off x="162697" y="304800"/>
            <a:ext cx="8763000" cy="1143000"/>
          </a:xfrm>
          <a:prstGeom prst="rect">
            <a:avLst/>
          </a:prstGeom>
        </p:spPr>
        <p:txBody>
          <a:bodyPr vert="horz" lIns="91374" tIns="45687" rIns="91374" bIns="4568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latin typeface="Xerox Sans Serif Wide" pitchFamily="34" charset="0"/>
              </a:rPr>
              <a:t>Who I Am</a:t>
            </a:r>
            <a:endParaRPr lang="en-US" b="1" dirty="0">
              <a:solidFill>
                <a:srgbClr val="FFC000"/>
              </a:solidFill>
              <a:latin typeface="Xerox Sans Serif Wide" pitchFamily="34" charset="0"/>
              <a:ea typeface="Batang" pitchFamily="18" charset="-127"/>
              <a:sym typeface="Symbol" pitchFamily="18" charset="2"/>
            </a:endParaRPr>
          </a:p>
        </p:txBody>
      </p:sp>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2</a:t>
            </a:fld>
            <a:endParaRPr lang="en-US" dirty="0"/>
          </a:p>
        </p:txBody>
      </p:sp>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04392249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dirty="0" smtClean="0"/>
              <a:t>Providers in Trouble</a:t>
            </a:r>
            <a:br>
              <a:rPr lang="en-US" dirty="0" smtClean="0"/>
            </a:br>
            <a:r>
              <a:rPr lang="en-US" dirty="0" smtClean="0"/>
              <a:t>Case Examples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78163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96381"/>
            <a:ext cx="7772400" cy="769441"/>
          </a:xfrm>
        </p:spPr>
        <p:txBody>
          <a:bodyPr/>
          <a:lstStyle/>
          <a:p>
            <a:r>
              <a:rPr lang="en-US" u="sng" dirty="0" smtClean="0"/>
              <a:t>Dr. M</a:t>
            </a:r>
            <a:endParaRPr lang="en-US" u="sng" dirty="0"/>
          </a:p>
        </p:txBody>
      </p:sp>
      <p:sp>
        <p:nvSpPr>
          <p:cNvPr id="10" name="Content Placeholder 9"/>
          <p:cNvSpPr>
            <a:spLocks noGrp="1"/>
          </p:cNvSpPr>
          <p:nvPr>
            <p:ph sz="half" idx="2"/>
          </p:nvPr>
        </p:nvSpPr>
        <p:spPr/>
        <p:txBody>
          <a:bodyPr>
            <a:normAutofit fontScale="92500" lnSpcReduction="20000"/>
          </a:bodyPr>
          <a:lstStyle/>
          <a:p>
            <a:r>
              <a:rPr lang="en-US" dirty="0" smtClean="0"/>
              <a:t>Opened one provider pain clinic</a:t>
            </a:r>
          </a:p>
          <a:p>
            <a:r>
              <a:rPr lang="en-US" dirty="0" smtClean="0"/>
              <a:t>ISO and search warrant took him out</a:t>
            </a:r>
          </a:p>
          <a:p>
            <a:r>
              <a:rPr lang="en-US" dirty="0" smtClean="0"/>
              <a:t>Open until 6 am in morning</a:t>
            </a:r>
          </a:p>
          <a:p>
            <a:r>
              <a:rPr lang="en-US" dirty="0" smtClean="0"/>
              <a:t>Fired from hospital</a:t>
            </a:r>
          </a:p>
          <a:p>
            <a:r>
              <a:rPr lang="en-US" dirty="0" smtClean="0"/>
              <a:t>In 50’s</a:t>
            </a:r>
          </a:p>
          <a:p>
            <a:r>
              <a:rPr lang="en-US" dirty="0" smtClean="0"/>
              <a:t>Internal medicine</a:t>
            </a:r>
          </a:p>
          <a:p>
            <a:r>
              <a:rPr lang="en-US" dirty="0" smtClean="0"/>
              <a:t>Major city</a:t>
            </a:r>
          </a:p>
          <a:p>
            <a:endParaRPr lang="en-US" dirty="0"/>
          </a:p>
        </p:txBody>
      </p:sp>
      <p:sp>
        <p:nvSpPr>
          <p:cNvPr id="2" name="Slide Number Placeholder 1"/>
          <p:cNvSpPr>
            <a:spLocks noGrp="1"/>
          </p:cNvSpPr>
          <p:nvPr>
            <p:ph type="sldNum" sz="quarter" idx="12"/>
          </p:nvPr>
        </p:nvSpPr>
        <p:spPr/>
        <p:txBody>
          <a:bodyPr/>
          <a:lstStyle/>
          <a:p>
            <a:pPr>
              <a:defRPr/>
            </a:pPr>
            <a:fld id="{EB38C709-AA5D-4F51-A5ED-B06D65ADDC1A}" type="slidenum">
              <a:rPr lang="en-US" altLang="en-US" smtClean="0"/>
              <a:pPr>
                <a:defRPr/>
              </a:pPr>
              <a:t>21</a:t>
            </a:fld>
            <a:endParaRPr lang="en-US" altLang="en-US" dirty="0"/>
          </a:p>
        </p:txBody>
      </p:sp>
      <p:pic>
        <p:nvPicPr>
          <p:cNvPr id="2050" name="Picture 2" descr="C:\Users\Natalie\AppData\Local\Microsoft\Windows\INetCache\IE\KO609MGR\374478-man-and-silhouette-and-shad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95600"/>
            <a:ext cx="309562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784868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96381"/>
            <a:ext cx="7772400" cy="769441"/>
          </a:xfrm>
        </p:spPr>
        <p:txBody>
          <a:bodyPr/>
          <a:lstStyle/>
          <a:p>
            <a:r>
              <a:rPr lang="en-US" u="sng" dirty="0" smtClean="0"/>
              <a:t>Dr. H</a:t>
            </a:r>
            <a:endParaRPr lang="en-US" u="sng" dirty="0"/>
          </a:p>
        </p:txBody>
      </p:sp>
      <p:sp>
        <p:nvSpPr>
          <p:cNvPr id="10" name="Content Placeholder 9"/>
          <p:cNvSpPr>
            <a:spLocks noGrp="1"/>
          </p:cNvSpPr>
          <p:nvPr>
            <p:ph sz="half" idx="2"/>
          </p:nvPr>
        </p:nvSpPr>
        <p:spPr/>
        <p:txBody>
          <a:bodyPr/>
          <a:lstStyle/>
          <a:p>
            <a:r>
              <a:rPr lang="en-US" sz="2400" dirty="0" smtClean="0"/>
              <a:t>One provider pain clinic</a:t>
            </a:r>
          </a:p>
          <a:p>
            <a:r>
              <a:rPr lang="en-US" sz="2400" dirty="0" smtClean="0"/>
              <a:t>Cash only</a:t>
            </a:r>
          </a:p>
          <a:p>
            <a:r>
              <a:rPr lang="en-US" sz="2400" dirty="0" smtClean="0"/>
              <a:t>Cell phone appointment </a:t>
            </a:r>
          </a:p>
          <a:p>
            <a:r>
              <a:rPr lang="en-US" sz="2400" dirty="0" smtClean="0"/>
              <a:t>Other patient referral only</a:t>
            </a:r>
          </a:p>
          <a:p>
            <a:r>
              <a:rPr lang="en-US" sz="2400" dirty="0" smtClean="0"/>
              <a:t>Psychiatrist</a:t>
            </a:r>
          </a:p>
          <a:p>
            <a:r>
              <a:rPr lang="en-US" sz="2400" dirty="0" smtClean="0"/>
              <a:t>In 50’s</a:t>
            </a:r>
          </a:p>
          <a:p>
            <a:r>
              <a:rPr lang="en-US" sz="2400" dirty="0" smtClean="0"/>
              <a:t>Major city</a:t>
            </a:r>
            <a:endParaRPr lang="en-US" sz="2400" dirty="0"/>
          </a:p>
        </p:txBody>
      </p:sp>
      <p:sp>
        <p:nvSpPr>
          <p:cNvPr id="2" name="Slide Number Placeholder 1"/>
          <p:cNvSpPr>
            <a:spLocks noGrp="1"/>
          </p:cNvSpPr>
          <p:nvPr>
            <p:ph type="sldNum" sz="quarter" idx="12"/>
          </p:nvPr>
        </p:nvSpPr>
        <p:spPr/>
        <p:txBody>
          <a:bodyPr/>
          <a:lstStyle/>
          <a:p>
            <a:pPr>
              <a:defRPr/>
            </a:pPr>
            <a:fld id="{EB38C709-AA5D-4F51-A5ED-B06D65ADDC1A}" type="slidenum">
              <a:rPr lang="en-US" altLang="en-US" smtClean="0"/>
              <a:pPr>
                <a:defRPr/>
              </a:pPr>
              <a:t>22</a:t>
            </a:fld>
            <a:endParaRPr lang="en-US" altLang="en-US" dirty="0"/>
          </a:p>
        </p:txBody>
      </p:sp>
      <p:pic>
        <p:nvPicPr>
          <p:cNvPr id="3074" name="Picture 2" descr="C:\Users\Natalie\AppData\Local\Microsoft\Windows\INetCache\IE\TZL7PF5M\Man_silhouett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2929533"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651466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796381"/>
            <a:ext cx="7772400" cy="769441"/>
          </a:xfrm>
        </p:spPr>
        <p:txBody>
          <a:bodyPr/>
          <a:lstStyle/>
          <a:p>
            <a:r>
              <a:rPr lang="en-US" u="sng" dirty="0" smtClean="0"/>
              <a:t>W Clinic</a:t>
            </a:r>
            <a:endParaRPr lang="en-US" u="sng" dirty="0"/>
          </a:p>
        </p:txBody>
      </p:sp>
      <p:sp>
        <p:nvSpPr>
          <p:cNvPr id="11" name="Content Placeholder 10"/>
          <p:cNvSpPr>
            <a:spLocks noGrp="1"/>
          </p:cNvSpPr>
          <p:nvPr>
            <p:ph sz="half" idx="2"/>
          </p:nvPr>
        </p:nvSpPr>
        <p:spPr>
          <a:xfrm>
            <a:off x="4648200" y="2209800"/>
            <a:ext cx="3810000" cy="3886200"/>
          </a:xfrm>
        </p:spPr>
        <p:txBody>
          <a:bodyPr>
            <a:normAutofit fontScale="77500" lnSpcReduction="20000"/>
          </a:bodyPr>
          <a:lstStyle/>
          <a:p>
            <a:r>
              <a:rPr lang="en-US" dirty="0" smtClean="0"/>
              <a:t>Death Focused 27+: been at a long time – started from coroner</a:t>
            </a:r>
          </a:p>
          <a:p>
            <a:r>
              <a:rPr lang="en-US" dirty="0" smtClean="0"/>
              <a:t>Family practice providers and three PA’s</a:t>
            </a:r>
          </a:p>
          <a:p>
            <a:r>
              <a:rPr lang="en-US" dirty="0" smtClean="0"/>
              <a:t>Involved numerous pre sign prescriptions</a:t>
            </a:r>
          </a:p>
          <a:p>
            <a:r>
              <a:rPr lang="en-US" dirty="0" smtClean="0"/>
              <a:t>One provider had been fired from local hospital</a:t>
            </a:r>
          </a:p>
          <a:p>
            <a:r>
              <a:rPr lang="en-US" dirty="0" smtClean="0"/>
              <a:t>Five males &amp; one female</a:t>
            </a:r>
          </a:p>
          <a:p>
            <a:r>
              <a:rPr lang="en-US" dirty="0" smtClean="0"/>
              <a:t>All 50 plus</a:t>
            </a:r>
            <a:endParaRPr lang="en-US" dirty="0"/>
          </a:p>
        </p:txBody>
      </p:sp>
      <p:sp>
        <p:nvSpPr>
          <p:cNvPr id="2" name="Slide Number Placeholder 1"/>
          <p:cNvSpPr>
            <a:spLocks noGrp="1"/>
          </p:cNvSpPr>
          <p:nvPr>
            <p:ph type="sldNum" sz="quarter" idx="12"/>
          </p:nvPr>
        </p:nvSpPr>
        <p:spPr/>
        <p:txBody>
          <a:bodyPr/>
          <a:lstStyle/>
          <a:p>
            <a:pPr>
              <a:defRPr/>
            </a:pPr>
            <a:fld id="{EB38C709-AA5D-4F51-A5ED-B06D65ADDC1A}" type="slidenum">
              <a:rPr lang="en-US" altLang="en-US" smtClean="0"/>
              <a:pPr>
                <a:defRPr/>
              </a:pPr>
              <a:t>23</a:t>
            </a:fld>
            <a:endParaRPr lang="en-US" altLang="en-US" dirty="0"/>
          </a:p>
        </p:txBody>
      </p:sp>
      <p:pic>
        <p:nvPicPr>
          <p:cNvPr id="4098" name="Picture 2" descr="C:\Users\Natalie\AppData\Local\Microsoft\Windows\INetCache\IE\TZL7PF5M\Man_silhouett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 y="1905001"/>
            <a:ext cx="97651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Natalie\AppData\Local\Microsoft\Windows\INetCache\IE\TZL7PF5M\Man_silhouett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21" y="5105401"/>
            <a:ext cx="917979" cy="10028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Natalie\AppData\Local\Microsoft\Windows\INetCache\IE\TZL7PF5M\Man_silhouett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707" y="3531949"/>
            <a:ext cx="882275" cy="9638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Natalie\AppData\Local\Microsoft\Windows\INetCache\IE\TZL7PF5M\Man_silhouett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1905000"/>
            <a:ext cx="976512"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Natalie\AppData\Local\Microsoft\Windows\INetCache\IE\TZL7PF5M\Man_silhouett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3672" y="3371235"/>
            <a:ext cx="1024021" cy="111870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atalie\AppData\Local\Microsoft\Windows\INetCache\IE\FUT3Q3IR\Professional-Woman-Standin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5184" y="4581152"/>
            <a:ext cx="983605" cy="1354363"/>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101955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96381"/>
            <a:ext cx="7772400" cy="769441"/>
          </a:xfrm>
        </p:spPr>
        <p:txBody>
          <a:bodyPr/>
          <a:lstStyle/>
          <a:p>
            <a:r>
              <a:rPr lang="en-US" u="sng" dirty="0" smtClean="0"/>
              <a:t>Dr. R</a:t>
            </a:r>
            <a:endParaRPr lang="en-US" u="sng" dirty="0"/>
          </a:p>
        </p:txBody>
      </p:sp>
      <p:sp>
        <p:nvSpPr>
          <p:cNvPr id="10" name="Content Placeholder 9"/>
          <p:cNvSpPr>
            <a:spLocks noGrp="1"/>
          </p:cNvSpPr>
          <p:nvPr>
            <p:ph sz="half" idx="2"/>
          </p:nvPr>
        </p:nvSpPr>
        <p:spPr/>
        <p:txBody>
          <a:bodyPr>
            <a:normAutofit fontScale="92500" lnSpcReduction="20000"/>
          </a:bodyPr>
          <a:lstStyle/>
          <a:p>
            <a:r>
              <a:rPr lang="en-US" dirty="0" smtClean="0"/>
              <a:t>One provider office</a:t>
            </a:r>
          </a:p>
          <a:p>
            <a:r>
              <a:rPr lang="en-US" dirty="0" smtClean="0"/>
              <a:t>Trained in Nigeria</a:t>
            </a:r>
          </a:p>
          <a:p>
            <a:r>
              <a:rPr lang="en-US" dirty="0" smtClean="0"/>
              <a:t>Family practice</a:t>
            </a:r>
          </a:p>
          <a:p>
            <a:r>
              <a:rPr lang="en-US" dirty="0" smtClean="0"/>
              <a:t>Pain clinic</a:t>
            </a:r>
          </a:p>
          <a:p>
            <a:r>
              <a:rPr lang="en-US" dirty="0" smtClean="0"/>
              <a:t>Near 50</a:t>
            </a:r>
          </a:p>
          <a:p>
            <a:r>
              <a:rPr lang="en-US" dirty="0" smtClean="0"/>
              <a:t>Sexually assaulted 30 plus women</a:t>
            </a:r>
          </a:p>
          <a:p>
            <a:r>
              <a:rPr lang="en-US" dirty="0" smtClean="0"/>
              <a:t>ISO’ed</a:t>
            </a:r>
          </a:p>
          <a:p>
            <a:r>
              <a:rPr lang="en-US" dirty="0" smtClean="0"/>
              <a:t>Pleaded guilty 4/2014</a:t>
            </a:r>
          </a:p>
          <a:p>
            <a:r>
              <a:rPr lang="en-US" dirty="0" smtClean="0"/>
              <a:t>10 years</a:t>
            </a:r>
            <a:endParaRPr lang="en-US" dirty="0"/>
          </a:p>
        </p:txBody>
      </p:sp>
      <p:sp>
        <p:nvSpPr>
          <p:cNvPr id="2" name="Slide Number Placeholder 1"/>
          <p:cNvSpPr>
            <a:spLocks noGrp="1"/>
          </p:cNvSpPr>
          <p:nvPr>
            <p:ph type="sldNum" sz="quarter" idx="12"/>
          </p:nvPr>
        </p:nvSpPr>
        <p:spPr/>
        <p:txBody>
          <a:bodyPr/>
          <a:lstStyle/>
          <a:p>
            <a:pPr>
              <a:defRPr/>
            </a:pPr>
            <a:fld id="{EB38C709-AA5D-4F51-A5ED-B06D65ADDC1A}" type="slidenum">
              <a:rPr lang="en-US" altLang="en-US" smtClean="0"/>
              <a:pPr>
                <a:defRPr/>
              </a:pPr>
              <a:t>24</a:t>
            </a:fld>
            <a:endParaRPr lang="en-US" altLang="en-US" dirty="0"/>
          </a:p>
        </p:txBody>
      </p:sp>
      <p:pic>
        <p:nvPicPr>
          <p:cNvPr id="4" name="Picture 2" descr="C:\Users\Natalie\AppData\Local\Microsoft\Windows\INetCache\IE\KO609MGR\business-man-black-silhouette[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260096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886885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703263"/>
            <a:ext cx="7315200" cy="955675"/>
          </a:xfrm>
        </p:spPr>
        <p:txBody>
          <a:bodyPr/>
          <a:lstStyle/>
          <a:p>
            <a:r>
              <a:rPr lang="en-US" altLang="en-US" sz="2000" dirty="0" smtClean="0"/>
              <a:t>“U.S. Medical Regulatory Trends and Actions”</a:t>
            </a:r>
            <a:br>
              <a:rPr lang="en-US" altLang="en-US" sz="2000" dirty="0" smtClean="0"/>
            </a:br>
            <a:r>
              <a:rPr lang="en-US" altLang="en-US" sz="1800" dirty="0" smtClean="0"/>
              <a:t>Federation of State Medical Board Study</a:t>
            </a:r>
            <a:r>
              <a:rPr lang="en-US" altLang="en-US" sz="3600" dirty="0" smtClean="0"/>
              <a:t/>
            </a:r>
            <a:br>
              <a:rPr lang="en-US" altLang="en-US" sz="3600" dirty="0" smtClean="0"/>
            </a:br>
            <a:r>
              <a:rPr lang="en-US" altLang="en-US" sz="1800" dirty="0" smtClean="0"/>
              <a:t>2018 Year Data</a:t>
            </a:r>
            <a:endParaRPr lang="en-US" altLang="en-US" sz="3600" dirty="0" smtClean="0"/>
          </a:p>
        </p:txBody>
      </p:sp>
      <p:sp>
        <p:nvSpPr>
          <p:cNvPr id="3" name="Content Placeholder 2"/>
          <p:cNvSpPr>
            <a:spLocks noGrp="1"/>
          </p:cNvSpPr>
          <p:nvPr>
            <p:ph idx="1"/>
          </p:nvPr>
        </p:nvSpPr>
        <p:spPr/>
        <p:txBody>
          <a:bodyPr/>
          <a:lstStyle/>
          <a:p>
            <a:pPr marL="0" indent="0">
              <a:buFontTx/>
              <a:buNone/>
              <a:defRPr/>
            </a:pPr>
            <a:r>
              <a:rPr lang="en-US" dirty="0" smtClean="0"/>
              <a:t>970,090 active physicians </a:t>
            </a:r>
          </a:p>
          <a:p>
            <a:pPr marL="0" indent="0">
              <a:buFontTx/>
              <a:buNone/>
              <a:defRPr/>
            </a:pPr>
            <a:r>
              <a:rPr lang="en-US" dirty="0" smtClean="0"/>
              <a:t>    4,081 physicians disciplined </a:t>
            </a:r>
          </a:p>
          <a:p>
            <a:pPr>
              <a:defRPr/>
            </a:pPr>
            <a:endParaRPr lang="en-US" dirty="0"/>
          </a:p>
          <a:p>
            <a:pPr marL="0" indent="0">
              <a:buFontTx/>
              <a:buNone/>
              <a:defRPr/>
            </a:pPr>
            <a:r>
              <a:rPr lang="en-US" dirty="0" smtClean="0"/>
              <a:t>			Surrendered  570</a:t>
            </a:r>
          </a:p>
          <a:p>
            <a:pPr marL="0" indent="0">
              <a:buFontTx/>
              <a:buNone/>
              <a:defRPr/>
            </a:pPr>
            <a:r>
              <a:rPr lang="en-US" dirty="0" smtClean="0"/>
              <a:t>			Revoked        264</a:t>
            </a:r>
          </a:p>
          <a:p>
            <a:pPr marL="0" indent="0">
              <a:buFontTx/>
              <a:buNone/>
              <a:defRPr/>
            </a:pPr>
            <a:r>
              <a:rPr lang="en-US" dirty="0" smtClean="0"/>
              <a:t>			Denied             97</a:t>
            </a:r>
          </a:p>
          <a:p>
            <a:pPr marL="0" indent="0">
              <a:buFontTx/>
              <a:buNone/>
              <a:defRPr/>
            </a:pPr>
            <a:r>
              <a:rPr lang="en-US" dirty="0" smtClean="0"/>
              <a:t>			Total              </a:t>
            </a:r>
            <a:r>
              <a:rPr lang="en-US" u="sng" dirty="0" smtClean="0"/>
              <a:t>931</a:t>
            </a:r>
            <a:endParaRPr lang="en-US" u="sng" dirty="0"/>
          </a:p>
        </p:txBody>
      </p:sp>
      <p:sp>
        <p:nvSpPr>
          <p:cNvPr id="26628" name="TextBox 3"/>
          <p:cNvSpPr txBox="1">
            <a:spLocks noChangeArrowheads="1"/>
          </p:cNvSpPr>
          <p:nvPr/>
        </p:nvSpPr>
        <p:spPr bwMode="auto">
          <a:xfrm>
            <a:off x="1143000" y="61722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5000"/>
              <a:buBlip>
                <a:blip r:embed="rId2"/>
              </a:buBlip>
              <a:defRPr sz="3200">
                <a:solidFill>
                  <a:schemeClr val="tx1"/>
                </a:solidFill>
                <a:latin typeface="Arial" pitchFamily="34" charset="0"/>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pitchFamily="34" charset="0"/>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pitchFamily="34" charset="0"/>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9pPr>
          </a:lstStyle>
          <a:p>
            <a:pPr eaLnBrk="1" hangingPunct="1">
              <a:spcBef>
                <a:spcPct val="0"/>
              </a:spcBef>
              <a:buSzTx/>
              <a:buFontTx/>
              <a:buNone/>
            </a:pPr>
            <a:r>
              <a:rPr lang="en-US" altLang="en-US" sz="1400" dirty="0">
                <a:latin typeface="Times New Roman" pitchFamily="18" charset="0"/>
                <a:hlinkClick r:id="rId3"/>
              </a:rPr>
              <a:t>https://</a:t>
            </a:r>
            <a:r>
              <a:rPr lang="en-US" altLang="en-US" sz="1400" dirty="0" smtClean="0">
                <a:latin typeface="Times New Roman" pitchFamily="18" charset="0"/>
                <a:hlinkClick r:id="rId3"/>
              </a:rPr>
              <a:t>www.fsmb.org/siteassets/advocacy/publications/us-medical-regulatory-trends-actions.pdf</a:t>
            </a:r>
            <a:r>
              <a:rPr lang="en-US" altLang="en-US" sz="1400" dirty="0" smtClean="0">
                <a:latin typeface="Times New Roman" pitchFamily="18" charset="0"/>
              </a:rPr>
              <a:t> </a:t>
            </a:r>
            <a:endParaRPr lang="en-US" altLang="en-US" sz="1400" dirty="0">
              <a:latin typeface="Times New Roman" pitchFamily="18" charset="0"/>
            </a:endParaRPr>
          </a:p>
        </p:txBody>
      </p:sp>
    </p:spTree>
    <p:extLst>
      <p:ext uri="{BB962C8B-B14F-4D97-AF65-F5344CB8AC3E}">
        <p14:creationId xmlns:p14="http://schemas.microsoft.com/office/powerpoint/2010/main" val="1278284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43000" y="304800"/>
            <a:ext cx="7315200" cy="955675"/>
          </a:xfrm>
        </p:spPr>
        <p:txBody>
          <a:bodyPr/>
          <a:lstStyle/>
          <a:p>
            <a:r>
              <a:rPr lang="en-US" altLang="en-US" sz="2000" dirty="0" smtClean="0"/>
              <a:t>“U.S. Medical Regulatory Trends and Actions”</a:t>
            </a:r>
            <a:br>
              <a:rPr lang="en-US" altLang="en-US" sz="2000" dirty="0" smtClean="0"/>
            </a:br>
            <a:r>
              <a:rPr lang="en-US" altLang="en-US" sz="1800" dirty="0" smtClean="0"/>
              <a:t>Federation of State Medical Board Study</a:t>
            </a:r>
            <a:r>
              <a:rPr lang="en-US" altLang="en-US" sz="3600" dirty="0" smtClean="0"/>
              <a:t/>
            </a:r>
            <a:br>
              <a:rPr lang="en-US" altLang="en-US" sz="3600" dirty="0" smtClean="0"/>
            </a:br>
            <a:r>
              <a:rPr lang="en-US" altLang="en-US" sz="1800" dirty="0" smtClean="0"/>
              <a:t>2018 Year Data</a:t>
            </a:r>
            <a:endParaRPr lang="en-US" altLang="en-US" sz="3600" dirty="0" smtClean="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310732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2352543" cy="468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6400800"/>
            <a:ext cx="8123314" cy="338554"/>
          </a:xfrm>
          <a:prstGeom prst="rect">
            <a:avLst/>
          </a:prstGeom>
          <a:noFill/>
        </p:spPr>
        <p:txBody>
          <a:bodyPr wrap="none" rtlCol="0">
            <a:spAutoFit/>
          </a:bodyPr>
          <a:lstStyle/>
          <a:p>
            <a:r>
              <a:rPr lang="en-US" sz="1600" dirty="0">
                <a:hlinkClick r:id="rId4"/>
              </a:rPr>
              <a:t>https://</a:t>
            </a:r>
            <a:r>
              <a:rPr lang="en-US" sz="1600" dirty="0" smtClean="0">
                <a:hlinkClick r:id="rId4"/>
              </a:rPr>
              <a:t>www.fsmb.org/siteassets/advocacy/publications/us-medical-regulatory-trends-actions.pdf</a:t>
            </a:r>
            <a:r>
              <a:rPr lang="en-US" sz="1600" dirty="0" smtClean="0"/>
              <a:t> </a:t>
            </a:r>
            <a:endParaRPr lang="en-US" sz="1600" dirty="0"/>
          </a:p>
        </p:txBody>
      </p:sp>
    </p:spTree>
    <p:extLst>
      <p:ext uri="{BB962C8B-B14F-4D97-AF65-F5344CB8AC3E}">
        <p14:creationId xmlns:p14="http://schemas.microsoft.com/office/powerpoint/2010/main" val="2797575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2522"/>
            <a:ext cx="7772400" cy="923330"/>
          </a:xfrm>
        </p:spPr>
        <p:txBody>
          <a:bodyPr/>
          <a:lstStyle/>
          <a:p>
            <a:r>
              <a:rPr lang="en-US" sz="1800" dirty="0"/>
              <a:t>“U.S. Medical Regulatory Trends and Actions”</a:t>
            </a:r>
            <a:br>
              <a:rPr lang="en-US" sz="1800" dirty="0"/>
            </a:br>
            <a:r>
              <a:rPr lang="en-US" sz="1800" dirty="0"/>
              <a:t>Federation of State Medical Board Study</a:t>
            </a:r>
            <a:br>
              <a:rPr lang="en-US" sz="1800" dirty="0"/>
            </a:br>
            <a:r>
              <a:rPr lang="en-US" sz="1800" dirty="0"/>
              <a:t>2018 Year Data</a:t>
            </a:r>
          </a:p>
        </p:txBody>
      </p:sp>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5" name="Slide Number Placeholder 4"/>
          <p:cNvSpPr>
            <a:spLocks noGrp="1"/>
          </p:cNvSpPr>
          <p:nvPr>
            <p:ph type="sldNum" sz="quarter" idx="12"/>
          </p:nvPr>
        </p:nvSpPr>
        <p:spPr/>
        <p:txBody>
          <a:bodyPr/>
          <a:lstStyle/>
          <a:p>
            <a:pPr>
              <a:defRPr/>
            </a:pPr>
            <a:fld id="{E3E4F6E4-4450-45A9-872B-B54297E04AD1}" type="slidenum">
              <a:rPr lang="en-US" smtClean="0"/>
              <a:pPr>
                <a:defRPr/>
              </a:pPr>
              <a:t>27</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0294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66800" y="5867400"/>
            <a:ext cx="7110729" cy="307777"/>
          </a:xfrm>
          <a:prstGeom prst="rect">
            <a:avLst/>
          </a:prstGeom>
          <a:noFill/>
        </p:spPr>
        <p:txBody>
          <a:bodyPr wrap="none" rtlCol="0">
            <a:spAutoFit/>
          </a:bodyPr>
          <a:lstStyle/>
          <a:p>
            <a:r>
              <a:rPr lang="en-US" sz="1400" dirty="0">
                <a:hlinkClick r:id="rId3"/>
              </a:rPr>
              <a:t>https://</a:t>
            </a:r>
            <a:r>
              <a:rPr lang="en-US" sz="1400" dirty="0" smtClean="0">
                <a:hlinkClick r:id="rId3"/>
              </a:rPr>
              <a:t>www.fsmb.org/siteassets/advocacy/publications/us-medical-regulatory-trends-actions.pdf</a:t>
            </a:r>
            <a:r>
              <a:rPr lang="en-US" sz="1400" dirty="0" smtClean="0"/>
              <a:t> </a:t>
            </a:r>
            <a:endParaRPr lang="en-US" dirty="0"/>
          </a:p>
        </p:txBody>
      </p:sp>
    </p:spTree>
    <p:extLst>
      <p:ext uri="{BB962C8B-B14F-4D97-AF65-F5344CB8AC3E}">
        <p14:creationId xmlns:p14="http://schemas.microsoft.com/office/powerpoint/2010/main" val="2260888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96381"/>
            <a:ext cx="7772400" cy="769441"/>
          </a:xfrm>
        </p:spPr>
        <p:txBody>
          <a:bodyPr/>
          <a:lstStyle/>
          <a:p>
            <a:r>
              <a:rPr lang="en-US" u="sng" dirty="0" smtClean="0"/>
              <a:t>Dr. B</a:t>
            </a:r>
            <a:endParaRPr lang="en-US" u="sng" dirty="0"/>
          </a:p>
        </p:txBody>
      </p:sp>
      <p:sp>
        <p:nvSpPr>
          <p:cNvPr id="10" name="Content Placeholder 9"/>
          <p:cNvSpPr>
            <a:spLocks noGrp="1"/>
          </p:cNvSpPr>
          <p:nvPr>
            <p:ph sz="half" idx="2"/>
          </p:nvPr>
        </p:nvSpPr>
        <p:spPr/>
        <p:txBody>
          <a:bodyPr>
            <a:normAutofit fontScale="92500" lnSpcReduction="10000"/>
          </a:bodyPr>
          <a:lstStyle/>
          <a:p>
            <a:r>
              <a:rPr lang="en-US" dirty="0" smtClean="0"/>
              <a:t>One provider office</a:t>
            </a:r>
          </a:p>
          <a:p>
            <a:r>
              <a:rPr lang="en-US" dirty="0" smtClean="0"/>
              <a:t>Family practice</a:t>
            </a:r>
          </a:p>
          <a:p>
            <a:r>
              <a:rPr lang="en-US" dirty="0" smtClean="0"/>
              <a:t>Four overdose deaths</a:t>
            </a:r>
          </a:p>
          <a:p>
            <a:r>
              <a:rPr lang="en-US" dirty="0" smtClean="0"/>
              <a:t>50 plus</a:t>
            </a:r>
          </a:p>
          <a:p>
            <a:r>
              <a:rPr lang="en-US" dirty="0" smtClean="0"/>
              <a:t>Surrendered his license</a:t>
            </a:r>
          </a:p>
          <a:p>
            <a:r>
              <a:rPr lang="en-US" dirty="0" smtClean="0"/>
              <a:t>Also a weight loss provider </a:t>
            </a:r>
          </a:p>
          <a:p>
            <a:r>
              <a:rPr lang="en-US" dirty="0" smtClean="0"/>
              <a:t>Suburb of large city </a:t>
            </a:r>
          </a:p>
          <a:p>
            <a:endParaRPr lang="en-US" dirty="0"/>
          </a:p>
        </p:txBody>
      </p:sp>
      <p:pic>
        <p:nvPicPr>
          <p:cNvPr id="6" name="Picture 3" descr="R:\Diversion\FY 2013\I2-13-2060 BOONE, Jeffery E., DO\Photos\Search Warrant on 08-06-13\DSC_00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395" y="2945388"/>
            <a:ext cx="1798968" cy="11915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B38C709-AA5D-4F51-A5ED-B06D65ADDC1A}" type="slidenum">
              <a:rPr lang="en-US" altLang="en-US" smtClean="0"/>
              <a:pPr>
                <a:defRPr/>
              </a:pPr>
              <a:t>28</a:t>
            </a:fld>
            <a:endParaRPr lang="en-US" altLang="en-US" dirty="0"/>
          </a:p>
        </p:txBody>
      </p:sp>
      <p:pic>
        <p:nvPicPr>
          <p:cNvPr id="6146" name="Picture 2" descr="C:\Users\Natalie\AppData\Local\Microsoft\Windows\INetCache\IE\KO609MGR\374478-man-and-silhouette-and-shado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90" y="1524000"/>
            <a:ext cx="2366578" cy="13325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395" y="4289871"/>
            <a:ext cx="1942330" cy="177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07610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228601"/>
            <a:ext cx="7772400" cy="1066801"/>
          </a:xfrm>
        </p:spPr>
        <p:txBody>
          <a:bodyPr>
            <a:normAutofit fontScale="90000"/>
          </a:bodyPr>
          <a:lstStyle/>
          <a:p>
            <a:r>
              <a:rPr lang="en-US" u="sng" dirty="0" smtClean="0"/>
              <a:t>Med 1</a:t>
            </a:r>
            <a:r>
              <a:rPr lang="en-US" u="sng" baseline="30000" dirty="0" smtClean="0"/>
              <a:t>st</a:t>
            </a:r>
            <a:r>
              <a:rPr lang="en-US" u="sng" dirty="0" smtClean="0"/>
              <a:t/>
            </a:r>
            <a:br>
              <a:rPr lang="en-US" u="sng" dirty="0" smtClean="0"/>
            </a:br>
            <a:r>
              <a:rPr lang="en-US" sz="3100" u="sng" dirty="0" smtClean="0"/>
              <a:t>Chiropractors and Doctor</a:t>
            </a:r>
            <a:endParaRPr lang="en-US" sz="3100" u="sng" dirty="0"/>
          </a:p>
        </p:txBody>
      </p:sp>
      <p:sp>
        <p:nvSpPr>
          <p:cNvPr id="10" name="Content Placeholder 9"/>
          <p:cNvSpPr>
            <a:spLocks noGrp="1"/>
          </p:cNvSpPr>
          <p:nvPr>
            <p:ph sz="half" idx="2"/>
          </p:nvPr>
        </p:nvSpPr>
        <p:spPr>
          <a:xfrm>
            <a:off x="4648200" y="1447800"/>
            <a:ext cx="4038600" cy="4495799"/>
          </a:xfrm>
        </p:spPr>
        <p:txBody>
          <a:bodyPr>
            <a:normAutofit fontScale="92500" lnSpcReduction="10000"/>
          </a:bodyPr>
          <a:lstStyle/>
          <a:p>
            <a:r>
              <a:rPr lang="en-US" dirty="0" smtClean="0"/>
              <a:t>One family practice provider</a:t>
            </a:r>
          </a:p>
          <a:p>
            <a:r>
              <a:rPr lang="en-US" dirty="0" smtClean="0"/>
              <a:t>Several NP’s</a:t>
            </a:r>
          </a:p>
          <a:p>
            <a:r>
              <a:rPr lang="en-US" dirty="0" smtClean="0"/>
              <a:t>Two chiropractors - managers</a:t>
            </a:r>
          </a:p>
          <a:p>
            <a:r>
              <a:rPr lang="en-US" dirty="0" smtClean="0"/>
              <a:t>Medicaid patient focused</a:t>
            </a:r>
          </a:p>
          <a:p>
            <a:r>
              <a:rPr lang="en-US" dirty="0" smtClean="0"/>
              <a:t>All 50 plus</a:t>
            </a:r>
          </a:p>
          <a:p>
            <a:r>
              <a:rPr lang="en-US" dirty="0" smtClean="0"/>
              <a:t>Large city</a:t>
            </a:r>
          </a:p>
          <a:p>
            <a:r>
              <a:rPr lang="en-US" dirty="0" smtClean="0"/>
              <a:t>Focused on back injections</a:t>
            </a:r>
          </a:p>
          <a:p>
            <a:endParaRPr lang="en-US" dirty="0" smtClean="0"/>
          </a:p>
        </p:txBody>
      </p:sp>
      <p:pic>
        <p:nvPicPr>
          <p:cNvPr id="5" name="Picture 2" descr="F:\WD Passport (F)\Diversion.Chemicals\Doctors\Med 1st\New Image32.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21689" t="27795" r="10386" b="6763"/>
          <a:stretch/>
        </p:blipFill>
        <p:spPr bwMode="auto">
          <a:xfrm>
            <a:off x="457200" y="1524000"/>
            <a:ext cx="4038600" cy="265072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B38C709-AA5D-4F51-A5ED-B06D65ADDC1A}" type="slidenum">
              <a:rPr lang="en-US" altLang="en-US" smtClean="0"/>
              <a:pPr>
                <a:defRPr/>
              </a:pPr>
              <a:t>29</a:t>
            </a:fld>
            <a:endParaRPr lang="en-US" alt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654174"/>
            <a:ext cx="1647825" cy="92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612506"/>
            <a:ext cx="1647825" cy="92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Natalie\AppData\Local\Microsoft\Windows\INetCache\IE\FUT3Q3IR\female-306407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1" y="4654174"/>
            <a:ext cx="1219200" cy="122110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6432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400"/>
          </a:xfrm>
        </p:spPr>
        <p:txBody>
          <a:bodyPr/>
          <a:lstStyle/>
          <a:p>
            <a:pPr>
              <a:buNone/>
            </a:pPr>
            <a:r>
              <a:rPr lang="en-US" dirty="0" smtClean="0"/>
              <a:t>   </a:t>
            </a:r>
            <a:r>
              <a:rPr lang="en-US" sz="2800" dirty="0" smtClean="0"/>
              <a:t>This is to confirm that I do not have any personal financial or commercial affiliation to this subject matter. </a:t>
            </a:r>
          </a:p>
          <a:p>
            <a:pPr>
              <a:buNone/>
            </a:pPr>
            <a:endParaRPr lang="en-US" sz="2800" dirty="0" smtClean="0"/>
          </a:p>
          <a:p>
            <a:pPr>
              <a:buNone/>
            </a:pPr>
            <a:r>
              <a:rPr lang="en-US" sz="2800" dirty="0" smtClean="0"/>
              <a:t>	This is not a promotional talk for any pharmaceutical company.</a:t>
            </a:r>
          </a:p>
          <a:p>
            <a:pPr>
              <a:buNone/>
            </a:pPr>
            <a:endParaRPr lang="en-US" sz="2800" dirty="0"/>
          </a:p>
          <a:p>
            <a:pPr>
              <a:buNone/>
            </a:pPr>
            <a:r>
              <a:rPr lang="en-US" sz="2800" dirty="0" smtClean="0"/>
              <a:t>	I will not discuss off-label/investigative use of any commercial product.</a:t>
            </a:r>
            <a:endParaRPr lang="en-US" sz="2800" dirty="0"/>
          </a:p>
        </p:txBody>
      </p:sp>
      <p:sp>
        <p:nvSpPr>
          <p:cNvPr id="5" name="Rectangle 3"/>
          <p:cNvSpPr txBox="1">
            <a:spLocks noChangeArrowheads="1"/>
          </p:cNvSpPr>
          <p:nvPr/>
        </p:nvSpPr>
        <p:spPr>
          <a:xfrm>
            <a:off x="162697" y="304800"/>
            <a:ext cx="8763000" cy="1143000"/>
          </a:xfrm>
          <a:prstGeom prst="rect">
            <a:avLst/>
          </a:prstGeom>
        </p:spPr>
        <p:txBody>
          <a:bodyPr vert="horz" lIns="91374" tIns="45687" rIns="91374" bIns="4568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latin typeface="Xerox Sans Serif Wide" pitchFamily="34" charset="0"/>
              </a:rPr>
              <a:t>Disclosure Statement</a:t>
            </a:r>
            <a:endParaRPr lang="en-US" b="1" dirty="0">
              <a:solidFill>
                <a:srgbClr val="FFC000"/>
              </a:solidFill>
              <a:latin typeface="Xerox Sans Serif Wide" pitchFamily="34" charset="0"/>
              <a:ea typeface="Batang" pitchFamily="18" charset="-127"/>
              <a:sym typeface="Symbol" pitchFamily="18" charset="2"/>
            </a:endParaRPr>
          </a:p>
        </p:txBody>
      </p:sp>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3</a:t>
            </a:fld>
            <a:endParaRPr lang="en-US" dirty="0"/>
          </a:p>
        </p:txBody>
      </p:sp>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3108328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1"/>
            <a:ext cx="7772400" cy="769441"/>
          </a:xfrm>
        </p:spPr>
        <p:txBody>
          <a:bodyPr/>
          <a:lstStyle/>
          <a:p>
            <a:r>
              <a:rPr lang="en-US" u="sng" dirty="0" smtClean="0"/>
              <a:t>Dr. W</a:t>
            </a:r>
            <a:endParaRPr lang="en-US" u="sng" dirty="0"/>
          </a:p>
        </p:txBody>
      </p:sp>
      <p:sp>
        <p:nvSpPr>
          <p:cNvPr id="4" name="Content Placeholder 3"/>
          <p:cNvSpPr>
            <a:spLocks noGrp="1"/>
          </p:cNvSpPr>
          <p:nvPr>
            <p:ph sz="half" idx="2"/>
          </p:nvPr>
        </p:nvSpPr>
        <p:spPr/>
        <p:txBody>
          <a:bodyPr/>
          <a:lstStyle/>
          <a:p>
            <a:r>
              <a:rPr lang="en-US" dirty="0" smtClean="0"/>
              <a:t>Family practice</a:t>
            </a:r>
          </a:p>
          <a:p>
            <a:r>
              <a:rPr lang="en-US" dirty="0" smtClean="0"/>
              <a:t>50 plus</a:t>
            </a:r>
          </a:p>
          <a:p>
            <a:r>
              <a:rPr lang="en-US" dirty="0" smtClean="0"/>
              <a:t>Law enforcement complaints</a:t>
            </a:r>
          </a:p>
          <a:p>
            <a:r>
              <a:rPr lang="en-US" dirty="0" smtClean="0"/>
              <a:t>Hospital affiliated</a:t>
            </a:r>
          </a:p>
          <a:p>
            <a:r>
              <a:rPr lang="en-US" dirty="0" smtClean="0"/>
              <a:t>Later forced to retire</a:t>
            </a:r>
          </a:p>
          <a:p>
            <a:r>
              <a:rPr lang="en-US" dirty="0" smtClean="0"/>
              <a:t>Rural area</a:t>
            </a:r>
          </a:p>
          <a:p>
            <a:r>
              <a:rPr lang="en-US" dirty="0" smtClean="0"/>
              <a:t>Naive</a:t>
            </a:r>
            <a:endParaRPr lang="en-US" dirty="0"/>
          </a:p>
        </p:txBody>
      </p:sp>
      <p:sp>
        <p:nvSpPr>
          <p:cNvPr id="3" name="Slide Number Placeholder 2"/>
          <p:cNvSpPr>
            <a:spLocks noGrp="1"/>
          </p:cNvSpPr>
          <p:nvPr>
            <p:ph type="sldNum" sz="quarter" idx="12"/>
          </p:nvPr>
        </p:nvSpPr>
        <p:spPr/>
        <p:txBody>
          <a:bodyPr/>
          <a:lstStyle/>
          <a:p>
            <a:pPr>
              <a:defRPr/>
            </a:pPr>
            <a:fld id="{EB38C709-AA5D-4F51-A5ED-B06D65ADDC1A}" type="slidenum">
              <a:rPr lang="en-US" altLang="en-US" smtClean="0"/>
              <a:pPr>
                <a:defRPr/>
              </a:pPr>
              <a:t>30</a:t>
            </a:fld>
            <a:endParaRPr lang="en-US" altLang="en-US" dirty="0"/>
          </a:p>
        </p:txBody>
      </p:sp>
      <p:pic>
        <p:nvPicPr>
          <p:cNvPr id="6" name="Picture 2" descr="C:\Users\Natalie\AppData\Local\Microsoft\Windows\INetCache\IE\KO609MGR\Man_silhouette.svg[1].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08279" y="1981200"/>
            <a:ext cx="3025521" cy="330658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852582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MCCHC </a:t>
            </a:r>
            <a:endParaRPr lang="en-US" sz="3200" u="sng" dirty="0"/>
          </a:p>
        </p:txBody>
      </p:sp>
      <p:sp>
        <p:nvSpPr>
          <p:cNvPr id="3" name="Content Placeholder 2"/>
          <p:cNvSpPr>
            <a:spLocks noGrp="1"/>
          </p:cNvSpPr>
          <p:nvPr>
            <p:ph sz="half" idx="1"/>
          </p:nvPr>
        </p:nvSpPr>
        <p:spPr/>
        <p:txBody>
          <a:bodyPr>
            <a:normAutofit fontScale="70000" lnSpcReduction="20000"/>
          </a:bodyPr>
          <a:lstStyle/>
          <a:p>
            <a:r>
              <a:rPr lang="en-US" dirty="0" smtClean="0"/>
              <a:t>Federally funded health clinic</a:t>
            </a:r>
          </a:p>
          <a:p>
            <a:r>
              <a:rPr lang="en-US" dirty="0" smtClean="0"/>
              <a:t>Rural city</a:t>
            </a:r>
          </a:p>
          <a:p>
            <a:r>
              <a:rPr lang="en-US" dirty="0" smtClean="0"/>
              <a:t>Family practice provider</a:t>
            </a:r>
          </a:p>
          <a:p>
            <a:r>
              <a:rPr lang="en-US" dirty="0" smtClean="0"/>
              <a:t>84 years old</a:t>
            </a:r>
          </a:p>
          <a:p>
            <a:r>
              <a:rPr lang="en-US" dirty="0" smtClean="0"/>
              <a:t>Two </a:t>
            </a:r>
            <a:r>
              <a:rPr lang="en-US" dirty="0"/>
              <a:t>rookie </a:t>
            </a:r>
            <a:r>
              <a:rPr lang="en-US" dirty="0" smtClean="0"/>
              <a:t>PA’s</a:t>
            </a:r>
          </a:p>
          <a:p>
            <a:r>
              <a:rPr lang="en-US" dirty="0" smtClean="0"/>
              <a:t>Hundreds </a:t>
            </a:r>
            <a:r>
              <a:rPr lang="en-US" dirty="0"/>
              <a:t>of pre-signed scrips to PA’s</a:t>
            </a:r>
          </a:p>
          <a:p>
            <a:r>
              <a:rPr lang="en-US" dirty="0" smtClean="0"/>
              <a:t>Managed by non-medical CEO</a:t>
            </a:r>
          </a:p>
          <a:p>
            <a:r>
              <a:rPr lang="en-US" dirty="0" smtClean="0"/>
              <a:t>Nine overdose deaths</a:t>
            </a:r>
          </a:p>
          <a:p>
            <a:r>
              <a:rPr lang="en-US" dirty="0" smtClean="0"/>
              <a:t>Reimbursed $115 per poor patient</a:t>
            </a:r>
          </a:p>
          <a:p>
            <a:r>
              <a:rPr lang="en-US" dirty="0" smtClean="0"/>
              <a:t>Voluntary surrender</a:t>
            </a:r>
            <a:endParaRPr lang="en-US" dirty="0"/>
          </a:p>
        </p:txBody>
      </p:sp>
      <p:sp>
        <p:nvSpPr>
          <p:cNvPr id="4" name="Slide Number Placeholder 3"/>
          <p:cNvSpPr>
            <a:spLocks noGrp="1"/>
          </p:cNvSpPr>
          <p:nvPr>
            <p:ph type="sldNum" sz="quarter" idx="12"/>
          </p:nvPr>
        </p:nvSpPr>
        <p:spPr/>
        <p:txBody>
          <a:bodyPr/>
          <a:lstStyle/>
          <a:p>
            <a:pPr>
              <a:defRPr/>
            </a:pPr>
            <a:fld id="{EB38C709-AA5D-4F51-A5ED-B06D65ADDC1A}" type="slidenum">
              <a:rPr lang="en-US" altLang="en-US" smtClean="0"/>
              <a:pPr>
                <a:defRPr/>
              </a:pPr>
              <a:t>31</a:t>
            </a:fld>
            <a:endParaRPr lang="en-US" altLang="en-US" dirty="0"/>
          </a:p>
        </p:txBody>
      </p:sp>
      <p:pic>
        <p:nvPicPr>
          <p:cNvPr id="8194" name="Picture 2" descr="C:\Users\Natalie\AppData\Local\Microsoft\Windows\INetCache\IE\KO609MGR\business-man-black-silhouet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2945904" cy="353853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549139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228601"/>
            <a:ext cx="7772400" cy="1295400"/>
          </a:xfrm>
        </p:spPr>
        <p:txBody>
          <a:bodyPr>
            <a:normAutofit/>
          </a:bodyPr>
          <a:lstStyle/>
          <a:p>
            <a:r>
              <a:rPr lang="en-US" dirty="0" smtClean="0"/>
              <a:t>Indiana Pill Mill</a:t>
            </a:r>
            <a:endParaRPr lang="en-US" dirty="0"/>
          </a:p>
        </p:txBody>
      </p:sp>
      <p:pic>
        <p:nvPicPr>
          <p:cNvPr id="9" name="Picture 4"/>
          <p:cNvPicPr>
            <a:picLocks noChangeAspect="1" noChangeArrowheads="1"/>
          </p:cNvPicPr>
          <p:nvPr/>
        </p:nvPicPr>
        <p:blipFill rotWithShape="1">
          <a:blip r:embed="rId2" cstate="print"/>
          <a:srcRect l="7091" r="4964"/>
          <a:stretch/>
        </p:blipFill>
        <p:spPr bwMode="auto">
          <a:xfrm>
            <a:off x="1600200" y="2133600"/>
            <a:ext cx="5808044" cy="262715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EB38C709-AA5D-4F51-A5ED-B06D65ADDC1A}" type="slidenum">
              <a:rPr lang="en-US" altLang="en-US" smtClean="0"/>
              <a:pPr>
                <a:defRPr/>
              </a:pPr>
              <a:t>32</a:t>
            </a:fld>
            <a:endParaRPr lang="en-US" alt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429675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457825"/>
            <a:ext cx="7772400" cy="1446550"/>
          </a:xfrm>
        </p:spPr>
        <p:txBody>
          <a:bodyPr/>
          <a:lstStyle/>
          <a:p>
            <a:pPr eaLnBrk="1" hangingPunct="1"/>
            <a:r>
              <a:rPr lang="en-US" altLang="en-US" dirty="0" smtClean="0"/>
              <a:t>Hospital Investigations</a:t>
            </a:r>
            <a:br>
              <a:rPr lang="en-US" altLang="en-US" dirty="0" smtClean="0"/>
            </a:br>
            <a:r>
              <a:rPr lang="en-US" altLang="en-US" dirty="0" smtClean="0"/>
              <a:t>What do we see?</a:t>
            </a:r>
          </a:p>
        </p:txBody>
      </p:sp>
      <p:sp>
        <p:nvSpPr>
          <p:cNvPr id="75779" name="Rectangle 3"/>
          <p:cNvSpPr>
            <a:spLocks noGrp="1" noChangeArrowheads="1"/>
          </p:cNvSpPr>
          <p:nvPr>
            <p:ph type="body" idx="1"/>
          </p:nvPr>
        </p:nvSpPr>
        <p:spPr>
          <a:xfrm>
            <a:off x="685800" y="2286000"/>
            <a:ext cx="7772400" cy="3810000"/>
          </a:xfrm>
        </p:spPr>
        <p:txBody>
          <a:bodyPr/>
          <a:lstStyle/>
          <a:p>
            <a:pPr eaLnBrk="1" hangingPunct="1"/>
            <a:r>
              <a:rPr lang="en-US" altLang="en-US" sz="2800" dirty="0" smtClean="0"/>
              <a:t>Nurses/doctors self abusing liquid painkillers from patients</a:t>
            </a:r>
          </a:p>
          <a:p>
            <a:pPr eaLnBrk="1" hangingPunct="1"/>
            <a:r>
              <a:rPr lang="en-US" altLang="en-US" sz="2800" u="sng" dirty="0" smtClean="0"/>
              <a:t>Do not see significant practitioner issue in hospitals due to management oversight, policies  &amp; peer pressure </a:t>
            </a:r>
          </a:p>
          <a:p>
            <a:pPr eaLnBrk="1" hangingPunct="1"/>
            <a:r>
              <a:rPr lang="en-US" altLang="en-US" sz="2800" dirty="0"/>
              <a:t>Controlled substance thefts and diversion – Usual cause is poor oversight of drugs in pharmacies</a:t>
            </a:r>
          </a:p>
          <a:p>
            <a:pPr eaLnBrk="1" hangingPunct="1"/>
            <a:endParaRPr lang="en-US" altLang="en-US" sz="2800" u="sng" dirty="0" smtClean="0"/>
          </a:p>
        </p:txBody>
      </p:sp>
      <p:sp>
        <p:nvSpPr>
          <p:cNvPr id="2" name="Slide Number Placeholder 1"/>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A197F25-DF39-4BDB-A455-C2236DAC107A}" type="slidenum">
              <a:rPr lang="en-US" smtClean="0"/>
              <a:pPr>
                <a:defRPr/>
              </a:pPr>
              <a:t>33</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825656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96270"/>
            <a:ext cx="7772400" cy="1569660"/>
          </a:xfrm>
        </p:spPr>
        <p:txBody>
          <a:bodyPr/>
          <a:lstStyle/>
          <a:p>
            <a:r>
              <a:rPr lang="en-US" sz="3200" dirty="0" smtClean="0"/>
              <a:t>Most Common Hospital Risk </a:t>
            </a:r>
            <a:br>
              <a:rPr lang="en-US" sz="3200" dirty="0" smtClean="0"/>
            </a:br>
            <a:r>
              <a:rPr lang="en-US" sz="3200" u="sng" dirty="0" smtClean="0"/>
              <a:t>Case Example #1</a:t>
            </a:r>
            <a:r>
              <a:rPr lang="en-US" sz="3200" dirty="0"/>
              <a:t/>
            </a:r>
            <a:br>
              <a:rPr lang="en-US" sz="3200" dirty="0"/>
            </a:br>
            <a:endParaRPr lang="en-US" sz="3200" dirty="0"/>
          </a:p>
        </p:txBody>
      </p:sp>
      <p:sp>
        <p:nvSpPr>
          <p:cNvPr id="6" name="Content Placeholder 5"/>
          <p:cNvSpPr>
            <a:spLocks noGrp="1"/>
          </p:cNvSpPr>
          <p:nvPr>
            <p:ph idx="1"/>
          </p:nvPr>
        </p:nvSpPr>
        <p:spPr>
          <a:xfrm>
            <a:off x="591677" y="1981201"/>
            <a:ext cx="3675523" cy="4071939"/>
          </a:xfrm>
        </p:spPr>
        <p:txBody>
          <a:bodyPr/>
          <a:lstStyle/>
          <a:p>
            <a:pPr marL="0" lvl="0" indent="0">
              <a:lnSpc>
                <a:spcPct val="100000"/>
              </a:lnSpc>
              <a:buNone/>
            </a:pPr>
            <a:r>
              <a:rPr lang="en-US" u="sng" dirty="0" smtClean="0"/>
              <a:t>Hospital </a:t>
            </a:r>
          </a:p>
          <a:p>
            <a:pPr marL="457200" lvl="1" indent="-457200">
              <a:buClr>
                <a:schemeClr val="tx1"/>
              </a:buClr>
            </a:pPr>
            <a:r>
              <a:rPr lang="en-US" dirty="0" smtClean="0"/>
              <a:t>Provider/nurse diverting drugs for self-abuse</a:t>
            </a:r>
          </a:p>
          <a:p>
            <a:pPr marL="174625" lvl="2" indent="0">
              <a:buClr>
                <a:schemeClr val="tx1"/>
              </a:buClr>
              <a:buNone/>
            </a:pPr>
            <a:r>
              <a:rPr lang="en-US" dirty="0" smtClean="0"/>
              <a:t>   (Painkiller/benzo)</a:t>
            </a:r>
          </a:p>
          <a:p>
            <a:pPr marL="457200" lvl="1" indent="-457200">
              <a:buClr>
                <a:schemeClr val="tx1"/>
              </a:buClr>
            </a:pPr>
            <a:r>
              <a:rPr lang="en-US" dirty="0" smtClean="0"/>
              <a:t>Distribution? Bar raised</a:t>
            </a:r>
          </a:p>
          <a:p>
            <a:pPr marL="342900" lvl="1" indent="-342900">
              <a:lnSpc>
                <a:spcPct val="100000"/>
              </a:lnSpc>
              <a:buFont typeface="Arial" panose="020B0604020202020204" pitchFamily="34" charset="0"/>
              <a:buChar char="•"/>
            </a:pPr>
            <a:endParaRPr lang="en-US" dirty="0">
              <a:solidFill>
                <a:srgbClr val="696969"/>
              </a:solidFill>
            </a:endParaRPr>
          </a:p>
        </p:txBody>
      </p:sp>
      <p:sp>
        <p:nvSpPr>
          <p:cNvPr id="7" name="Slide Number Placeholder 6"/>
          <p:cNvSpPr>
            <a:spLocks noGrp="1"/>
          </p:cNvSpPr>
          <p:nvPr>
            <p:ph type="sldNum" sz="quarter" idx="12"/>
          </p:nvPr>
        </p:nvSpPr>
        <p:spPr/>
        <p:txBody>
          <a:bodyPr/>
          <a:lstStyle/>
          <a:p>
            <a:fld id="{391FBA9F-15FE-446E-B002-2DAD441A9902}" type="slidenum">
              <a:rPr lang="en-US" smtClean="0">
                <a:solidFill>
                  <a:srgbClr val="696969"/>
                </a:solidFill>
              </a:rPr>
              <a:pPr/>
              <a:t>34</a:t>
            </a:fld>
            <a:endParaRPr lang="en-US" dirty="0">
              <a:solidFill>
                <a:srgbClr val="696969"/>
              </a:solidFill>
            </a:endParaRPr>
          </a:p>
        </p:txBody>
      </p:sp>
      <p:sp>
        <p:nvSpPr>
          <p:cNvPr id="2" name="Content Placeholder 1"/>
          <p:cNvSpPr>
            <a:spLocks noGrp="1"/>
          </p:cNvSpPr>
          <p:nvPr>
            <p:ph sz="half" idx="4294967295"/>
          </p:nvPr>
        </p:nvSpPr>
        <p:spPr>
          <a:xfrm>
            <a:off x="4814050" y="1981200"/>
            <a:ext cx="3550023" cy="3810000"/>
          </a:xfrm>
        </p:spPr>
        <p:txBody>
          <a:bodyPr/>
          <a:lstStyle/>
          <a:p>
            <a:pPr marL="0" indent="0">
              <a:buNone/>
            </a:pPr>
            <a:r>
              <a:rPr lang="en-US" sz="2800" u="sng" dirty="0"/>
              <a:t>Risk mitigation</a:t>
            </a:r>
          </a:p>
          <a:p>
            <a:pPr marL="0" indent="0">
              <a:buNone/>
            </a:pPr>
            <a:endParaRPr lang="en-US" sz="1400" b="0" dirty="0" smtClean="0"/>
          </a:p>
          <a:p>
            <a:pPr>
              <a:buFont typeface="Arial" panose="020B0604020202020204" pitchFamily="34" charset="0"/>
              <a:buChar char="•"/>
            </a:pPr>
            <a:r>
              <a:rPr lang="en-US" sz="1400" b="0" dirty="0" smtClean="0"/>
              <a:t>Get in treatment asap to mitigate</a:t>
            </a:r>
          </a:p>
          <a:p>
            <a:pPr>
              <a:buFont typeface="Arial" panose="020B0604020202020204" pitchFamily="34" charset="0"/>
              <a:buChar char="•"/>
            </a:pPr>
            <a:r>
              <a:rPr lang="en-US" sz="1400" dirty="0" smtClean="0"/>
              <a:t>Protect licenses </a:t>
            </a:r>
            <a:r>
              <a:rPr lang="en-US" sz="1400" dirty="0"/>
              <a:t>if </a:t>
            </a:r>
            <a:r>
              <a:rPr lang="en-US" sz="1400" dirty="0" smtClean="0"/>
              <a:t>possible</a:t>
            </a:r>
          </a:p>
          <a:p>
            <a:pPr>
              <a:buFont typeface="Arial" panose="020B0604020202020204" pitchFamily="34" charset="0"/>
              <a:buChar char="•"/>
            </a:pPr>
            <a:r>
              <a:rPr lang="en-US" sz="1400" dirty="0" smtClean="0"/>
              <a:t>Diversion </a:t>
            </a:r>
            <a:r>
              <a:rPr lang="en-US" sz="1400" dirty="0"/>
              <a:t>of liquid drugs – most </a:t>
            </a:r>
            <a:r>
              <a:rPr lang="en-US" sz="1400" dirty="0" smtClean="0"/>
              <a:t>common</a:t>
            </a:r>
          </a:p>
          <a:p>
            <a:pPr>
              <a:buFont typeface="Arial" panose="020B0604020202020204" pitchFamily="34" charset="0"/>
              <a:buChar char="•"/>
            </a:pPr>
            <a:r>
              <a:rPr lang="en-US" sz="1400" dirty="0" smtClean="0"/>
              <a:t>Fentanyl/morphine to saline</a:t>
            </a:r>
            <a:endParaRPr lang="en-US" sz="1400" dirty="0"/>
          </a:p>
          <a:p>
            <a:pPr>
              <a:buFont typeface="Arial" panose="020B0604020202020204" pitchFamily="34" charset="0"/>
              <a:buChar char="•"/>
            </a:pPr>
            <a:r>
              <a:rPr lang="en-US" sz="1400" dirty="0" smtClean="0"/>
              <a:t>Due </a:t>
            </a:r>
            <a:r>
              <a:rPr lang="en-US" sz="1400" dirty="0"/>
              <a:t>diligence &amp; policies</a:t>
            </a:r>
          </a:p>
          <a:p>
            <a:pPr>
              <a:buFont typeface="Arial" panose="020B0604020202020204" pitchFamily="34" charset="0"/>
              <a:buChar char="•"/>
            </a:pPr>
            <a:r>
              <a:rPr lang="en-US" sz="1400" b="0" dirty="0" smtClean="0"/>
              <a:t>Notification?</a:t>
            </a:r>
          </a:p>
          <a:p>
            <a:pPr marL="635000" lvl="3" indent="-285750"/>
            <a:r>
              <a:rPr lang="en-US" sz="1400" dirty="0" smtClean="0"/>
              <a:t>LE</a:t>
            </a:r>
          </a:p>
          <a:p>
            <a:pPr marL="635000" lvl="3" indent="-285750"/>
            <a:r>
              <a:rPr lang="en-US" sz="1400" b="0" dirty="0" smtClean="0"/>
              <a:t>Boards</a:t>
            </a:r>
          </a:p>
          <a:p>
            <a:pPr>
              <a:buFont typeface="Arial" panose="020B0604020202020204" pitchFamily="34" charset="0"/>
              <a:buChar char="•"/>
            </a:pPr>
            <a:r>
              <a:rPr lang="en-US" sz="1400" b="0" dirty="0" smtClean="0"/>
              <a:t>Take action - Colorado</a:t>
            </a:r>
          </a:p>
          <a:p>
            <a:pPr>
              <a:buFont typeface="Arial" panose="020B0604020202020204" pitchFamily="34" charset="0"/>
              <a:buChar char="•"/>
            </a:pPr>
            <a:r>
              <a:rPr lang="en-US" sz="1400" dirty="0" smtClean="0"/>
              <a:t>Maintain </a:t>
            </a:r>
            <a:r>
              <a:rPr lang="en-US" sz="1400" dirty="0"/>
              <a:t>“rule of two” over </a:t>
            </a:r>
            <a:r>
              <a:rPr lang="en-US" sz="1400" dirty="0" smtClean="0"/>
              <a:t>CS’s to mitigate</a:t>
            </a:r>
            <a:endParaRPr lang="en-US" sz="1400" dirty="0"/>
          </a:p>
          <a:p>
            <a:pPr marL="0" indent="0">
              <a:buNone/>
            </a:pPr>
            <a:endParaRPr lang="en-US" sz="1600" b="0"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483576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642491"/>
            <a:ext cx="7772400" cy="1077218"/>
          </a:xfrm>
        </p:spPr>
        <p:txBody>
          <a:bodyPr/>
          <a:lstStyle/>
          <a:p>
            <a:pPr eaLnBrk="1" hangingPunct="1"/>
            <a:r>
              <a:rPr lang="en-US" altLang="en-US" sz="4000" dirty="0" smtClean="0"/>
              <a:t>Hospital Risk</a:t>
            </a:r>
            <a:br>
              <a:rPr lang="en-US" altLang="en-US" sz="4000" dirty="0" smtClean="0"/>
            </a:br>
            <a:r>
              <a:rPr lang="en-US" altLang="en-US" sz="2400" u="sng" dirty="0" smtClean="0"/>
              <a:t>Case Example #2</a:t>
            </a:r>
          </a:p>
        </p:txBody>
      </p:sp>
      <p:sp>
        <p:nvSpPr>
          <p:cNvPr id="57347" name="Rectangle 3"/>
          <p:cNvSpPr>
            <a:spLocks noGrp="1" noChangeArrowheads="1"/>
          </p:cNvSpPr>
          <p:nvPr>
            <p:ph type="body" idx="1"/>
          </p:nvPr>
        </p:nvSpPr>
        <p:spPr>
          <a:xfrm>
            <a:off x="990600" y="2209800"/>
            <a:ext cx="7162800" cy="3886200"/>
          </a:xfrm>
        </p:spPr>
        <p:txBody>
          <a:bodyPr/>
          <a:lstStyle/>
          <a:p>
            <a:pPr eaLnBrk="1" hangingPunct="1"/>
            <a:r>
              <a:rPr lang="en-US" altLang="en-US" sz="2000" dirty="0" smtClean="0"/>
              <a:t>Large Hospital – $250,000 dollar fine</a:t>
            </a:r>
          </a:p>
          <a:p>
            <a:pPr eaLnBrk="1" hangingPunct="1"/>
            <a:r>
              <a:rPr lang="en-US" altLang="en-US" sz="2000" dirty="0" smtClean="0"/>
              <a:t>Diversion of 96,000 oxycodone tablets by nurse at cancer center</a:t>
            </a:r>
          </a:p>
          <a:p>
            <a:pPr eaLnBrk="1" hangingPunct="1"/>
            <a:r>
              <a:rPr lang="en-US" altLang="en-US" sz="2000" dirty="0" smtClean="0"/>
              <a:t>Nurse would draft prescriptions and get signed by providers and she would get filled at in-house pharmacy “to help patients”</a:t>
            </a:r>
          </a:p>
          <a:p>
            <a:pPr eaLnBrk="1" hangingPunct="1"/>
            <a:r>
              <a:rPr lang="en-US" altLang="en-US" sz="2000" dirty="0" smtClean="0"/>
              <a:t>No due diligence by pharmacists</a:t>
            </a:r>
          </a:p>
          <a:p>
            <a:pPr eaLnBrk="1" hangingPunct="1"/>
            <a:endParaRPr lang="en-US" altLang="en-US" sz="2800" dirty="0" smtClean="0"/>
          </a:p>
        </p:txBody>
      </p:sp>
      <p:sp>
        <p:nvSpPr>
          <p:cNvPr id="2" name="Slide Number Placeholder 1"/>
          <p:cNvSpPr>
            <a:spLocks noGrp="1"/>
          </p:cNvSpPr>
          <p:nvPr>
            <p:ph type="sldNum" sz="quarter" idx="12"/>
          </p:nvPr>
        </p:nvSpPr>
        <p:spPr/>
        <p:txBody>
          <a:bodyPr/>
          <a:lstStyle/>
          <a:p>
            <a:pPr>
              <a:defRPr/>
            </a:pPr>
            <a:fld id="{DABECC5C-A5AA-4864-8444-E1B1088546B9}" type="slidenum">
              <a:rPr lang="en-US" smtClean="0"/>
              <a:pPr>
                <a:defRPr/>
              </a:pPr>
              <a:t>35</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356637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642491"/>
            <a:ext cx="7772400" cy="1077218"/>
          </a:xfrm>
        </p:spPr>
        <p:txBody>
          <a:bodyPr/>
          <a:lstStyle/>
          <a:p>
            <a:pPr eaLnBrk="1" hangingPunct="1"/>
            <a:r>
              <a:rPr lang="en-US" altLang="en-US" sz="4000" dirty="0" smtClean="0"/>
              <a:t>Hospital Risk</a:t>
            </a:r>
            <a:br>
              <a:rPr lang="en-US" altLang="en-US" sz="4000" dirty="0" smtClean="0"/>
            </a:br>
            <a:r>
              <a:rPr lang="en-US" altLang="en-US" sz="2400" u="sng" dirty="0" smtClean="0"/>
              <a:t>Case Example #3</a:t>
            </a:r>
          </a:p>
        </p:txBody>
      </p:sp>
      <p:sp>
        <p:nvSpPr>
          <p:cNvPr id="57347" name="Rectangle 3"/>
          <p:cNvSpPr>
            <a:spLocks noGrp="1" noChangeArrowheads="1"/>
          </p:cNvSpPr>
          <p:nvPr>
            <p:ph type="body" idx="1"/>
          </p:nvPr>
        </p:nvSpPr>
        <p:spPr>
          <a:xfrm>
            <a:off x="685800" y="1905000"/>
            <a:ext cx="7772400" cy="4191000"/>
          </a:xfrm>
        </p:spPr>
        <p:txBody>
          <a:bodyPr/>
          <a:lstStyle/>
          <a:p>
            <a:pPr eaLnBrk="1" hangingPunct="1"/>
            <a:r>
              <a:rPr lang="en-US" altLang="en-US" sz="2000" dirty="0" smtClean="0"/>
              <a:t>Large Hospital – One million dollar fine</a:t>
            </a:r>
          </a:p>
          <a:p>
            <a:pPr eaLnBrk="1" hangingPunct="1"/>
            <a:r>
              <a:rPr lang="en-US" altLang="en-US" sz="2000" dirty="0" smtClean="0"/>
              <a:t>Only one pharmacy was registered. (Hospital had multiple pharmacies at different addresses. All sites must be registered.)</a:t>
            </a:r>
          </a:p>
          <a:p>
            <a:pPr eaLnBrk="1" hangingPunct="1"/>
            <a:r>
              <a:rPr lang="en-US" altLang="en-US" sz="2000" dirty="0" smtClean="0"/>
              <a:t>Invoices for drugs were not kept on-site for two years. (Had been destroying them.)</a:t>
            </a:r>
          </a:p>
          <a:p>
            <a:pPr eaLnBrk="1" hangingPunct="1"/>
            <a:r>
              <a:rPr lang="en-US" altLang="en-US" sz="2000" dirty="0" smtClean="0"/>
              <a:t>No biennial inventory conducted. (Lack of records.)</a:t>
            </a:r>
          </a:p>
          <a:p>
            <a:pPr eaLnBrk="1" hangingPunct="1"/>
            <a:r>
              <a:rPr lang="en-US" altLang="en-US" sz="2000" dirty="0" smtClean="0"/>
              <a:t>Drugs were being destroyed but no destruction records. (DEA 41 forms required &amp; options to destroy. Employee destroying by himself in alcohol) </a:t>
            </a:r>
          </a:p>
          <a:p>
            <a:pPr eaLnBrk="1" hangingPunct="1"/>
            <a:r>
              <a:rPr lang="en-US" altLang="en-US" sz="2000" dirty="0" smtClean="0"/>
              <a:t>Poor security (significant theft – multiple employees had keys for CS access. Local DTF made DEA aware of drugs on street.)</a:t>
            </a:r>
          </a:p>
          <a:p>
            <a:pPr eaLnBrk="1" hangingPunct="1"/>
            <a:r>
              <a:rPr lang="en-US" altLang="en-US" sz="2000" dirty="0" smtClean="0"/>
              <a:t>$10,000 CFR fine per violation</a:t>
            </a:r>
          </a:p>
          <a:p>
            <a:pPr eaLnBrk="1" hangingPunct="1"/>
            <a:endParaRPr lang="en-US" altLang="en-US" sz="2800" dirty="0" smtClean="0"/>
          </a:p>
        </p:txBody>
      </p:sp>
      <p:sp>
        <p:nvSpPr>
          <p:cNvPr id="2" name="Slide Number Placeholder 1"/>
          <p:cNvSpPr>
            <a:spLocks noGrp="1"/>
          </p:cNvSpPr>
          <p:nvPr>
            <p:ph type="sldNum" sz="quarter" idx="12"/>
          </p:nvPr>
        </p:nvSpPr>
        <p:spPr/>
        <p:txBody>
          <a:bodyPr/>
          <a:lstStyle/>
          <a:p>
            <a:pPr>
              <a:defRPr/>
            </a:pPr>
            <a:fld id="{DABECC5C-A5AA-4864-8444-E1B1088546B9}" type="slidenum">
              <a:rPr lang="en-US" smtClean="0"/>
              <a:pPr>
                <a:defRPr/>
              </a:pPr>
              <a:t>36</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69931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415382"/>
            <a:ext cx="7772400" cy="769441"/>
          </a:xfrm>
        </p:spPr>
        <p:txBody>
          <a:bodyPr/>
          <a:lstStyle/>
          <a:p>
            <a:r>
              <a:rPr lang="en-US" altLang="en-US" dirty="0" smtClean="0"/>
              <a:t>What is this?</a:t>
            </a:r>
          </a:p>
        </p:txBody>
      </p:sp>
      <p:pic>
        <p:nvPicPr>
          <p:cNvPr id="32771" name="Picture 2" descr="C:\Documents and Settings\dawichern\Desktop\120719and_heavy01.jpg"/>
          <p:cNvPicPr>
            <a:picLocks noGrp="1" noChangeAspect="1" noChangeArrowheads="1"/>
          </p:cNvPicPr>
          <p:nvPr>
            <p:ph idx="1"/>
          </p:nvPr>
        </p:nvPicPr>
        <p:blipFill>
          <a:blip r:embed="rId2" cstate="print"/>
          <a:srcRect/>
          <a:stretch>
            <a:fillRect/>
          </a:stretch>
        </p:blipFill>
        <p:spPr>
          <a:xfrm>
            <a:off x="1795753" y="1748767"/>
            <a:ext cx="5341613" cy="4186287"/>
          </a:xfrm>
          <a:noFill/>
        </p:spPr>
      </p:pic>
      <p:sp>
        <p:nvSpPr>
          <p:cNvPr id="2" name="Slide Number Placeholder 1"/>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62C3CFAA-B4E5-44CC-B7E4-BC442BC71980}" type="slidenum">
              <a:rPr lang="en-US" smtClean="0"/>
              <a:pPr>
                <a:defRPr/>
              </a:pPr>
              <a:t>37</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99639804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667738"/>
            <a:ext cx="7772400" cy="523220"/>
          </a:xfrm>
        </p:spPr>
        <p:txBody>
          <a:bodyPr/>
          <a:lstStyle/>
          <a:p>
            <a:r>
              <a:rPr lang="en-US" altLang="en-US" sz="2800" dirty="0" smtClean="0"/>
              <a:t>X-Ray of Cocaine Pellet Body Carrier</a:t>
            </a:r>
          </a:p>
        </p:txBody>
      </p:sp>
      <p:pic>
        <p:nvPicPr>
          <p:cNvPr id="33795" name="Picture 2" descr="C:\Documents and Settings\dawichern\Desktop\120719and_heavy01.jpg"/>
          <p:cNvPicPr>
            <a:picLocks noGrp="1" noChangeAspect="1" noChangeArrowheads="1"/>
          </p:cNvPicPr>
          <p:nvPr>
            <p:ph idx="1"/>
          </p:nvPr>
        </p:nvPicPr>
        <p:blipFill>
          <a:blip r:embed="rId2" cstate="print"/>
          <a:srcRect/>
          <a:stretch>
            <a:fillRect/>
          </a:stretch>
        </p:blipFill>
        <p:spPr>
          <a:xfrm>
            <a:off x="1509314" y="1462090"/>
            <a:ext cx="5771271" cy="4523015"/>
          </a:xfrm>
          <a:noFill/>
        </p:spPr>
      </p:pic>
      <p:sp>
        <p:nvSpPr>
          <p:cNvPr id="2" name="Slide Number Placeholder 1"/>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DED92759-3C68-403E-836F-C6CBB20415A6}" type="slidenum">
              <a:rPr lang="en-US" smtClean="0"/>
              <a:pPr>
                <a:defRPr/>
              </a:pPr>
              <a:t>38</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58272293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457202"/>
            <a:ext cx="8229600" cy="806823"/>
          </a:xfrm>
          <a:prstGeom prst="rect">
            <a:avLst/>
          </a:prstGeom>
          <a:noFill/>
          <a:ln>
            <a:noFill/>
          </a:ln>
        </p:spPr>
        <p:txBody>
          <a:bodyPr spcFirstLastPara="1" wrap="square" lIns="0" tIns="0" rIns="0" bIns="0" anchor="t" anchorCtr="0">
            <a:noAutofit/>
          </a:bodyPr>
          <a:lstStyle/>
          <a:p>
            <a:pPr lvl="0">
              <a:lnSpc>
                <a:spcPct val="90000"/>
              </a:lnSpc>
              <a:spcBef>
                <a:spcPts val="0"/>
              </a:spcBef>
              <a:spcAft>
                <a:spcPts val="0"/>
              </a:spcAft>
              <a:buClr>
                <a:schemeClr val="lt2"/>
              </a:buClr>
              <a:buSzPts val="3200"/>
            </a:pPr>
            <a:r>
              <a:rPr lang="en-US" dirty="0">
                <a:solidFill>
                  <a:schemeClr val="lt2"/>
                </a:solidFill>
                <a:ea typeface="Arial"/>
                <a:cs typeface="Arial"/>
                <a:sym typeface="Arial"/>
              </a:rPr>
              <a:t>Hospital </a:t>
            </a:r>
            <a:r>
              <a:rPr lang="en-US" dirty="0" smtClean="0">
                <a:solidFill>
                  <a:schemeClr val="lt2"/>
                </a:solidFill>
                <a:ea typeface="Arial"/>
                <a:cs typeface="Arial"/>
                <a:sym typeface="Arial"/>
              </a:rPr>
              <a:t>Risk</a:t>
            </a:r>
            <a:r>
              <a:rPr lang="en-US" sz="3200" dirty="0">
                <a:solidFill>
                  <a:schemeClr val="lt2"/>
                </a:solidFill>
                <a:ea typeface="Arial"/>
                <a:cs typeface="Arial"/>
                <a:sym typeface="Arial"/>
              </a:rPr>
              <a:t/>
            </a:r>
            <a:br>
              <a:rPr lang="en-US" sz="3200" dirty="0">
                <a:solidFill>
                  <a:schemeClr val="lt2"/>
                </a:solidFill>
                <a:ea typeface="Arial"/>
                <a:cs typeface="Arial"/>
                <a:sym typeface="Arial"/>
              </a:rPr>
            </a:br>
            <a:r>
              <a:rPr lang="en-US" sz="2800" u="sng" dirty="0">
                <a:solidFill>
                  <a:schemeClr val="lt2"/>
                </a:solidFill>
                <a:ea typeface="Arial"/>
                <a:cs typeface="Arial"/>
                <a:sym typeface="Arial"/>
              </a:rPr>
              <a:t>Case Example </a:t>
            </a:r>
            <a:r>
              <a:rPr lang="en-US" sz="2800" u="sng" dirty="0" smtClean="0">
                <a:solidFill>
                  <a:schemeClr val="lt2"/>
                </a:solidFill>
                <a:ea typeface="Arial"/>
                <a:cs typeface="Arial"/>
                <a:sym typeface="Arial"/>
              </a:rPr>
              <a:t>#4</a:t>
            </a:r>
            <a:endParaRPr sz="2800" b="0" i="0" u="sng" strike="noStrike" cap="none" dirty="0">
              <a:solidFill>
                <a:schemeClr val="lt2"/>
              </a:solidFill>
              <a:ea typeface="Arial"/>
              <a:cs typeface="Arial"/>
              <a:sym typeface="Arial"/>
            </a:endParaRPr>
          </a:p>
        </p:txBody>
      </p:sp>
      <p:sp>
        <p:nvSpPr>
          <p:cNvPr id="252" name="Shape 252"/>
          <p:cNvSpPr txBox="1">
            <a:spLocks noGrp="1"/>
          </p:cNvSpPr>
          <p:nvPr>
            <p:ph type="body" idx="1"/>
          </p:nvPr>
        </p:nvSpPr>
        <p:spPr>
          <a:xfrm>
            <a:off x="685800" y="1981200"/>
            <a:ext cx="3810000" cy="4114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1600"/>
              <a:buFont typeface="Arial"/>
              <a:buNone/>
            </a:pPr>
            <a:r>
              <a:rPr lang="en-US" b="1" i="0" u="none" strike="noStrike" cap="none" dirty="0">
                <a:solidFill>
                  <a:schemeClr val="dk2"/>
                </a:solidFill>
                <a:latin typeface="Arial"/>
                <a:ea typeface="Arial"/>
                <a:cs typeface="Arial"/>
                <a:sym typeface="Arial"/>
              </a:rPr>
              <a:t>Large </a:t>
            </a:r>
            <a:r>
              <a:rPr lang="en-US" b="1" i="0" u="none" strike="noStrike" cap="none" dirty="0">
                <a:latin typeface="Arial"/>
                <a:ea typeface="Arial"/>
                <a:cs typeface="Arial"/>
                <a:sym typeface="Arial"/>
              </a:rPr>
              <a:t>Hospital </a:t>
            </a:r>
            <a:endParaRPr sz="5400" dirty="0"/>
          </a:p>
          <a:p>
            <a:pPr marL="285750" marR="0" lvl="0" indent="-285750" algn="l" rtl="0">
              <a:lnSpc>
                <a:spcPct val="90000"/>
              </a:lnSpc>
              <a:spcBef>
                <a:spcPts val="600"/>
              </a:spcBef>
              <a:spcAft>
                <a:spcPts val="0"/>
              </a:spcAft>
              <a:buClr>
                <a:schemeClr val="dk2"/>
              </a:buClr>
              <a:buSzPts val="1600"/>
              <a:buFont typeface="Arial"/>
              <a:buChar char="•"/>
            </a:pPr>
            <a:endParaRPr lang="en-US" sz="1600" b="0" i="0" u="none" strike="noStrike" cap="none" dirty="0" smtClean="0">
              <a:latin typeface="Arial"/>
              <a:ea typeface="Arial"/>
              <a:cs typeface="Arial"/>
              <a:sym typeface="Arial"/>
            </a:endParaRPr>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smtClean="0">
                <a:latin typeface="Arial"/>
                <a:ea typeface="Arial"/>
                <a:cs typeface="Arial"/>
                <a:sym typeface="Arial"/>
              </a:rPr>
              <a:t>Fined </a:t>
            </a:r>
            <a:r>
              <a:rPr lang="en-US" sz="1600" b="0" i="0" u="none" strike="noStrike" cap="none" dirty="0">
                <a:latin typeface="Arial"/>
                <a:ea typeface="Arial"/>
                <a:cs typeface="Arial"/>
                <a:sym typeface="Arial"/>
              </a:rPr>
              <a:t>$2.3 million </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Nurses stealing drugs – 14,000 oxycodone tablets from ADM (had been falling asleep at work) </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Had not been keeping ADM’s access up-to-date</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No supervisory review of ADM usage</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Multiple diversion of drugs by nurses with no discipline</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Loose control over CSs – some brought to lunch room</a:t>
            </a:r>
            <a:endParaRPr sz="1600" b="0" i="0" u="none" strike="noStrike" cap="none" dirty="0">
              <a:latin typeface="Arial"/>
              <a:ea typeface="Arial"/>
              <a:cs typeface="Arial"/>
              <a:sym typeface="Arial"/>
            </a:endParaRPr>
          </a:p>
        </p:txBody>
      </p:sp>
      <p:sp>
        <p:nvSpPr>
          <p:cNvPr id="253" name="Shape 253"/>
          <p:cNvSpPr txBox="1">
            <a:spLocks noGrp="1"/>
          </p:cNvSpPr>
          <p:nvPr>
            <p:ph type="body" idx="2"/>
          </p:nvPr>
        </p:nvSpPr>
        <p:spPr>
          <a:xfrm>
            <a:off x="4648200" y="1981200"/>
            <a:ext cx="3810000" cy="4114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1600"/>
              <a:buFont typeface="Arial"/>
              <a:buNone/>
            </a:pPr>
            <a:r>
              <a:rPr lang="en-US" sz="2400" b="1" i="0" u="none" strike="noStrike" cap="none" dirty="0">
                <a:latin typeface="Arial"/>
                <a:ea typeface="Arial"/>
                <a:cs typeface="Arial"/>
                <a:sym typeface="Arial"/>
              </a:rPr>
              <a:t>Corrective Action Plan </a:t>
            </a:r>
            <a:endParaRPr sz="4000" dirty="0"/>
          </a:p>
          <a:p>
            <a:pPr marL="285750" marR="0" lvl="0" indent="-285750" algn="l" rtl="0">
              <a:lnSpc>
                <a:spcPct val="90000"/>
              </a:lnSpc>
              <a:spcBef>
                <a:spcPts val="600"/>
              </a:spcBef>
              <a:spcAft>
                <a:spcPts val="0"/>
              </a:spcAft>
              <a:buClr>
                <a:schemeClr val="dk2"/>
              </a:buClr>
              <a:buSzPts val="1600"/>
              <a:buFont typeface="Arial"/>
              <a:buChar char="•"/>
            </a:pPr>
            <a:endParaRPr lang="en-US" sz="1600" b="0" i="0" u="none" strike="noStrike" cap="none" dirty="0" smtClean="0">
              <a:latin typeface="Arial"/>
              <a:ea typeface="Arial"/>
              <a:cs typeface="Arial"/>
              <a:sym typeface="Arial"/>
            </a:endParaRPr>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smtClean="0">
                <a:latin typeface="Arial"/>
                <a:ea typeface="Arial"/>
                <a:cs typeface="Arial"/>
                <a:sym typeface="Arial"/>
              </a:rPr>
              <a:t>Establish </a:t>
            </a:r>
            <a:r>
              <a:rPr lang="en-US" sz="1600" b="0" i="0" u="none" strike="noStrike" cap="none" dirty="0">
                <a:latin typeface="Arial"/>
                <a:ea typeface="Arial"/>
                <a:cs typeface="Arial"/>
                <a:sym typeface="Arial"/>
              </a:rPr>
              <a:t>FT Drug Diversion (DD) Compliance Officer</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Establish DD Team – CO, pharmacy, nursery &amp; police/security</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Annual training</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Instituted ADM software</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Limited access to drug vault &amp; server to pharmacists and techs</a:t>
            </a:r>
            <a:endParaRPr dirty="0"/>
          </a:p>
          <a:p>
            <a:pPr marL="285750" marR="0" lvl="0" indent="-285750" algn="l" rtl="0">
              <a:lnSpc>
                <a:spcPct val="90000"/>
              </a:lnSpc>
              <a:spcBef>
                <a:spcPts val="600"/>
              </a:spcBef>
              <a:spcAft>
                <a:spcPts val="0"/>
              </a:spcAft>
              <a:buClr>
                <a:schemeClr val="dk2"/>
              </a:buClr>
              <a:buSzPts val="1600"/>
              <a:buFont typeface="Arial"/>
              <a:buChar char="•"/>
            </a:pPr>
            <a:r>
              <a:rPr lang="en-US" sz="1600" b="0" i="0" u="none" strike="noStrike" cap="none" dirty="0">
                <a:latin typeface="Arial"/>
                <a:ea typeface="Arial"/>
                <a:cs typeface="Arial"/>
                <a:sym typeface="Arial"/>
              </a:rPr>
              <a:t>Instituted daily and weekly reviews and audits of drug usage  </a:t>
            </a:r>
            <a:endParaRPr sz="1600" b="0" i="0" u="none" strike="noStrike" cap="none" dirty="0">
              <a:latin typeface="Arial"/>
              <a:ea typeface="Arial"/>
              <a:cs typeface="Arial"/>
              <a:sym typeface="Arial"/>
            </a:endParaRPr>
          </a:p>
        </p:txBody>
      </p:sp>
      <p:sp>
        <p:nvSpPr>
          <p:cNvPr id="255" name="Shape 255"/>
          <p:cNvSpPr txBox="1">
            <a:spLocks noGrp="1"/>
          </p:cNvSpPr>
          <p:nvPr>
            <p:ph type="sldNum" idx="12"/>
          </p:nvPr>
        </p:nvSpPr>
        <p:spPr>
          <a:xfrm>
            <a:off x="457200" y="6361971"/>
            <a:ext cx="349624" cy="181771"/>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US" sz="800">
                <a:solidFill>
                  <a:schemeClr val="dk2"/>
                </a:solidFill>
                <a:latin typeface="Arial"/>
                <a:ea typeface="Arial"/>
                <a:cs typeface="Arial"/>
                <a:sym typeface="Arial"/>
              </a:rPr>
              <a:t>39</a:t>
            </a:fld>
            <a:endParaRPr sz="800" dirty="0">
              <a:solidFill>
                <a:schemeClr val="dk2"/>
              </a:solidFill>
              <a:latin typeface="Arial"/>
              <a:ea typeface="Arial"/>
              <a:cs typeface="Arial"/>
              <a:sym typeface="Arial"/>
            </a:endParaRPr>
          </a:p>
        </p:txBody>
      </p:sp>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96912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685800" y="457200"/>
            <a:ext cx="7772400" cy="769938"/>
          </a:xfrm>
        </p:spPr>
        <p:txBody>
          <a:bodyPr/>
          <a:lstStyle/>
          <a:p>
            <a:r>
              <a:rPr lang="en-US" altLang="en-US" dirty="0" smtClean="0"/>
              <a:t>Presentation Outline</a:t>
            </a:r>
          </a:p>
        </p:txBody>
      </p:sp>
      <p:sp>
        <p:nvSpPr>
          <p:cNvPr id="18435" name="Content Placeholder 4"/>
          <p:cNvSpPr>
            <a:spLocks noGrp="1"/>
          </p:cNvSpPr>
          <p:nvPr>
            <p:ph idx="1"/>
          </p:nvPr>
        </p:nvSpPr>
        <p:spPr>
          <a:xfrm>
            <a:off x="685800" y="1676400"/>
            <a:ext cx="7772400" cy="4114800"/>
          </a:xfrm>
        </p:spPr>
        <p:txBody>
          <a:bodyPr/>
          <a:lstStyle/>
          <a:p>
            <a:pPr eaLnBrk="1" hangingPunct="1">
              <a:buFontTx/>
              <a:buChar char="•"/>
            </a:pPr>
            <a:r>
              <a:rPr lang="en-US" altLang="en-US" sz="2400" dirty="0" smtClean="0"/>
              <a:t>82 Slides – 40 minutes</a:t>
            </a:r>
          </a:p>
          <a:p>
            <a:pPr eaLnBrk="1" hangingPunct="1">
              <a:buFontTx/>
              <a:buChar char="•"/>
            </a:pPr>
            <a:r>
              <a:rPr lang="en-US" altLang="en-US" sz="2400" dirty="0" smtClean="0"/>
              <a:t>Provider studies</a:t>
            </a:r>
          </a:p>
          <a:p>
            <a:pPr eaLnBrk="1" hangingPunct="1">
              <a:buFontTx/>
              <a:buChar char="•"/>
            </a:pPr>
            <a:r>
              <a:rPr lang="en-US" altLang="en-US" sz="2400" dirty="0" smtClean="0"/>
              <a:t>Provider case studies</a:t>
            </a:r>
          </a:p>
          <a:p>
            <a:pPr eaLnBrk="1" hangingPunct="1">
              <a:buFontTx/>
              <a:buChar char="•"/>
            </a:pPr>
            <a:r>
              <a:rPr lang="en-US" altLang="en-US" sz="2400" dirty="0" smtClean="0"/>
              <a:t>Hospital risk and case studies</a:t>
            </a:r>
          </a:p>
          <a:p>
            <a:pPr eaLnBrk="1" hangingPunct="1">
              <a:buFontTx/>
              <a:buChar char="•"/>
            </a:pPr>
            <a:r>
              <a:rPr lang="en-US" altLang="en-US" sz="2400" dirty="0" smtClean="0"/>
              <a:t>Medical office risk and case studies</a:t>
            </a:r>
          </a:p>
          <a:p>
            <a:pPr eaLnBrk="1" hangingPunct="1">
              <a:buFontTx/>
              <a:buChar char="•"/>
            </a:pPr>
            <a:r>
              <a:rPr lang="en-US" altLang="en-US" sz="2400" dirty="0" smtClean="0"/>
              <a:t>Credentialing tips</a:t>
            </a:r>
          </a:p>
          <a:p>
            <a:pPr eaLnBrk="1" hangingPunct="1">
              <a:buFontTx/>
              <a:buChar char="•"/>
            </a:pPr>
            <a:r>
              <a:rPr lang="en-US" altLang="en-US" sz="2400" dirty="0" smtClean="0"/>
              <a:t>Drug updates</a:t>
            </a:r>
          </a:p>
          <a:p>
            <a:pPr eaLnBrk="1" hangingPunct="1">
              <a:buFontTx/>
              <a:buChar char="•"/>
            </a:pPr>
            <a:r>
              <a:rPr lang="en-US" altLang="en-US" sz="2400" dirty="0" smtClean="0"/>
              <a:t>What else?</a:t>
            </a:r>
          </a:p>
          <a:p>
            <a:pPr eaLnBrk="1" hangingPunct="1">
              <a:buFontTx/>
              <a:buChar char="•"/>
            </a:pPr>
            <a:r>
              <a:rPr lang="en-US" altLang="en-US" sz="2400" dirty="0" smtClean="0"/>
              <a:t>Q &amp; A – 20 minutes</a:t>
            </a:r>
          </a:p>
        </p:txBody>
      </p:sp>
      <p:sp>
        <p:nvSpPr>
          <p:cNvPr id="5" name="Slide Number Placeholder 4"/>
          <p:cNvSpPr>
            <a:spLocks noGrp="1"/>
          </p:cNvSpPr>
          <p:nvPr>
            <p:ph type="sldNum" sz="quarter" idx="12"/>
          </p:nvPr>
        </p:nvSpPr>
        <p:spPr/>
        <p:txBody>
          <a:bodyPr/>
          <a:lstStyle/>
          <a:p>
            <a:pPr>
              <a:defRPr/>
            </a:pPr>
            <a:fld id="{737A4B12-D257-466B-9C9C-A96D460307B8}" type="slidenum">
              <a:rPr lang="en-US" smtClean="0"/>
              <a:pPr>
                <a:defRPr/>
              </a:pPr>
              <a:t>4</a:t>
            </a:fld>
            <a:endParaRPr lang="en-US" dirty="0"/>
          </a:p>
        </p:txBody>
      </p:sp>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46462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19381"/>
            <a:ext cx="7772400" cy="1323439"/>
          </a:xfrm>
        </p:spPr>
        <p:txBody>
          <a:bodyPr/>
          <a:lstStyle/>
          <a:p>
            <a:r>
              <a:rPr lang="en-US" sz="2800" dirty="0" smtClean="0"/>
              <a:t>Most Common Medical Office Risk</a:t>
            </a:r>
            <a:br>
              <a:rPr lang="en-US" sz="2800" dirty="0" smtClean="0"/>
            </a:br>
            <a:r>
              <a:rPr lang="en-US" sz="3200" dirty="0" smtClean="0"/>
              <a:t> </a:t>
            </a:r>
            <a:r>
              <a:rPr lang="en-US" sz="2000" u="sng" dirty="0" smtClean="0"/>
              <a:t>Case Example </a:t>
            </a:r>
            <a:r>
              <a:rPr lang="en-US" sz="2000" u="sng" dirty="0"/>
              <a:t/>
            </a:r>
            <a:br>
              <a:rPr lang="en-US" sz="2000" u="sng" dirty="0"/>
            </a:br>
            <a:endParaRPr lang="en-US" sz="2000" u="sng" dirty="0"/>
          </a:p>
        </p:txBody>
      </p:sp>
      <p:sp>
        <p:nvSpPr>
          <p:cNvPr id="6" name="Content Placeholder 5"/>
          <p:cNvSpPr>
            <a:spLocks noGrp="1"/>
          </p:cNvSpPr>
          <p:nvPr>
            <p:ph idx="1"/>
          </p:nvPr>
        </p:nvSpPr>
        <p:spPr>
          <a:xfrm>
            <a:off x="591671" y="1981201"/>
            <a:ext cx="3899648" cy="4071939"/>
          </a:xfrm>
        </p:spPr>
        <p:txBody>
          <a:bodyPr/>
          <a:lstStyle/>
          <a:p>
            <a:pPr marL="0" lvl="0" indent="0">
              <a:lnSpc>
                <a:spcPct val="100000"/>
              </a:lnSpc>
              <a:buClr>
                <a:schemeClr val="tx1"/>
              </a:buClr>
              <a:buNone/>
            </a:pPr>
            <a:r>
              <a:rPr lang="en-US" sz="2800" b="1" u="sng" dirty="0" smtClean="0"/>
              <a:t>Medical office </a:t>
            </a:r>
            <a:endParaRPr lang="en-US" sz="2800" b="1" u="sng" dirty="0"/>
          </a:p>
          <a:p>
            <a:pPr marL="457200" lvl="1" indent="-457200">
              <a:buClr>
                <a:schemeClr val="tx1"/>
              </a:buClr>
            </a:pPr>
            <a:r>
              <a:rPr lang="en-US" sz="2400" dirty="0" smtClean="0"/>
              <a:t>Office provider dispensing CS’s              without maintaining required records</a:t>
            </a:r>
          </a:p>
          <a:p>
            <a:pPr marL="457200" lvl="1" indent="-457200">
              <a:buClr>
                <a:schemeClr val="tx1"/>
              </a:buClr>
            </a:pPr>
            <a:r>
              <a:rPr lang="en-US" sz="2400" dirty="0" smtClean="0"/>
              <a:t>Office maintaining CSs without                                                    proper security and recordkeeping</a:t>
            </a:r>
            <a:endParaRPr lang="en-US" sz="2400" dirty="0"/>
          </a:p>
        </p:txBody>
      </p:sp>
      <p:sp>
        <p:nvSpPr>
          <p:cNvPr id="7" name="Slide Number Placeholder 6"/>
          <p:cNvSpPr>
            <a:spLocks noGrp="1"/>
          </p:cNvSpPr>
          <p:nvPr>
            <p:ph type="sldNum" sz="quarter" idx="12"/>
          </p:nvPr>
        </p:nvSpPr>
        <p:spPr/>
        <p:txBody>
          <a:bodyPr/>
          <a:lstStyle/>
          <a:p>
            <a:fld id="{391FBA9F-15FE-446E-B002-2DAD441A9902}" type="slidenum">
              <a:rPr lang="en-US" smtClean="0"/>
              <a:pPr/>
              <a:t>40</a:t>
            </a:fld>
            <a:endParaRPr lang="en-US" dirty="0"/>
          </a:p>
        </p:txBody>
      </p:sp>
      <p:sp>
        <p:nvSpPr>
          <p:cNvPr id="2" name="Content Placeholder 1"/>
          <p:cNvSpPr>
            <a:spLocks noGrp="1"/>
          </p:cNvSpPr>
          <p:nvPr>
            <p:ph sz="half" idx="4294967295"/>
          </p:nvPr>
        </p:nvSpPr>
        <p:spPr>
          <a:xfrm>
            <a:off x="5181600" y="1828800"/>
            <a:ext cx="3182471" cy="4114800"/>
          </a:xfrm>
        </p:spPr>
        <p:txBody>
          <a:bodyPr/>
          <a:lstStyle/>
          <a:p>
            <a:pPr marL="0" indent="0">
              <a:buNone/>
            </a:pPr>
            <a:r>
              <a:rPr lang="en-US" b="1" u="sng" dirty="0"/>
              <a:t>Risk mitigation</a:t>
            </a:r>
          </a:p>
          <a:p>
            <a:pPr marL="0" indent="0">
              <a:buNone/>
            </a:pPr>
            <a:endParaRPr lang="en-US" sz="1600" b="0" dirty="0" smtClean="0"/>
          </a:p>
          <a:p>
            <a:pPr marL="0" indent="0">
              <a:buNone/>
            </a:pPr>
            <a:r>
              <a:rPr lang="en-US" sz="1600" b="0" dirty="0" smtClean="0"/>
              <a:t>Prescribe only - if possible</a:t>
            </a:r>
          </a:p>
          <a:p>
            <a:pPr>
              <a:buFont typeface="Arial" panose="020B0604020202020204" pitchFamily="34" charset="0"/>
              <a:buChar char="•"/>
            </a:pPr>
            <a:r>
              <a:rPr lang="en-US" sz="1600" dirty="0" smtClean="0"/>
              <a:t>Prescribing vs dispensing</a:t>
            </a:r>
            <a:endParaRPr lang="en-US" sz="1600" b="0" dirty="0" smtClean="0"/>
          </a:p>
          <a:p>
            <a:pPr marL="457200" indent="-457200">
              <a:buFont typeface="Arial" panose="020B0604020202020204" pitchFamily="34" charset="0"/>
              <a:buChar char="•"/>
            </a:pPr>
            <a:r>
              <a:rPr lang="en-US" sz="1600" b="0" dirty="0" smtClean="0"/>
              <a:t>Dispensers must maintain records</a:t>
            </a:r>
          </a:p>
          <a:p>
            <a:pPr marL="457200" indent="-457200">
              <a:buFont typeface="Arial" panose="020B0604020202020204" pitchFamily="34" charset="0"/>
              <a:buChar char="•"/>
            </a:pPr>
            <a:r>
              <a:rPr lang="en-US" sz="1600" b="0" dirty="0" smtClean="0"/>
              <a:t>CS’s must be stored </a:t>
            </a:r>
            <a:r>
              <a:rPr lang="en-US" sz="1600" b="0" dirty="0"/>
              <a:t>in “securely locked, substantially constructed cabinet or safe” </a:t>
            </a:r>
            <a:endParaRPr lang="en-US" sz="1600" b="0" dirty="0" smtClean="0"/>
          </a:p>
          <a:p>
            <a:pPr marL="457200" indent="-457200">
              <a:buFont typeface="Arial" panose="020B0604020202020204" pitchFamily="34" charset="0"/>
              <a:buChar char="•"/>
            </a:pPr>
            <a:r>
              <a:rPr lang="en-US" sz="1600" b="0" dirty="0" smtClean="0"/>
              <a:t>Limit access to CS’s</a:t>
            </a:r>
          </a:p>
          <a:p>
            <a:pPr marL="457200" indent="-457200">
              <a:buFont typeface="Arial" panose="020B0604020202020204" pitchFamily="34" charset="0"/>
              <a:buChar char="•"/>
            </a:pPr>
            <a:r>
              <a:rPr lang="en-US" sz="1600" b="0" dirty="0" smtClean="0"/>
              <a:t>Use pharmacist if possible</a:t>
            </a:r>
          </a:p>
          <a:p>
            <a:pPr marL="457200" indent="-457200">
              <a:buFont typeface="Arial" panose="020B0604020202020204" pitchFamily="34" charset="0"/>
              <a:buChar char="•"/>
            </a:pPr>
            <a:r>
              <a:rPr lang="en-US" sz="1600" dirty="0" smtClean="0"/>
              <a:t>Should small offices not maintain CS’s?</a:t>
            </a:r>
            <a:endParaRPr lang="en-US" sz="1600" b="0"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940434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85800" y="504735"/>
            <a:ext cx="7772400" cy="1200329"/>
          </a:xfrm>
        </p:spPr>
        <p:txBody>
          <a:bodyPr/>
          <a:lstStyle/>
          <a:p>
            <a:r>
              <a:rPr lang="en-US" altLang="en-US" sz="4000" dirty="0" smtClean="0"/>
              <a:t>Other Healthcare Risk </a:t>
            </a:r>
            <a:br>
              <a:rPr lang="en-US" altLang="en-US" sz="4000" dirty="0" smtClean="0"/>
            </a:br>
            <a:r>
              <a:rPr lang="en-US" altLang="en-US" sz="2800" dirty="0" smtClean="0"/>
              <a:t>What do We See</a:t>
            </a:r>
            <a:r>
              <a:rPr lang="en-US" altLang="en-US" sz="3200" dirty="0" smtClean="0"/>
              <a:t>?</a:t>
            </a:r>
            <a:endParaRPr lang="en-US" altLang="en-US" sz="2800" dirty="0" smtClean="0"/>
          </a:p>
        </p:txBody>
      </p:sp>
      <p:sp>
        <p:nvSpPr>
          <p:cNvPr id="74755" name="Content Placeholder 2"/>
          <p:cNvSpPr>
            <a:spLocks noGrp="1"/>
          </p:cNvSpPr>
          <p:nvPr>
            <p:ph idx="1"/>
          </p:nvPr>
        </p:nvSpPr>
        <p:spPr>
          <a:xfrm>
            <a:off x="685800" y="2057400"/>
            <a:ext cx="7772400" cy="4495800"/>
          </a:xfrm>
        </p:spPr>
        <p:txBody>
          <a:bodyPr/>
          <a:lstStyle/>
          <a:p>
            <a:r>
              <a:rPr lang="en-US" altLang="en-US" sz="2800" dirty="0" smtClean="0"/>
              <a:t>Healthcare practitioners paid by # of patients seen &amp; tied to CS prescriptions.</a:t>
            </a:r>
          </a:p>
          <a:p>
            <a:r>
              <a:rPr lang="en-US" altLang="en-US" sz="2800" dirty="0" smtClean="0"/>
              <a:t>Prescriptions sometimes tied to back injections</a:t>
            </a:r>
          </a:p>
          <a:p>
            <a:r>
              <a:rPr lang="en-US" altLang="en-US" sz="2800" dirty="0" smtClean="0"/>
              <a:t>Rural more than urban settings  </a:t>
            </a:r>
          </a:p>
          <a:p>
            <a:r>
              <a:rPr lang="en-US" altLang="en-US" sz="2800" dirty="0" smtClean="0"/>
              <a:t>Almost always involves older male doctors, 45 yoa +</a:t>
            </a:r>
          </a:p>
          <a:p>
            <a:r>
              <a:rPr lang="en-US" altLang="en-US" sz="2800" dirty="0" smtClean="0"/>
              <a:t>Sex for drugs on some occasions</a:t>
            </a:r>
          </a:p>
          <a:p>
            <a:endParaRPr lang="en-US" altLang="en-US" sz="2800" dirty="0" smtClean="0"/>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990407D-493B-4894-8510-47736DC741CE}" type="slidenum">
              <a:rPr lang="en-US" smtClean="0"/>
              <a:pPr>
                <a:defRPr/>
              </a:pPr>
              <a:t>41</a:t>
            </a:fld>
            <a:endParaRPr lang="en-US" dirty="0"/>
          </a:p>
        </p:txBody>
      </p:sp>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286783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457825"/>
            <a:ext cx="7772400" cy="1446550"/>
          </a:xfrm>
        </p:spPr>
        <p:txBody>
          <a:bodyPr/>
          <a:lstStyle/>
          <a:p>
            <a:pPr eaLnBrk="1" hangingPunct="1"/>
            <a:r>
              <a:rPr lang="en-US" altLang="en-US" dirty="0" smtClean="0"/>
              <a:t>Pharmacy Investigations</a:t>
            </a:r>
            <a:br>
              <a:rPr lang="en-US" altLang="en-US" dirty="0" smtClean="0"/>
            </a:br>
            <a:r>
              <a:rPr lang="en-US" altLang="en-US" dirty="0" smtClean="0"/>
              <a:t>What do we see?</a:t>
            </a:r>
          </a:p>
        </p:txBody>
      </p:sp>
      <p:sp>
        <p:nvSpPr>
          <p:cNvPr id="76803" name="Rectangle 3"/>
          <p:cNvSpPr>
            <a:spLocks noGrp="1" noChangeArrowheads="1"/>
          </p:cNvSpPr>
          <p:nvPr>
            <p:ph type="body" idx="1"/>
          </p:nvPr>
        </p:nvSpPr>
        <p:spPr>
          <a:xfrm>
            <a:off x="685800" y="2286000"/>
            <a:ext cx="7772400" cy="3810000"/>
          </a:xfrm>
        </p:spPr>
        <p:txBody>
          <a:bodyPr/>
          <a:lstStyle/>
          <a:p>
            <a:pPr eaLnBrk="1" hangingPunct="1"/>
            <a:r>
              <a:rPr lang="en-US" altLang="en-US" dirty="0" smtClean="0"/>
              <a:t>Controlled substance thefts and diversion by pharmacy techs.</a:t>
            </a:r>
          </a:p>
        </p:txBody>
      </p:sp>
      <p:sp>
        <p:nvSpPr>
          <p:cNvPr id="2" name="Slide Number Placeholder 1"/>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0318AA3-F1D0-4796-A6CF-0425C0B222E1}" type="slidenum">
              <a:rPr lang="en-US" smtClean="0"/>
              <a:pPr>
                <a:defRPr/>
              </a:pPr>
              <a:t>42</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271594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119272"/>
            <a:ext cx="7772400" cy="2123658"/>
          </a:xfrm>
        </p:spPr>
        <p:txBody>
          <a:bodyPr/>
          <a:lstStyle/>
          <a:p>
            <a:pPr eaLnBrk="1" hangingPunct="1"/>
            <a:r>
              <a:rPr lang="en-US" altLang="en-US" dirty="0" smtClean="0"/>
              <a:t>Ambulance Service  Investigations</a:t>
            </a:r>
            <a:br>
              <a:rPr lang="en-US" altLang="en-US" dirty="0" smtClean="0"/>
            </a:br>
            <a:r>
              <a:rPr lang="en-US" altLang="en-US" dirty="0" smtClean="0"/>
              <a:t>What do we see?</a:t>
            </a:r>
          </a:p>
        </p:txBody>
      </p:sp>
      <p:sp>
        <p:nvSpPr>
          <p:cNvPr id="77827" name="Rectangle 3"/>
          <p:cNvSpPr>
            <a:spLocks noGrp="1" noChangeArrowheads="1"/>
          </p:cNvSpPr>
          <p:nvPr>
            <p:ph type="body" idx="1"/>
          </p:nvPr>
        </p:nvSpPr>
        <p:spPr>
          <a:xfrm>
            <a:off x="685800" y="2590800"/>
            <a:ext cx="7772400" cy="3505200"/>
          </a:xfrm>
        </p:spPr>
        <p:txBody>
          <a:bodyPr/>
          <a:lstStyle/>
          <a:p>
            <a:pPr eaLnBrk="1" hangingPunct="1"/>
            <a:r>
              <a:rPr lang="en-US" altLang="en-US" dirty="0" smtClean="0"/>
              <a:t>EMT personnel self abusing liquid painkillers from kits.</a:t>
            </a:r>
          </a:p>
          <a:p>
            <a:pPr eaLnBrk="1" hangingPunct="1"/>
            <a:r>
              <a:rPr lang="en-US" altLang="en-US" dirty="0" smtClean="0"/>
              <a:t>Poor accounting of CS’s</a:t>
            </a:r>
          </a:p>
          <a:p>
            <a:pPr eaLnBrk="1" hangingPunct="1"/>
            <a:endParaRPr lang="en-US" altLang="en-US" dirty="0" smtClean="0"/>
          </a:p>
        </p:txBody>
      </p:sp>
      <p:sp>
        <p:nvSpPr>
          <p:cNvPr id="2" name="Slide Number Placeholder 1"/>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B18079DE-7C87-46D1-9649-8A9A69FF892E}" type="slidenum">
              <a:rPr lang="en-US" smtClean="0"/>
              <a:pPr>
                <a:defRPr/>
              </a:pPr>
              <a:t>43</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740868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Credentialing Thoughts</a:t>
            </a:r>
            <a:endParaRPr lang="en-US" dirty="0"/>
          </a:p>
        </p:txBody>
      </p:sp>
      <p:sp>
        <p:nvSpPr>
          <p:cNvPr id="3" name="Content Placeholder 2"/>
          <p:cNvSpPr>
            <a:spLocks noGrp="1"/>
          </p:cNvSpPr>
          <p:nvPr>
            <p:ph idx="1"/>
          </p:nvPr>
        </p:nvSpPr>
        <p:spPr>
          <a:xfrm>
            <a:off x="838200" y="1981200"/>
            <a:ext cx="7239000" cy="4114800"/>
          </a:xfrm>
        </p:spPr>
        <p:txBody>
          <a:bodyPr/>
          <a:lstStyle/>
          <a:p>
            <a:r>
              <a:rPr lang="en-US" dirty="0" smtClean="0"/>
              <a:t>Don’t believe it unless you can corroborate it.</a:t>
            </a:r>
          </a:p>
          <a:p>
            <a:r>
              <a:rPr lang="en-US" dirty="0" smtClean="0"/>
              <a:t>The power of Google</a:t>
            </a:r>
          </a:p>
          <a:p>
            <a:r>
              <a:rPr lang="en-US" dirty="0" smtClean="0"/>
              <a:t>Follow national guideline, if possible if not develop one as group</a:t>
            </a:r>
          </a:p>
          <a:p>
            <a:r>
              <a:rPr lang="en-US" dirty="0" smtClean="0"/>
              <a:t>Document and build file – </a:t>
            </a:r>
          </a:p>
          <a:p>
            <a:pPr lvl="1"/>
            <a:r>
              <a:rPr lang="en-US" dirty="0" smtClean="0"/>
              <a:t>“If it isn’t written, it didn’t happen” </a:t>
            </a:r>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070237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dirty="0" smtClean="0"/>
              <a:t>DEA’s Role with Medical Providers</a:t>
            </a:r>
            <a:endParaRPr lang="en-US" dirty="0"/>
          </a:p>
        </p:txBody>
      </p:sp>
      <p:sp>
        <p:nvSpPr>
          <p:cNvPr id="3" name="Content Placeholder 2"/>
          <p:cNvSpPr>
            <a:spLocks noGrp="1"/>
          </p:cNvSpPr>
          <p:nvPr>
            <p:ph idx="1"/>
          </p:nvPr>
        </p:nvSpPr>
        <p:spPr>
          <a:xfrm>
            <a:off x="838200" y="2133600"/>
            <a:ext cx="7239000" cy="3962400"/>
          </a:xfrm>
        </p:spPr>
        <p:txBody>
          <a:bodyPr/>
          <a:lstStyle/>
          <a:p>
            <a:pPr marL="0" lvl="0" indent="0">
              <a:lnSpc>
                <a:spcPct val="90000"/>
              </a:lnSpc>
              <a:spcBef>
                <a:spcPts val="0"/>
              </a:spcBef>
              <a:spcAft>
                <a:spcPts val="0"/>
              </a:spcAft>
              <a:buClr>
                <a:schemeClr val="dk2"/>
              </a:buClr>
              <a:buSzPts val="2400"/>
              <a:buNone/>
            </a:pPr>
            <a:r>
              <a:rPr lang="en-US" sz="2000" dirty="0">
                <a:ea typeface="Arial"/>
                <a:cs typeface="Arial"/>
                <a:sym typeface="Arial"/>
              </a:rPr>
              <a:t>DEA's authority under the CSA is not equivalent to that of a State medical board.  </a:t>
            </a:r>
            <a:r>
              <a:rPr lang="en-US" sz="2000" u="sng" dirty="0">
                <a:ea typeface="Arial"/>
                <a:cs typeface="Arial"/>
                <a:sym typeface="Arial"/>
              </a:rPr>
              <a:t>DEA does not regulate the general practice of medicine. </a:t>
            </a:r>
            <a:endParaRPr lang="en-US" sz="2000" u="sng" dirty="0"/>
          </a:p>
          <a:p>
            <a:pPr lvl="0">
              <a:lnSpc>
                <a:spcPct val="90000"/>
              </a:lnSpc>
              <a:spcBef>
                <a:spcPts val="600"/>
              </a:spcBef>
              <a:spcAft>
                <a:spcPts val="0"/>
              </a:spcAft>
              <a:buClr>
                <a:schemeClr val="dk2"/>
              </a:buClr>
              <a:buSzPts val="2400"/>
              <a:buFont typeface="Arial" panose="020B0604020202020204" pitchFamily="34" charset="0"/>
              <a:buChar char="•"/>
            </a:pPr>
            <a:endParaRPr lang="en-US" sz="2000" dirty="0">
              <a:ea typeface="Arial"/>
              <a:cs typeface="Arial"/>
              <a:sym typeface="Arial"/>
            </a:endParaRPr>
          </a:p>
          <a:p>
            <a:pPr marL="0" lvl="0" indent="0">
              <a:lnSpc>
                <a:spcPct val="90000"/>
              </a:lnSpc>
              <a:spcBef>
                <a:spcPts val="600"/>
              </a:spcBef>
              <a:spcAft>
                <a:spcPts val="0"/>
              </a:spcAft>
              <a:buClr>
                <a:schemeClr val="dk2"/>
              </a:buClr>
              <a:buSzPts val="2400"/>
              <a:buNone/>
            </a:pPr>
            <a:r>
              <a:rPr lang="en-US" sz="2000" dirty="0" smtClean="0">
                <a:ea typeface="Arial"/>
                <a:cs typeface="Arial"/>
                <a:sym typeface="Arial"/>
              </a:rPr>
              <a:t>The </a:t>
            </a:r>
            <a:r>
              <a:rPr lang="en-US" sz="2000" dirty="0">
                <a:ea typeface="Arial"/>
                <a:cs typeface="Arial"/>
                <a:sym typeface="Arial"/>
              </a:rPr>
              <a:t>responsibility for educating and training physicians so that they make sound medical decisions in treating pain (or any other ailment) lies </a:t>
            </a:r>
            <a:r>
              <a:rPr lang="en-US" sz="2000" u="sng" dirty="0">
                <a:ea typeface="Arial"/>
                <a:cs typeface="Arial"/>
                <a:sym typeface="Arial"/>
              </a:rPr>
              <a:t>primarily with medical schools, post-graduate training facilities, State accrediting bodies, and other organizations with medical expertise. </a:t>
            </a:r>
            <a:endParaRPr lang="en-US" sz="2000" u="sng" dirty="0"/>
          </a:p>
          <a:p>
            <a:pPr lvl="0">
              <a:lnSpc>
                <a:spcPct val="90000"/>
              </a:lnSpc>
              <a:spcBef>
                <a:spcPts val="600"/>
              </a:spcBef>
              <a:spcAft>
                <a:spcPts val="0"/>
              </a:spcAft>
              <a:buClr>
                <a:schemeClr val="dk2"/>
              </a:buClr>
              <a:buSzPts val="2400"/>
              <a:buFont typeface="Arial" panose="020B0604020202020204" pitchFamily="34" charset="0"/>
              <a:buChar char="•"/>
            </a:pPr>
            <a:endParaRPr lang="en-US" sz="2000" b="1" dirty="0">
              <a:solidFill>
                <a:schemeClr val="dk2"/>
              </a:solidFill>
              <a:latin typeface="Times New Roman"/>
              <a:ea typeface="Times New Roman"/>
              <a:cs typeface="Times New Roman"/>
              <a:sym typeface="Times New Roman"/>
            </a:endParaRPr>
          </a:p>
          <a:p>
            <a:pPr marL="0" indent="0">
              <a:buNone/>
            </a:pPr>
            <a:r>
              <a:rPr lang="en-US" sz="2000" u="sng" dirty="0" smtClean="0"/>
              <a:t>DEA’s </a:t>
            </a:r>
            <a:r>
              <a:rPr lang="en-US" sz="2000" u="sng" dirty="0"/>
              <a:t>authority is limited to controlled substances only.</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954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0"/>
            <a:ext cx="7772400" cy="769441"/>
          </a:xfrm>
        </p:spPr>
        <p:txBody>
          <a:bodyPr/>
          <a:lstStyle/>
          <a:p>
            <a:r>
              <a:rPr lang="en-US" dirty="0" smtClean="0"/>
              <a:t>Credentialing Thoughts</a:t>
            </a:r>
            <a:endParaRPr lang="en-US" dirty="0"/>
          </a:p>
        </p:txBody>
      </p:sp>
      <p:sp>
        <p:nvSpPr>
          <p:cNvPr id="3" name="Content Placeholder 2"/>
          <p:cNvSpPr>
            <a:spLocks noGrp="1"/>
          </p:cNvSpPr>
          <p:nvPr>
            <p:ph idx="1"/>
          </p:nvPr>
        </p:nvSpPr>
        <p:spPr>
          <a:xfrm>
            <a:off x="838200" y="2133600"/>
            <a:ext cx="7239000" cy="3962400"/>
          </a:xfrm>
        </p:spPr>
        <p:txBody>
          <a:bodyPr/>
          <a:lstStyle/>
          <a:p>
            <a:r>
              <a:rPr lang="en-US" sz="2000" dirty="0" smtClean="0"/>
              <a:t>Surrender versus administrative action. (800 a year)</a:t>
            </a:r>
          </a:p>
          <a:p>
            <a:r>
              <a:rPr lang="en-US" sz="2000" dirty="0" smtClean="0"/>
              <a:t>DEA will notify state officials on a provider’s DEA # surrender.</a:t>
            </a:r>
          </a:p>
          <a:p>
            <a:r>
              <a:rPr lang="en-US" sz="2000" dirty="0" smtClean="0"/>
              <a:t>DEA will usually not confirm or deny a surrender.</a:t>
            </a:r>
          </a:p>
          <a:p>
            <a:r>
              <a:rPr lang="en-US" sz="2000" dirty="0" smtClean="0"/>
              <a:t>Check via DEA website. </a:t>
            </a:r>
          </a:p>
          <a:p>
            <a:r>
              <a:rPr lang="en-US" sz="2000" dirty="0" smtClean="0"/>
              <a:t>All DEA administrative &amp; criminal actions are listed at “Cases Against Doctors.” </a:t>
            </a:r>
          </a:p>
          <a:p>
            <a:r>
              <a:rPr lang="en-US" sz="2000" dirty="0" smtClean="0"/>
              <a:t>State versus fed for timeliness.</a:t>
            </a:r>
          </a:p>
          <a:p>
            <a:r>
              <a:rPr lang="en-US" sz="2000" dirty="0" smtClean="0"/>
              <a:t>DEA for drugs – HHS for fraud.</a:t>
            </a:r>
          </a:p>
          <a:p>
            <a:r>
              <a:rPr lang="en-US" sz="2000" dirty="0" smtClean="0"/>
              <a:t>All medical licenses are linked.</a:t>
            </a:r>
            <a:endParaRPr lang="en-US" sz="2000"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203120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dirty="0" smtClean="0"/>
              <a:t>Drug Updates &amp; Emerging Trends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47</a:t>
            </a:fld>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4255889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649"/>
            <a:ext cx="8153400" cy="1384995"/>
          </a:xfrm>
        </p:spPr>
        <p:txBody>
          <a:bodyPr/>
          <a:lstStyle/>
          <a:p>
            <a:pPr algn="ctr"/>
            <a:r>
              <a:rPr lang="en-US" sz="2800" dirty="0"/>
              <a:t>National Forensic Laboratory</a:t>
            </a:r>
            <a:br>
              <a:rPr lang="en-US" sz="2800" dirty="0"/>
            </a:br>
            <a:r>
              <a:rPr lang="en-US" sz="2800" dirty="0"/>
              <a:t>Information System</a:t>
            </a:r>
            <a:br>
              <a:rPr lang="en-US" sz="2800" dirty="0"/>
            </a:br>
            <a:r>
              <a:rPr lang="en-US" sz="2800" u="none" dirty="0" smtClean="0"/>
              <a:t>NFLIS</a:t>
            </a:r>
            <a:endParaRPr lang="en-US" sz="2800" u="non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2600" y="1676400"/>
            <a:ext cx="5410200" cy="313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4808622"/>
            <a:ext cx="5410200" cy="1015663"/>
          </a:xfrm>
          <a:prstGeom prst="rect">
            <a:avLst/>
          </a:prstGeom>
          <a:noFill/>
        </p:spPr>
        <p:txBody>
          <a:bodyPr wrap="square" rtlCol="0">
            <a:spAutoFit/>
          </a:bodyPr>
          <a:lstStyle/>
          <a:p>
            <a:r>
              <a:rPr lang="en-US" sz="2000" b="1" dirty="0" smtClean="0">
                <a:latin typeface="Garamond" panose="02020404030301010803" pitchFamily="18" charset="0"/>
              </a:rPr>
              <a:t>91</a:t>
            </a:r>
            <a:r>
              <a:rPr lang="en-US" sz="2000" b="1" dirty="0">
                <a:latin typeface="Garamond" panose="02020404030301010803" pitchFamily="18" charset="0"/>
              </a:rPr>
              <a:t>% all evidence from 273 participating </a:t>
            </a:r>
            <a:r>
              <a:rPr lang="en-US" sz="2000" b="1" dirty="0" smtClean="0">
                <a:latin typeface="Garamond" panose="02020404030301010803" pitchFamily="18" charset="0"/>
              </a:rPr>
              <a:t>labs from 49 states </a:t>
            </a:r>
            <a:r>
              <a:rPr lang="en-US" sz="2000" b="1" dirty="0" smtClean="0">
                <a:latin typeface="Garamond" panose="02020404030301010803" pitchFamily="18" charset="0"/>
                <a:hlinkClick r:id="rId3"/>
              </a:rPr>
              <a:t>https</a:t>
            </a:r>
            <a:r>
              <a:rPr lang="en-US" sz="2000" b="1" dirty="0">
                <a:latin typeface="Garamond" panose="02020404030301010803" pitchFamily="18" charset="0"/>
                <a:hlinkClick r:id="rId3"/>
              </a:rPr>
              <a:t>://</a:t>
            </a:r>
            <a:r>
              <a:rPr lang="en-US" sz="2000" b="1" dirty="0" smtClean="0">
                <a:latin typeface="Garamond" panose="02020404030301010803" pitchFamily="18" charset="0"/>
                <a:hlinkClick r:id="rId3"/>
              </a:rPr>
              <a:t>www.nflis.deadiversion.usdoj.gov</a:t>
            </a:r>
            <a:r>
              <a:rPr lang="en-US" sz="2000" b="1" dirty="0" smtClean="0">
                <a:latin typeface="Garamond" panose="02020404030301010803" pitchFamily="18" charset="0"/>
              </a:rPr>
              <a:t> </a:t>
            </a:r>
            <a:endParaRPr lang="en-US" sz="2000" b="1" dirty="0">
              <a:latin typeface="Garamond" panose="02020404030301010803" pitchFamily="18" charset="0"/>
            </a:endParaRPr>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6" name="Slide Number Placeholder 5"/>
          <p:cNvSpPr>
            <a:spLocks noGrp="1"/>
          </p:cNvSpPr>
          <p:nvPr>
            <p:ph type="sldNum" sz="quarter" idx="12"/>
          </p:nvPr>
        </p:nvSpPr>
        <p:spPr/>
        <p:txBody>
          <a:bodyPr/>
          <a:lstStyle/>
          <a:p>
            <a:pPr>
              <a:defRPr/>
            </a:pPr>
            <a:fld id="{E3E4F6E4-4450-45A9-872B-B54297E04AD1}" type="slidenum">
              <a:rPr lang="en-US" smtClean="0"/>
              <a:pPr>
                <a:defRPr/>
              </a:pPr>
              <a:t>48</a:t>
            </a:fld>
            <a:endParaRPr lang="en-US" dirty="0"/>
          </a:p>
        </p:txBody>
      </p:sp>
    </p:spTree>
    <p:extLst>
      <p:ext uri="{BB962C8B-B14F-4D97-AF65-F5344CB8AC3E}">
        <p14:creationId xmlns:p14="http://schemas.microsoft.com/office/powerpoint/2010/main" val="1245724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547639"/>
            <a:ext cx="7772400" cy="2308324"/>
          </a:xfrm>
        </p:spPr>
        <p:txBody>
          <a:bodyPr/>
          <a:lstStyle/>
          <a:p>
            <a:pPr eaLnBrk="1" hangingPunct="1"/>
            <a:r>
              <a:rPr lang="en-US" sz="4800" dirty="0" smtClean="0"/>
              <a:t>Most Commonly Abused Pharmaceutical Drugs</a:t>
            </a:r>
          </a:p>
        </p:txBody>
      </p:sp>
      <p:sp>
        <p:nvSpPr>
          <p:cNvPr id="3" name="Slide Number Placeholder 2"/>
          <p:cNvSpPr>
            <a:spLocks noGrp="1"/>
          </p:cNvSpPr>
          <p:nvPr>
            <p:ph type="sldNum" sz="quarter" idx="12"/>
          </p:nvPr>
        </p:nvSpPr>
        <p:spPr/>
        <p:txBody>
          <a:bodyPr/>
          <a:lstStyle/>
          <a:p>
            <a:fld id="{9C670F83-8E0E-48D7-A907-1548E6517D16}" type="slidenum">
              <a:rPr lang="en-US" smtClean="0"/>
              <a:pPr/>
              <a:t>49</a:t>
            </a:fld>
            <a:endParaRPr lang="en-US" dirty="0"/>
          </a:p>
        </p:txBody>
      </p:sp>
      <p:pic>
        <p:nvPicPr>
          <p:cNvPr id="4" name="Picture 12" descr="Hydrocodon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352800"/>
            <a:ext cx="3521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9" descr="accord_09.jpg"/>
          <p:cNvPicPr>
            <a:picLocks noGrp="1" noChangeAspect="1"/>
          </p:cNvPicPr>
          <p:nvPr>
            <p:ph sz="half" idx="4294967295"/>
          </p:nvPr>
        </p:nvPicPr>
        <p:blipFill>
          <a:blip r:embed="rId5" cstate="print"/>
          <a:srcRect/>
          <a:stretch>
            <a:fillRect/>
          </a:stretch>
        </p:blipFill>
        <p:spPr>
          <a:xfrm>
            <a:off x="4724400" y="3352800"/>
            <a:ext cx="4099200" cy="2124891"/>
          </a:xfrm>
          <a:prstGeom prst="rect">
            <a:avLst/>
          </a:prstGeom>
        </p:spPr>
      </p:pic>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28614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Provider Risk </a:t>
            </a:r>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5</a:t>
            </a:fld>
            <a:endParaRPr lang="en-US" dirty="0"/>
          </a:p>
        </p:txBody>
      </p:sp>
      <p:pic>
        <p:nvPicPr>
          <p:cNvPr id="1026" name="Picture 2" descr="C:\Users\Natalie\AppData\Local\Microsoft\Windows\INetCache\IE\H8JMEZGF\Padma-Awards-2017_factly[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4840943"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57284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7696" y="166724"/>
            <a:ext cx="7804303" cy="1292662"/>
          </a:xfrm>
          <a:prstGeom prst="rect">
            <a:avLst/>
          </a:prstGeom>
        </p:spPr>
        <p:txBody>
          <a:bodyPr vert="horz" wrap="square" lIns="0" tIns="0" rIns="0" bIns="0" rtlCol="0">
            <a:spAutoFit/>
          </a:bodyPr>
          <a:lstStyle/>
          <a:p>
            <a:pPr algn="ctr">
              <a:lnSpc>
                <a:spcPct val="100000"/>
              </a:lnSpc>
            </a:pPr>
            <a:r>
              <a:rPr sz="2800" u="none" dirty="0">
                <a:solidFill>
                  <a:srgbClr val="FFC000"/>
                </a:solidFill>
              </a:rPr>
              <a:t>Top Five Narcotic</a:t>
            </a:r>
            <a:r>
              <a:rPr sz="2800" u="none" spc="-90" dirty="0">
                <a:solidFill>
                  <a:srgbClr val="FFC000"/>
                </a:solidFill>
              </a:rPr>
              <a:t> </a:t>
            </a:r>
            <a:r>
              <a:rPr sz="2800" u="none" dirty="0">
                <a:solidFill>
                  <a:srgbClr val="FFC000"/>
                </a:solidFill>
              </a:rPr>
              <a:t>Analgesics</a:t>
            </a:r>
            <a:endParaRPr sz="2800" dirty="0"/>
          </a:p>
          <a:p>
            <a:pPr algn="ctr">
              <a:lnSpc>
                <a:spcPct val="100000"/>
              </a:lnSpc>
            </a:pPr>
            <a:r>
              <a:rPr sz="2800" u="none" dirty="0">
                <a:solidFill>
                  <a:srgbClr val="FFC000"/>
                </a:solidFill>
              </a:rPr>
              <a:t>Submitted to Crime</a:t>
            </a:r>
            <a:r>
              <a:rPr sz="2800" u="none" spc="-90" dirty="0">
                <a:solidFill>
                  <a:srgbClr val="FFC000"/>
                </a:solidFill>
              </a:rPr>
              <a:t> </a:t>
            </a:r>
            <a:r>
              <a:rPr sz="2800" u="none" dirty="0" smtClean="0">
                <a:solidFill>
                  <a:srgbClr val="FFC000"/>
                </a:solidFill>
              </a:rPr>
              <a:t>Laboratories</a:t>
            </a:r>
            <a:r>
              <a:rPr lang="en-US" sz="2800" u="none" dirty="0" smtClean="0">
                <a:solidFill>
                  <a:srgbClr val="FFC000"/>
                </a:solidFill>
              </a:rPr>
              <a:t> (NFLIS)</a:t>
            </a:r>
            <a:endParaRPr sz="2800" dirty="0"/>
          </a:p>
        </p:txBody>
      </p:sp>
      <p:sp>
        <p:nvSpPr>
          <p:cNvPr id="3" name="object 3"/>
          <p:cNvSpPr txBox="1"/>
          <p:nvPr/>
        </p:nvSpPr>
        <p:spPr>
          <a:xfrm>
            <a:off x="764542" y="1409953"/>
            <a:ext cx="5207635" cy="1261884"/>
          </a:xfrm>
          <a:prstGeom prst="rect">
            <a:avLst/>
          </a:prstGeom>
        </p:spPr>
        <p:txBody>
          <a:bodyPr vert="horz" wrap="square" lIns="0" tIns="0" rIns="0" bIns="0" rtlCol="0">
            <a:spAutoFit/>
          </a:bodyPr>
          <a:lstStyle/>
          <a:p>
            <a:pPr marL="12700">
              <a:lnSpc>
                <a:spcPct val="100000"/>
              </a:lnSpc>
            </a:pPr>
            <a:r>
              <a:rPr sz="2400" spc="-5" dirty="0">
                <a:solidFill>
                  <a:srgbClr val="FFC000"/>
                </a:solidFill>
                <a:latin typeface="Arial"/>
                <a:cs typeface="Arial"/>
              </a:rPr>
              <a:t>Oxycodone</a:t>
            </a:r>
            <a:endParaRPr sz="2400" dirty="0">
              <a:latin typeface="Arial"/>
              <a:cs typeface="Arial"/>
            </a:endParaRPr>
          </a:p>
          <a:p>
            <a:pPr marL="355600">
              <a:lnSpc>
                <a:spcPct val="100000"/>
              </a:lnSpc>
              <a:spcBef>
                <a:spcPts val="575"/>
              </a:spcBef>
              <a:tabLst>
                <a:tab pos="4585335" algn="l"/>
              </a:tabLst>
            </a:pPr>
            <a:r>
              <a:rPr sz="2400" dirty="0">
                <a:solidFill>
                  <a:srgbClr val="FFC000"/>
                </a:solidFill>
                <a:latin typeface="Arial"/>
                <a:cs typeface="Arial"/>
              </a:rPr>
              <a:t>(Perco</a:t>
            </a:r>
            <a:r>
              <a:rPr sz="2400" spc="-10" dirty="0">
                <a:solidFill>
                  <a:srgbClr val="FFC000"/>
                </a:solidFill>
                <a:latin typeface="Arial"/>
                <a:cs typeface="Arial"/>
              </a:rPr>
              <a:t>c</a:t>
            </a:r>
            <a:r>
              <a:rPr sz="2400" dirty="0">
                <a:solidFill>
                  <a:srgbClr val="FFC000"/>
                </a:solidFill>
                <a:latin typeface="Arial"/>
                <a:cs typeface="Arial"/>
              </a:rPr>
              <a:t>et/O</a:t>
            </a:r>
            <a:r>
              <a:rPr sz="2400" spc="-15" dirty="0">
                <a:solidFill>
                  <a:srgbClr val="FFC000"/>
                </a:solidFill>
                <a:latin typeface="Arial"/>
                <a:cs typeface="Arial"/>
              </a:rPr>
              <a:t>x</a:t>
            </a:r>
            <a:r>
              <a:rPr sz="2400" dirty="0">
                <a:solidFill>
                  <a:srgbClr val="FFC000"/>
                </a:solidFill>
                <a:latin typeface="Arial"/>
                <a:cs typeface="Arial"/>
              </a:rPr>
              <a:t>y</a:t>
            </a:r>
            <a:r>
              <a:rPr sz="2400" spc="-10" dirty="0">
                <a:solidFill>
                  <a:srgbClr val="FFC000"/>
                </a:solidFill>
                <a:latin typeface="Arial"/>
                <a:cs typeface="Arial"/>
              </a:rPr>
              <a:t>C</a:t>
            </a:r>
            <a:r>
              <a:rPr sz="2400" dirty="0">
                <a:solidFill>
                  <a:srgbClr val="FFC000"/>
                </a:solidFill>
                <a:latin typeface="Arial"/>
                <a:cs typeface="Arial"/>
              </a:rPr>
              <a:t>o</a:t>
            </a:r>
            <a:r>
              <a:rPr sz="2400" spc="-10" dirty="0">
                <a:solidFill>
                  <a:srgbClr val="FFC000"/>
                </a:solidFill>
                <a:latin typeface="Arial"/>
                <a:cs typeface="Arial"/>
              </a:rPr>
              <a:t>n</a:t>
            </a:r>
            <a:r>
              <a:rPr sz="2400" dirty="0">
                <a:solidFill>
                  <a:srgbClr val="FFC000"/>
                </a:solidFill>
                <a:latin typeface="Arial"/>
                <a:cs typeface="Arial"/>
              </a:rPr>
              <a:t>tin)	</a:t>
            </a:r>
            <a:r>
              <a:rPr sz="2400" spc="-5" dirty="0">
                <a:solidFill>
                  <a:srgbClr val="FFC000"/>
                </a:solidFill>
                <a:latin typeface="Arial"/>
                <a:cs typeface="Arial"/>
              </a:rPr>
              <a:t>32%</a:t>
            </a:r>
            <a:endParaRPr sz="2400" dirty="0">
              <a:latin typeface="Arial"/>
              <a:cs typeface="Arial"/>
            </a:endParaRPr>
          </a:p>
          <a:p>
            <a:pPr marL="12700">
              <a:lnSpc>
                <a:spcPct val="100000"/>
              </a:lnSpc>
              <a:spcBef>
                <a:spcPts val="570"/>
              </a:spcBef>
            </a:pPr>
            <a:r>
              <a:rPr sz="2400" spc="-5" dirty="0">
                <a:solidFill>
                  <a:srgbClr val="FFC000"/>
                </a:solidFill>
                <a:latin typeface="Arial"/>
                <a:cs typeface="Arial"/>
              </a:rPr>
              <a:t>Hydrocodone</a:t>
            </a:r>
            <a:endParaRPr sz="2400" dirty="0">
              <a:latin typeface="Arial"/>
              <a:cs typeface="Arial"/>
            </a:endParaRPr>
          </a:p>
        </p:txBody>
      </p:sp>
      <p:graphicFrame>
        <p:nvGraphicFramePr>
          <p:cNvPr id="4" name="object 4"/>
          <p:cNvGraphicFramePr>
            <a:graphicFrameLocks noGrp="1"/>
          </p:cNvGraphicFramePr>
          <p:nvPr/>
        </p:nvGraphicFramePr>
        <p:xfrm>
          <a:off x="745492" y="2755943"/>
          <a:ext cx="5245379" cy="1241081"/>
        </p:xfrm>
        <a:graphic>
          <a:graphicData uri="http://schemas.openxmlformats.org/drawingml/2006/table">
            <a:tbl>
              <a:tblPr firstRow="1" bandRow="1">
                <a:tableStyleId>{2D5ABB26-0587-4C30-8999-92F81FD0307C}</a:tableStyleId>
              </a:tblPr>
              <a:tblGrid>
                <a:gridCol w="4148061"/>
                <a:gridCol w="1097318"/>
              </a:tblGrid>
              <a:tr h="412327">
                <a:tc>
                  <a:txBody>
                    <a:bodyPr/>
                    <a:lstStyle/>
                    <a:p>
                      <a:pPr marL="374650">
                        <a:lnSpc>
                          <a:spcPts val="2655"/>
                        </a:lnSpc>
                      </a:pPr>
                      <a:r>
                        <a:rPr sz="2400" spc="-5" dirty="0">
                          <a:solidFill>
                            <a:srgbClr val="FFC000"/>
                          </a:solidFill>
                          <a:latin typeface="Arial"/>
                          <a:cs typeface="Arial"/>
                        </a:rPr>
                        <a:t>(Vicodin/Lortab)</a:t>
                      </a:r>
                      <a:endParaRPr sz="2400" dirty="0">
                        <a:latin typeface="Arial"/>
                        <a:cs typeface="Arial"/>
                      </a:endParaRPr>
                    </a:p>
                  </a:txBody>
                  <a:tcPr marL="0" marR="0" marT="0" marB="0">
                    <a:solidFill>
                      <a:srgbClr val="000066"/>
                    </a:solidFill>
                  </a:tcPr>
                </a:tc>
                <a:tc>
                  <a:txBody>
                    <a:bodyPr/>
                    <a:lstStyle/>
                    <a:p>
                      <a:pPr marR="24130" algn="r">
                        <a:lnSpc>
                          <a:spcPts val="2655"/>
                        </a:lnSpc>
                      </a:pPr>
                      <a:r>
                        <a:rPr sz="2400" spc="-5" dirty="0">
                          <a:solidFill>
                            <a:srgbClr val="FFC000"/>
                          </a:solidFill>
                          <a:latin typeface="Arial"/>
                          <a:cs typeface="Arial"/>
                        </a:rPr>
                        <a:t>21%</a:t>
                      </a:r>
                      <a:endParaRPr sz="2400" dirty="0">
                        <a:latin typeface="Arial"/>
                        <a:cs typeface="Arial"/>
                      </a:endParaRPr>
                    </a:p>
                  </a:txBody>
                  <a:tcPr marL="0" marR="0" marT="0" marB="0">
                    <a:solidFill>
                      <a:srgbClr val="000066"/>
                    </a:solidFill>
                  </a:tcPr>
                </a:tc>
              </a:tr>
              <a:tr h="439039">
                <a:tc>
                  <a:txBody>
                    <a:bodyPr/>
                    <a:lstStyle/>
                    <a:p>
                      <a:pPr marL="31750">
                        <a:lnSpc>
                          <a:spcPct val="100000"/>
                        </a:lnSpc>
                        <a:spcBef>
                          <a:spcPts val="160"/>
                        </a:spcBef>
                      </a:pPr>
                      <a:r>
                        <a:rPr sz="2400" spc="-5" dirty="0">
                          <a:solidFill>
                            <a:srgbClr val="FFC000"/>
                          </a:solidFill>
                          <a:latin typeface="Arial"/>
                          <a:cs typeface="Arial"/>
                        </a:rPr>
                        <a:t>Buprenorphine (Suboxone)</a:t>
                      </a:r>
                      <a:endParaRPr sz="2400" dirty="0">
                        <a:latin typeface="Arial"/>
                        <a:cs typeface="Arial"/>
                      </a:endParaRPr>
                    </a:p>
                  </a:txBody>
                  <a:tcPr marL="0" marR="0" marT="20320" marB="0">
                    <a:solidFill>
                      <a:srgbClr val="000066"/>
                    </a:solidFill>
                  </a:tcPr>
                </a:tc>
                <a:tc>
                  <a:txBody>
                    <a:bodyPr/>
                    <a:lstStyle/>
                    <a:p>
                      <a:pPr marR="24130" algn="r">
                        <a:lnSpc>
                          <a:spcPct val="100000"/>
                        </a:lnSpc>
                        <a:spcBef>
                          <a:spcPts val="160"/>
                        </a:spcBef>
                      </a:pPr>
                      <a:r>
                        <a:rPr sz="2400" spc="-5" dirty="0">
                          <a:solidFill>
                            <a:srgbClr val="FFC000"/>
                          </a:solidFill>
                          <a:latin typeface="Arial"/>
                          <a:cs typeface="Arial"/>
                        </a:rPr>
                        <a:t>14%</a:t>
                      </a:r>
                      <a:endParaRPr sz="2400" dirty="0">
                        <a:latin typeface="Arial"/>
                        <a:cs typeface="Arial"/>
                      </a:endParaRPr>
                    </a:p>
                  </a:txBody>
                  <a:tcPr marL="0" marR="0" marT="20320" marB="0">
                    <a:solidFill>
                      <a:srgbClr val="000066"/>
                    </a:solidFill>
                  </a:tcPr>
                </a:tc>
              </a:tr>
              <a:tr h="389715">
                <a:tc>
                  <a:txBody>
                    <a:bodyPr/>
                    <a:lstStyle/>
                    <a:p>
                      <a:pPr marL="31750">
                        <a:lnSpc>
                          <a:spcPct val="100000"/>
                        </a:lnSpc>
                        <a:spcBef>
                          <a:spcPts val="160"/>
                        </a:spcBef>
                      </a:pPr>
                      <a:r>
                        <a:rPr sz="2400" spc="-5" dirty="0">
                          <a:solidFill>
                            <a:srgbClr val="FFC000"/>
                          </a:solidFill>
                          <a:latin typeface="Arial"/>
                          <a:cs typeface="Arial"/>
                        </a:rPr>
                        <a:t>Fentanyl</a:t>
                      </a:r>
                      <a:endParaRPr sz="2400" dirty="0">
                        <a:latin typeface="Arial"/>
                        <a:cs typeface="Arial"/>
                      </a:endParaRPr>
                    </a:p>
                  </a:txBody>
                  <a:tcPr marL="0" marR="0" marT="20320" marB="0">
                    <a:solidFill>
                      <a:srgbClr val="000066"/>
                    </a:solidFill>
                  </a:tcPr>
                </a:tc>
                <a:tc>
                  <a:txBody>
                    <a:bodyPr/>
                    <a:lstStyle/>
                    <a:p>
                      <a:pPr marR="24130" algn="r">
                        <a:lnSpc>
                          <a:spcPct val="100000"/>
                        </a:lnSpc>
                        <a:spcBef>
                          <a:spcPts val="160"/>
                        </a:spcBef>
                      </a:pPr>
                      <a:r>
                        <a:rPr sz="2400" spc="-5" dirty="0">
                          <a:solidFill>
                            <a:srgbClr val="FFC000"/>
                          </a:solidFill>
                          <a:latin typeface="Arial"/>
                          <a:cs typeface="Arial"/>
                        </a:rPr>
                        <a:t>11%</a:t>
                      </a:r>
                      <a:endParaRPr sz="2400" dirty="0">
                        <a:latin typeface="Arial"/>
                        <a:cs typeface="Arial"/>
                      </a:endParaRPr>
                    </a:p>
                  </a:txBody>
                  <a:tcPr marL="0" marR="0" marT="20320" marB="0">
                    <a:solidFill>
                      <a:srgbClr val="000066"/>
                    </a:solidFill>
                  </a:tcPr>
                </a:tc>
              </a:tr>
            </a:tbl>
          </a:graphicData>
        </a:graphic>
      </p:graphicFrame>
      <p:sp>
        <p:nvSpPr>
          <p:cNvPr id="6" name="object 6"/>
          <p:cNvSpPr/>
          <p:nvPr/>
        </p:nvSpPr>
        <p:spPr>
          <a:xfrm>
            <a:off x="533402" y="4419600"/>
            <a:ext cx="2401951" cy="1524000"/>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4800600" y="4452200"/>
            <a:ext cx="781050" cy="1458848"/>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2996183" y="4482085"/>
            <a:ext cx="1542288" cy="1464563"/>
          </a:xfrm>
          <a:prstGeom prst="rect">
            <a:avLst/>
          </a:prstGeom>
          <a:blipFill>
            <a:blip r:embed="rId4" cstate="print"/>
            <a:stretch>
              <a:fillRect/>
            </a:stretch>
          </a:blipFill>
        </p:spPr>
        <p:txBody>
          <a:bodyPr wrap="square" lIns="0" tIns="0" rIns="0" bIns="0" rtlCol="0"/>
          <a:lstStyle/>
          <a:p>
            <a:endParaRPr dirty="0"/>
          </a:p>
        </p:txBody>
      </p:sp>
      <p:sp>
        <p:nvSpPr>
          <p:cNvPr id="10" name="object 10"/>
          <p:cNvSpPr txBox="1">
            <a:spLocks noGrp="1"/>
          </p:cNvSpPr>
          <p:nvPr>
            <p:ph type="sldNum" sz="quarter" idx="4294967295"/>
          </p:nvPr>
        </p:nvSpPr>
        <p:spPr>
          <a:xfrm>
            <a:off x="8170036" y="6518148"/>
            <a:ext cx="248920" cy="218008"/>
          </a:xfrm>
          <a:prstGeom prst="rect">
            <a:avLst/>
          </a:prstGeom>
        </p:spPr>
        <p:txBody>
          <a:bodyPr vert="horz" wrap="square" lIns="0" tIns="0" rIns="0" bIns="0" rtlCol="0">
            <a:spAutoFit/>
          </a:bodyPr>
          <a:lstStyle/>
          <a:p>
            <a:pPr marL="25400">
              <a:lnSpc>
                <a:spcPts val="1650"/>
              </a:lnSpc>
            </a:pPr>
            <a:fld id="{81D60167-4931-47E6-BA6A-407CBD079E47}" type="slidenum">
              <a:rPr dirty="0"/>
              <a:pPr marL="25400">
                <a:lnSpc>
                  <a:spcPts val="1650"/>
                </a:lnSpc>
              </a:pPr>
              <a:t>50</a:t>
            </a:fld>
            <a:endParaRPr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939373"/>
            <a:ext cx="26289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594940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303938"/>
            <a:ext cx="7772400" cy="1754326"/>
          </a:xfrm>
        </p:spPr>
        <p:txBody>
          <a:bodyPr/>
          <a:lstStyle/>
          <a:p>
            <a:pPr eaLnBrk="1" hangingPunct="1"/>
            <a:r>
              <a:rPr lang="en-US" altLang="en-US" sz="3600" dirty="0" smtClean="0"/>
              <a:t>Top Three Benzodiazepines  Submitted to Crime Laboratories (NFLIS)</a:t>
            </a:r>
          </a:p>
        </p:txBody>
      </p:sp>
      <p:sp>
        <p:nvSpPr>
          <p:cNvPr id="96259" name="Rectangle 3"/>
          <p:cNvSpPr>
            <a:spLocks noGrp="1" noChangeArrowheads="1"/>
          </p:cNvSpPr>
          <p:nvPr>
            <p:ph type="body" idx="1"/>
          </p:nvPr>
        </p:nvSpPr>
        <p:spPr>
          <a:xfrm>
            <a:off x="685800" y="2362200"/>
            <a:ext cx="7772400" cy="1905000"/>
          </a:xfrm>
        </p:spPr>
        <p:txBody>
          <a:bodyPr/>
          <a:lstStyle/>
          <a:p>
            <a:pPr eaLnBrk="1" hangingPunct="1">
              <a:buFontTx/>
              <a:buNone/>
            </a:pPr>
            <a:r>
              <a:rPr lang="en-US" altLang="en-US" dirty="0" smtClean="0"/>
              <a:t>Alprazolam (Xanax) 		56%</a:t>
            </a:r>
          </a:p>
          <a:p>
            <a:pPr eaLnBrk="1" hangingPunct="1">
              <a:buFontTx/>
              <a:buNone/>
            </a:pPr>
            <a:r>
              <a:rPr lang="en-US" altLang="en-US" dirty="0" smtClean="0"/>
              <a:t>Clonazepam (Klonopin)  	        15%</a:t>
            </a:r>
          </a:p>
          <a:p>
            <a:pPr eaLnBrk="1" hangingPunct="1">
              <a:buFontTx/>
              <a:buNone/>
            </a:pPr>
            <a:r>
              <a:rPr lang="en-US" altLang="en-US" dirty="0" smtClean="0"/>
              <a:t>Diazepam (Valium)  		  7%    </a:t>
            </a:r>
          </a:p>
        </p:txBody>
      </p:sp>
      <p:pic>
        <p:nvPicPr>
          <p:cNvPr id="962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32745"/>
          <a:stretch>
            <a:fillRect/>
          </a:stretch>
        </p:blipFill>
        <p:spPr bwMode="auto">
          <a:xfrm>
            <a:off x="6367465" y="4438650"/>
            <a:ext cx="1565275" cy="158115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62" name="Picture 7" descr="E:\Diversion.Chemicals\Photos\xana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433888"/>
            <a:ext cx="28575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2" y="4445001"/>
            <a:ext cx="2557463" cy="158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4" name="Rectangle 1"/>
          <p:cNvSpPr>
            <a:spLocks noChangeArrowheads="1"/>
          </p:cNvSpPr>
          <p:nvPr/>
        </p:nvSpPr>
        <p:spPr bwMode="auto">
          <a:xfrm>
            <a:off x="5486400" y="4876800"/>
            <a:ext cx="381000" cy="152400"/>
          </a:xfrm>
          <a:prstGeom prst="rect">
            <a:avLst/>
          </a:prstGeom>
          <a:solidFill>
            <a:schemeClr val="bg2"/>
          </a:solidFill>
          <a:ln w="12700" cap="sq" algn="ctr">
            <a:solidFill>
              <a:schemeClr val="tx1"/>
            </a:solidFill>
            <a:round/>
            <a:headEnd type="none" w="sm" len="sm"/>
            <a:tailEnd type="none" w="sm" len="sm"/>
          </a:ln>
        </p:spPr>
        <p:txBody>
          <a:bodyPr wrap="none"/>
          <a:lstStyle>
            <a:lvl1pPr eaLnBrk="0" hangingPunct="0">
              <a:spcBef>
                <a:spcPct val="20000"/>
              </a:spcBef>
              <a:buSzPct val="85000"/>
              <a:buBlip>
                <a:blip r:embed="rId6"/>
              </a:buBlip>
              <a:defRPr sz="3200">
                <a:solidFill>
                  <a:schemeClr val="tx1"/>
                </a:solidFill>
                <a:latin typeface="Arial" charset="0"/>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9pPr>
          </a:lstStyle>
          <a:p>
            <a:pPr eaLnBrk="1" hangingPunct="1">
              <a:spcBef>
                <a:spcPct val="0"/>
              </a:spcBef>
              <a:buSzTx/>
              <a:buFontTx/>
              <a:buNone/>
            </a:pPr>
            <a:endParaRPr lang="en-US" altLang="en-US" sz="2400" dirty="0">
              <a:latin typeface="Times New Roman" pitchFamily="18" charset="0"/>
            </a:endParaRPr>
          </a:p>
        </p:txBody>
      </p:sp>
      <p:sp>
        <p:nvSpPr>
          <p:cNvPr id="96265" name="Rectangle 8"/>
          <p:cNvSpPr>
            <a:spLocks noChangeArrowheads="1"/>
          </p:cNvSpPr>
          <p:nvPr/>
        </p:nvSpPr>
        <p:spPr bwMode="auto">
          <a:xfrm>
            <a:off x="4114800" y="5486400"/>
            <a:ext cx="381000" cy="152400"/>
          </a:xfrm>
          <a:prstGeom prst="rect">
            <a:avLst/>
          </a:prstGeom>
          <a:solidFill>
            <a:schemeClr val="bg2"/>
          </a:solidFill>
          <a:ln w="12700" cap="sq" algn="ctr">
            <a:solidFill>
              <a:schemeClr val="tx1"/>
            </a:solidFill>
            <a:round/>
            <a:headEnd type="none" w="sm" len="sm"/>
            <a:tailEnd type="none" w="sm" len="sm"/>
          </a:ln>
        </p:spPr>
        <p:txBody>
          <a:bodyPr wrap="none"/>
          <a:lstStyle>
            <a:lvl1pPr eaLnBrk="0" hangingPunct="0">
              <a:spcBef>
                <a:spcPct val="20000"/>
              </a:spcBef>
              <a:buSzPct val="85000"/>
              <a:buBlip>
                <a:blip r:embed="rId6"/>
              </a:buBlip>
              <a:defRPr sz="3200">
                <a:solidFill>
                  <a:schemeClr val="tx1"/>
                </a:solidFill>
                <a:latin typeface="Arial" charset="0"/>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defRPr>
            </a:lvl9pPr>
          </a:lstStyle>
          <a:p>
            <a:pPr eaLnBrk="1" hangingPunct="1">
              <a:spcBef>
                <a:spcPct val="0"/>
              </a:spcBef>
              <a:buSzTx/>
              <a:buFontTx/>
              <a:buNone/>
            </a:pPr>
            <a:endParaRPr lang="en-US" altLang="en-US" sz="2400" dirty="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51</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21729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550"/>
            <a:ext cx="7772400" cy="1508105"/>
          </a:xfrm>
        </p:spPr>
        <p:txBody>
          <a:bodyPr/>
          <a:lstStyle/>
          <a:p>
            <a:r>
              <a:rPr lang="en-US" dirty="0" smtClean="0"/>
              <a:t>The Holy Trinity</a:t>
            </a:r>
            <a:br>
              <a:rPr lang="en-US" dirty="0" smtClean="0"/>
            </a:br>
            <a:r>
              <a:rPr lang="en-US" sz="2400" dirty="0" smtClean="0"/>
              <a:t>Prescription Drug Combination that Gives </a:t>
            </a:r>
            <a:r>
              <a:rPr lang="en-US" sz="2400" u="sng" dirty="0" smtClean="0"/>
              <a:t>Heroin - Like - High</a:t>
            </a:r>
            <a:endParaRPr lang="en-US" u="sng" dirty="0"/>
          </a:p>
        </p:txBody>
      </p:sp>
      <p:sp>
        <p:nvSpPr>
          <p:cNvPr id="3" name="Content Placeholder 2"/>
          <p:cNvSpPr>
            <a:spLocks noGrp="1"/>
          </p:cNvSpPr>
          <p:nvPr>
            <p:ph idx="1"/>
          </p:nvPr>
        </p:nvSpPr>
        <p:spPr>
          <a:xfrm>
            <a:off x="685800" y="2362200"/>
            <a:ext cx="5867400" cy="3733800"/>
          </a:xfrm>
        </p:spPr>
        <p:txBody>
          <a:bodyPr/>
          <a:lstStyle/>
          <a:p>
            <a:r>
              <a:rPr lang="en-US" dirty="0" smtClean="0"/>
              <a:t>Hydrocodone – Vicodon/Lortab/Norco</a:t>
            </a:r>
          </a:p>
          <a:p>
            <a:r>
              <a:rPr lang="en-US" dirty="0" smtClean="0"/>
              <a:t>Alprazolam - Xanax</a:t>
            </a:r>
          </a:p>
          <a:p>
            <a:r>
              <a:rPr lang="en-US" dirty="0" smtClean="0"/>
              <a:t>Soma - Carisprodol</a:t>
            </a:r>
          </a:p>
          <a:p>
            <a:endParaRPr lang="en-US" dirty="0" smtClean="0"/>
          </a:p>
          <a:p>
            <a:r>
              <a:rPr lang="en-US" dirty="0" smtClean="0"/>
              <a:t>No legitimate medical purpose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35051"/>
          <a:stretch>
            <a:fillRect/>
          </a:stretch>
        </p:blipFill>
        <p:spPr bwMode="auto">
          <a:xfrm>
            <a:off x="6705600" y="1752601"/>
            <a:ext cx="1371600" cy="1435036"/>
          </a:xfrm>
          <a:prstGeom prst="rect">
            <a:avLst/>
          </a:prstGeom>
          <a:noFill/>
          <a:ln>
            <a:noFill/>
          </a:ln>
          <a:effectLst/>
          <a:scene3d>
            <a:camera prst="orthographicFront"/>
            <a:lightRig rig="threePt" dir="t"/>
          </a:scene3d>
          <a:sp3d>
            <a:bevelT w="114300" prst="hardEdg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207" b="51582"/>
          <a:stretch/>
        </p:blipFill>
        <p:spPr bwMode="auto">
          <a:xfrm>
            <a:off x="6705600" y="3429000"/>
            <a:ext cx="1358232" cy="13223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9C670F83-8E0E-48D7-A907-1548E6517D16}" type="slidenum">
              <a:rPr lang="en-US" smtClean="0"/>
              <a:pPr/>
              <a:t>52</a:t>
            </a:fld>
            <a:endParaRPr lang="en-US" dirty="0"/>
          </a:p>
        </p:txBody>
      </p:sp>
      <p:pic>
        <p:nvPicPr>
          <p:cNvPr id="1431555" name="Picture 3" descr="E:\imag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567" r="50000" b="23240"/>
          <a:stretch/>
        </p:blipFill>
        <p:spPr bwMode="auto">
          <a:xfrm>
            <a:off x="6705600" y="4990010"/>
            <a:ext cx="1358232" cy="126340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90992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5415441"/>
            <a:ext cx="7012665" cy="369332"/>
          </a:xfrm>
          <a:prstGeom prst="rect">
            <a:avLst/>
          </a:prstGeom>
          <a:noFill/>
        </p:spPr>
        <p:txBody>
          <a:bodyPr wrap="square" rtlCol="0">
            <a:spAutoFit/>
          </a:bodyPr>
          <a:lstStyle/>
          <a:p>
            <a:r>
              <a:rPr lang="en-US" sz="1800" dirty="0" smtClean="0">
                <a:solidFill>
                  <a:schemeClr val="tx2"/>
                </a:solidFill>
              </a:rPr>
              <a:t>                                Source: DEA 2017 Drug Threat Assessment </a:t>
            </a:r>
            <a:endParaRPr lang="en-US" sz="1800" dirty="0">
              <a:solidFill>
                <a:schemeClr val="tx2"/>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78" r="1041" b="6361"/>
          <a:stretch/>
        </p:blipFill>
        <p:spPr bwMode="auto">
          <a:xfrm>
            <a:off x="1620714" y="1676400"/>
            <a:ext cx="6019800" cy="373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8" t="6392" r="1043"/>
          <a:stretch/>
        </p:blipFill>
        <p:spPr bwMode="auto">
          <a:xfrm>
            <a:off x="1638299" y="515448"/>
            <a:ext cx="6019801" cy="92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53</a:t>
            </a:fld>
            <a:endParaRPr lang="en-US" dirty="0"/>
          </a:p>
        </p:txBody>
      </p:sp>
    </p:spTree>
    <p:extLst>
      <p:ext uri="{BB962C8B-B14F-4D97-AF65-F5344CB8AC3E}">
        <p14:creationId xmlns:p14="http://schemas.microsoft.com/office/powerpoint/2010/main" val="2752771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85800" y="119272"/>
            <a:ext cx="7772400" cy="2123658"/>
          </a:xfrm>
        </p:spPr>
        <p:txBody>
          <a:bodyPr/>
          <a:lstStyle/>
          <a:p>
            <a:r>
              <a:rPr lang="en-US" dirty="0" smtClean="0"/>
              <a:t>Fentanyl from China: the New Opioid Threat</a:t>
            </a:r>
            <a:br>
              <a:rPr lang="en-US" dirty="0" smtClean="0"/>
            </a:br>
            <a:endParaRPr lang="en-US" dirty="0"/>
          </a:p>
        </p:txBody>
      </p:sp>
      <p:sp>
        <p:nvSpPr>
          <p:cNvPr id="7" name="object 7"/>
          <p:cNvSpPr txBox="1">
            <a:spLocks noGrp="1"/>
          </p:cNvSpPr>
          <p:nvPr>
            <p:ph type="sldNum" sz="quarter" idx="12"/>
          </p:nvPr>
        </p:nvSpPr>
        <p:spPr/>
        <p:txBody>
          <a:bodyPr/>
          <a:lstStyle/>
          <a:p>
            <a:fld id="{81D60167-4931-47E6-BA6A-407CBD079E47}" type="slidenum">
              <a:rPr lang="en-US" smtClean="0"/>
              <a:pPr/>
              <a:t>54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24" y="2490697"/>
            <a:ext cx="37528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1000" y="5334000"/>
            <a:ext cx="4166372" cy="276999"/>
          </a:xfrm>
          <a:prstGeom prst="rect">
            <a:avLst/>
          </a:prstGeom>
          <a:noFill/>
        </p:spPr>
        <p:txBody>
          <a:bodyPr wrap="square" rtlCol="0">
            <a:spAutoFit/>
          </a:bodyPr>
          <a:lstStyle/>
          <a:p>
            <a:r>
              <a:rPr lang="en-US" sz="1200" dirty="0" smtClean="0">
                <a:solidFill>
                  <a:srgbClr val="FFC000"/>
                </a:solidFill>
                <a:hlinkClick r:id="rId3"/>
              </a:rPr>
              <a:t>https</a:t>
            </a:r>
            <a:r>
              <a:rPr lang="en-US" sz="1200" dirty="0">
                <a:solidFill>
                  <a:srgbClr val="FFC000"/>
                </a:solidFill>
                <a:hlinkClick r:id="rId3"/>
              </a:rPr>
              <a:t>://</a:t>
            </a:r>
            <a:r>
              <a:rPr lang="en-US" sz="1200" dirty="0" smtClean="0">
                <a:solidFill>
                  <a:srgbClr val="FFC000"/>
                </a:solidFill>
                <a:hlinkClick r:id="rId3"/>
              </a:rPr>
              <a:t>www.deadiversion.usdoj.gov/nflis/2017fentanyl.pdf</a:t>
            </a:r>
            <a:r>
              <a:rPr lang="en-US" sz="1200" dirty="0" smtClean="0">
                <a:solidFill>
                  <a:srgbClr val="FFC000"/>
                </a:solidFill>
              </a:rPr>
              <a:t> </a:t>
            </a:r>
            <a:endParaRPr lang="en-US" sz="1200" dirty="0">
              <a:solidFill>
                <a:srgbClr val="FFC000"/>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4" y="1828801"/>
            <a:ext cx="3143833" cy="410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6131639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685024" cy="331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5334000"/>
            <a:ext cx="4498347" cy="261610"/>
          </a:xfrm>
          <a:prstGeom prst="rect">
            <a:avLst/>
          </a:prstGeom>
          <a:noFill/>
        </p:spPr>
        <p:txBody>
          <a:bodyPr wrap="none" rtlCol="0">
            <a:spAutoFit/>
          </a:bodyPr>
          <a:lstStyle/>
          <a:p>
            <a:r>
              <a:rPr lang="en-US" sz="1100" dirty="0" smtClean="0">
                <a:hlinkClick r:id="rId3"/>
              </a:rPr>
              <a:t>Source: https://www.dea.gov/docs/Counterfeit%20Prescription%20Pills.pdf</a:t>
            </a:r>
            <a:r>
              <a:rPr lang="en-US" sz="1100" dirty="0" smtClean="0"/>
              <a:t> </a:t>
            </a:r>
            <a:endParaRPr lang="en-US" sz="1100" dirty="0"/>
          </a:p>
        </p:txBody>
      </p:sp>
      <p:sp>
        <p:nvSpPr>
          <p:cNvPr id="2" name="Title 1"/>
          <p:cNvSpPr>
            <a:spLocks noGrp="1"/>
          </p:cNvSpPr>
          <p:nvPr>
            <p:ph type="title"/>
          </p:nvPr>
        </p:nvSpPr>
        <p:spPr>
          <a:xfrm>
            <a:off x="685800" y="796381"/>
            <a:ext cx="7772400" cy="769441"/>
          </a:xfrm>
        </p:spPr>
        <p:txBody>
          <a:bodyPr/>
          <a:lstStyle/>
          <a:p>
            <a:r>
              <a:rPr lang="en-US" dirty="0" smtClean="0"/>
              <a:t>Chinese Fentanyl Flow </a:t>
            </a:r>
            <a:endParaRPr lang="en-US" dirty="0"/>
          </a:p>
        </p:txBody>
      </p:sp>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5" name="Slide Number Placeholder 4"/>
          <p:cNvSpPr>
            <a:spLocks noGrp="1"/>
          </p:cNvSpPr>
          <p:nvPr>
            <p:ph type="sldNum" sz="quarter" idx="12"/>
          </p:nvPr>
        </p:nvSpPr>
        <p:spPr/>
        <p:txBody>
          <a:bodyPr/>
          <a:lstStyle/>
          <a:p>
            <a:pPr>
              <a:defRPr/>
            </a:pPr>
            <a:fld id="{E3E4F6E4-4450-45A9-872B-B54297E04AD1}" type="slidenum">
              <a:rPr lang="en-US" smtClean="0"/>
              <a:pPr>
                <a:defRPr/>
              </a:pPr>
              <a:t>55</a:t>
            </a:fld>
            <a:endParaRPr lang="en-US" dirty="0"/>
          </a:p>
        </p:txBody>
      </p:sp>
    </p:spTree>
    <p:extLst>
      <p:ext uri="{BB962C8B-B14F-4D97-AF65-F5344CB8AC3E}">
        <p14:creationId xmlns:p14="http://schemas.microsoft.com/office/powerpoint/2010/main" val="1173327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57936"/>
            <a:ext cx="7772400" cy="646331"/>
          </a:xfrm>
        </p:spPr>
        <p:txBody>
          <a:bodyPr/>
          <a:lstStyle/>
          <a:p>
            <a:r>
              <a:rPr lang="en-US" sz="3600" dirty="0" smtClean="0"/>
              <a:t>Chinese Sourced Fentanyl </a:t>
            </a:r>
            <a:endParaRPr lang="en-US" sz="3600" dirty="0"/>
          </a:p>
        </p:txBody>
      </p:sp>
      <p:pic>
        <p:nvPicPr>
          <p:cNvPr id="1026" name="Picture 2" descr="C:\Users\DAWichern\AppData\Local\Microsoft\Windows\Temporary Internet Files\Content.Outlook\JNXCBUXE\China Package 2 FedEx Photo 2 062116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35370"/>
            <a:ext cx="5181598" cy="38222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56</a:t>
            </a:fld>
            <a:endParaRPr lang="en-US" dirty="0"/>
          </a:p>
        </p:txBody>
      </p:sp>
    </p:spTree>
    <p:extLst>
      <p:ext uri="{BB962C8B-B14F-4D97-AF65-F5344CB8AC3E}">
        <p14:creationId xmlns:p14="http://schemas.microsoft.com/office/powerpoint/2010/main" val="316774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527"/>
            <a:ext cx="8229600" cy="523220"/>
          </a:xfrm>
        </p:spPr>
        <p:txBody>
          <a:bodyPr/>
          <a:lstStyle/>
          <a:p>
            <a:r>
              <a:rPr lang="en-US" sz="2800" dirty="0" smtClean="0"/>
              <a:t>DEA Action Against Emerging Fentanyl's</a:t>
            </a:r>
            <a:endParaRPr lang="en-US" sz="2800" dirty="0"/>
          </a:p>
        </p:txBody>
      </p:sp>
      <p:sp>
        <p:nvSpPr>
          <p:cNvPr id="6" name="Text Placeholder 5"/>
          <p:cNvSpPr>
            <a:spLocks noGrp="1"/>
          </p:cNvSpPr>
          <p:nvPr>
            <p:ph type="body" idx="1"/>
          </p:nvPr>
        </p:nvSpPr>
        <p:spPr/>
        <p:txBody>
          <a:bodyPr/>
          <a:lstStyle/>
          <a:p>
            <a:r>
              <a:rPr lang="en-US" dirty="0" smtClean="0"/>
              <a:t>November 9, 2017</a:t>
            </a:r>
            <a:endParaRPr lang="en-US" dirty="0"/>
          </a:p>
        </p:txBody>
      </p:sp>
      <p:sp>
        <p:nvSpPr>
          <p:cNvPr id="3" name="Content Placeholder 2"/>
          <p:cNvSpPr>
            <a:spLocks noGrp="1"/>
          </p:cNvSpPr>
          <p:nvPr>
            <p:ph sz="half" idx="2"/>
          </p:nvPr>
        </p:nvSpPr>
        <p:spPr/>
        <p:txBody>
          <a:bodyPr/>
          <a:lstStyle/>
          <a:p>
            <a:pPr marL="0" indent="0">
              <a:buNone/>
            </a:pPr>
            <a:r>
              <a:rPr lang="en-US" dirty="0" smtClean="0"/>
              <a:t>	</a:t>
            </a:r>
          </a:p>
          <a:p>
            <a:pPr marL="0" indent="0">
              <a:buNone/>
            </a:pPr>
            <a:r>
              <a:rPr lang="en-US" dirty="0" smtClean="0"/>
              <a:t>DEA announces intention to emergency schedule all fentanyl’s. </a:t>
            </a:r>
            <a:endParaRPr lang="en-US" dirty="0"/>
          </a:p>
        </p:txBody>
      </p:sp>
      <p:sp>
        <p:nvSpPr>
          <p:cNvPr id="7" name="Text Placeholder 6"/>
          <p:cNvSpPr>
            <a:spLocks noGrp="1"/>
          </p:cNvSpPr>
          <p:nvPr>
            <p:ph type="body" sz="quarter" idx="3"/>
          </p:nvPr>
        </p:nvSpPr>
        <p:spPr/>
        <p:txBody>
          <a:bodyPr/>
          <a:lstStyle/>
          <a:p>
            <a:r>
              <a:rPr lang="en-US" dirty="0" smtClean="0"/>
              <a:t>February 7, 2018</a:t>
            </a:r>
            <a:endParaRPr lang="en-US" dirty="0"/>
          </a:p>
        </p:txBody>
      </p:sp>
      <p:sp>
        <p:nvSpPr>
          <p:cNvPr id="8" name="Content Placeholder 7"/>
          <p:cNvSpPr>
            <a:spLocks noGrp="1"/>
          </p:cNvSpPr>
          <p:nvPr>
            <p:ph sz="quarter" idx="4"/>
          </p:nvPr>
        </p:nvSpPr>
        <p:spPr/>
        <p:txBody>
          <a:bodyPr/>
          <a:lstStyle/>
          <a:p>
            <a:pPr marL="0" indent="0">
              <a:buNone/>
            </a:pPr>
            <a:endParaRPr lang="en-US" dirty="0" smtClean="0"/>
          </a:p>
          <a:p>
            <a:pPr marL="0" indent="0">
              <a:buNone/>
            </a:pPr>
            <a:r>
              <a:rPr lang="en-US" dirty="0" smtClean="0"/>
              <a:t>DEA emergency schedules  </a:t>
            </a:r>
            <a:r>
              <a:rPr lang="en-US" dirty="0"/>
              <a:t>all fentanyl’s. </a:t>
            </a:r>
          </a:p>
          <a:p>
            <a:pPr marL="0" indent="0">
              <a:buNone/>
            </a:pPr>
            <a:endParaRPr lang="en-US" dirty="0"/>
          </a:p>
        </p:txBody>
      </p:sp>
      <p:sp>
        <p:nvSpPr>
          <p:cNvPr id="4" name="TextBox 3"/>
          <p:cNvSpPr txBox="1"/>
          <p:nvPr/>
        </p:nvSpPr>
        <p:spPr>
          <a:xfrm>
            <a:off x="381000" y="4267201"/>
            <a:ext cx="8534400" cy="461665"/>
          </a:xfrm>
          <a:prstGeom prst="rect">
            <a:avLst/>
          </a:prstGeom>
          <a:noFill/>
        </p:spPr>
        <p:txBody>
          <a:bodyPr wrap="square" rtlCol="0">
            <a:spAutoFit/>
          </a:bodyPr>
          <a:lstStyle/>
          <a:p>
            <a:r>
              <a:rPr lang="en-US" dirty="0" smtClean="0">
                <a:hlinkClick r:id="rId2"/>
              </a:rPr>
              <a:t>Source:  https</a:t>
            </a:r>
            <a:r>
              <a:rPr lang="en-US" dirty="0">
                <a:hlinkClick r:id="rId2"/>
              </a:rPr>
              <a:t>://</a:t>
            </a:r>
            <a:r>
              <a:rPr lang="en-US" dirty="0" smtClean="0">
                <a:hlinkClick r:id="rId2"/>
              </a:rPr>
              <a:t>www.dea.gov/divisions/hq/2017/hq110917.shtml</a:t>
            </a:r>
            <a:r>
              <a:rPr lang="en-US" dirty="0" smtClean="0"/>
              <a:t> </a:t>
            </a:r>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9" name="Slide Number Placeholder 8"/>
          <p:cNvSpPr>
            <a:spLocks noGrp="1"/>
          </p:cNvSpPr>
          <p:nvPr>
            <p:ph type="sldNum" sz="quarter" idx="12"/>
          </p:nvPr>
        </p:nvSpPr>
        <p:spPr/>
        <p:txBody>
          <a:bodyPr/>
          <a:lstStyle/>
          <a:p>
            <a:pPr>
              <a:defRPr/>
            </a:pPr>
            <a:fld id="{FA5DD323-7B66-442B-8F4F-9D8D0D8A6007}" type="slidenum">
              <a:rPr lang="en-US" smtClean="0"/>
              <a:pPr>
                <a:defRPr/>
              </a:pPr>
              <a:t>57</a:t>
            </a:fld>
            <a:endParaRPr lang="en-US" dirty="0"/>
          </a:p>
        </p:txBody>
      </p:sp>
    </p:spTree>
    <p:extLst>
      <p:ext uri="{BB962C8B-B14F-4D97-AF65-F5344CB8AC3E}">
        <p14:creationId xmlns:p14="http://schemas.microsoft.com/office/powerpoint/2010/main" val="1477584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6381"/>
            <a:ext cx="7772400" cy="769441"/>
          </a:xfrm>
        </p:spPr>
        <p:txBody>
          <a:bodyPr/>
          <a:lstStyle/>
          <a:p>
            <a:r>
              <a:rPr lang="en-US" dirty="0" smtClean="0"/>
              <a:t>What Else is New?</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58</a:t>
            </a:fld>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752949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3888" y="577179"/>
            <a:ext cx="6797675" cy="677108"/>
          </a:xfrm>
          <a:prstGeom prst="rect">
            <a:avLst/>
          </a:prstGeom>
        </p:spPr>
        <p:txBody>
          <a:bodyPr vert="horz" wrap="square" lIns="0" tIns="0" rIns="0" bIns="0" rtlCol="0">
            <a:spAutoFit/>
          </a:bodyPr>
          <a:lstStyle/>
          <a:p>
            <a:pPr marL="12700">
              <a:lnSpc>
                <a:spcPct val="100000"/>
              </a:lnSpc>
            </a:pPr>
            <a:r>
              <a:rPr sz="4400" u="none" dirty="0"/>
              <a:t>Drug Disposal</a:t>
            </a:r>
            <a:r>
              <a:rPr sz="4400" u="none" spc="-85" dirty="0"/>
              <a:t> </a:t>
            </a:r>
            <a:r>
              <a:rPr sz="4400" u="none" dirty="0"/>
              <a:t>Options</a:t>
            </a:r>
            <a:endParaRPr sz="4400" dirty="0"/>
          </a:p>
        </p:txBody>
      </p:sp>
      <p:sp>
        <p:nvSpPr>
          <p:cNvPr id="8" name="object 8"/>
          <p:cNvSpPr txBox="1"/>
          <p:nvPr/>
        </p:nvSpPr>
        <p:spPr>
          <a:xfrm>
            <a:off x="837691" y="1967105"/>
            <a:ext cx="4154804" cy="3894527"/>
          </a:xfrm>
          <a:prstGeom prst="rect">
            <a:avLst/>
          </a:prstGeom>
        </p:spPr>
        <p:txBody>
          <a:bodyPr vert="horz" wrap="square" lIns="0" tIns="48894" rIns="0" bIns="0" rtlCol="0">
            <a:spAutoFit/>
          </a:bodyPr>
          <a:lstStyle/>
          <a:p>
            <a:pPr marL="586739" indent="-457200">
              <a:lnSpc>
                <a:spcPct val="100000"/>
              </a:lnSpc>
              <a:spcBef>
                <a:spcPts val="384"/>
              </a:spcBef>
              <a:buFont typeface="Arial" panose="020B0604020202020204" pitchFamily="34" charset="0"/>
              <a:buChar char="•"/>
            </a:pPr>
            <a:r>
              <a:rPr sz="3200" dirty="0">
                <a:solidFill>
                  <a:srgbClr val="FFFFFF"/>
                </a:solidFill>
                <a:latin typeface="Arial"/>
                <a:cs typeface="Arial"/>
              </a:rPr>
              <a:t>Take Back</a:t>
            </a:r>
            <a:r>
              <a:rPr sz="3200" spc="-130" dirty="0">
                <a:solidFill>
                  <a:srgbClr val="FFFFFF"/>
                </a:solidFill>
                <a:latin typeface="Arial"/>
                <a:cs typeface="Arial"/>
              </a:rPr>
              <a:t> </a:t>
            </a:r>
            <a:r>
              <a:rPr sz="3200" dirty="0">
                <a:solidFill>
                  <a:srgbClr val="FFFFFF"/>
                </a:solidFill>
                <a:latin typeface="Arial"/>
                <a:cs typeface="Arial"/>
              </a:rPr>
              <a:t>Days</a:t>
            </a:r>
            <a:endParaRPr sz="3200" dirty="0">
              <a:latin typeface="Arial"/>
              <a:cs typeface="Arial"/>
            </a:endParaRPr>
          </a:p>
          <a:p>
            <a:pPr marL="586739" marR="856615" indent="-457200">
              <a:lnSpc>
                <a:spcPct val="100000"/>
              </a:lnSpc>
              <a:spcBef>
                <a:spcPts val="765"/>
              </a:spcBef>
              <a:buFont typeface="Arial" panose="020B0604020202020204" pitchFamily="34" charset="0"/>
              <a:buChar char="•"/>
            </a:pPr>
            <a:r>
              <a:rPr sz="3200" spc="-5" dirty="0">
                <a:solidFill>
                  <a:srgbClr val="FFFFFF"/>
                </a:solidFill>
                <a:latin typeface="Arial"/>
                <a:cs typeface="Arial"/>
              </a:rPr>
              <a:t>Law</a:t>
            </a:r>
            <a:r>
              <a:rPr sz="3200" spc="-65" dirty="0">
                <a:solidFill>
                  <a:srgbClr val="FFFFFF"/>
                </a:solidFill>
                <a:latin typeface="Arial"/>
                <a:cs typeface="Arial"/>
              </a:rPr>
              <a:t> </a:t>
            </a:r>
            <a:r>
              <a:rPr sz="3200" spc="-5" dirty="0">
                <a:solidFill>
                  <a:srgbClr val="FFFFFF"/>
                </a:solidFill>
                <a:latin typeface="Arial"/>
                <a:cs typeface="Arial"/>
              </a:rPr>
              <a:t>Enforcement  </a:t>
            </a:r>
            <a:r>
              <a:rPr sz="3200" dirty="0" smtClean="0">
                <a:solidFill>
                  <a:srgbClr val="FFFFFF"/>
                </a:solidFill>
                <a:latin typeface="Arial"/>
                <a:cs typeface="Arial"/>
              </a:rPr>
              <a:t>Boxes</a:t>
            </a:r>
            <a:endParaRPr lang="en-US" sz="3200" dirty="0" smtClean="0">
              <a:solidFill>
                <a:srgbClr val="FFFFFF"/>
              </a:solidFill>
              <a:latin typeface="Arial"/>
              <a:cs typeface="Arial"/>
            </a:endParaRPr>
          </a:p>
          <a:p>
            <a:pPr marL="469900" marR="5080" indent="-457200">
              <a:lnSpc>
                <a:spcPct val="120000"/>
              </a:lnSpc>
              <a:buFont typeface="Arial" panose="020B0604020202020204" pitchFamily="34" charset="0"/>
              <a:buChar char="•"/>
            </a:pPr>
            <a:r>
              <a:rPr sz="3200" dirty="0" smtClean="0">
                <a:solidFill>
                  <a:srgbClr val="FFFFFF"/>
                </a:solidFill>
                <a:latin typeface="Arial"/>
                <a:cs typeface="Arial"/>
              </a:rPr>
              <a:t>Pharmacy </a:t>
            </a:r>
            <a:r>
              <a:rPr sz="3200" dirty="0">
                <a:solidFill>
                  <a:srgbClr val="FFFFFF"/>
                </a:solidFill>
                <a:latin typeface="Arial"/>
                <a:cs typeface="Arial"/>
              </a:rPr>
              <a:t>Take Back  “Authorized</a:t>
            </a:r>
            <a:r>
              <a:rPr sz="3200" spc="-90" dirty="0">
                <a:solidFill>
                  <a:srgbClr val="FFFFFF"/>
                </a:solidFill>
                <a:latin typeface="Arial"/>
                <a:cs typeface="Arial"/>
              </a:rPr>
              <a:t> </a:t>
            </a:r>
            <a:r>
              <a:rPr sz="3200" spc="-5" dirty="0">
                <a:solidFill>
                  <a:srgbClr val="FFFFFF"/>
                </a:solidFill>
                <a:latin typeface="Arial"/>
                <a:cs typeface="Arial"/>
              </a:rPr>
              <a:t>Collectors</a:t>
            </a:r>
            <a:r>
              <a:rPr sz="3200" spc="-5" dirty="0" smtClean="0">
                <a:solidFill>
                  <a:srgbClr val="FFFFFF"/>
                </a:solidFill>
                <a:latin typeface="Arial"/>
                <a:cs typeface="Arial"/>
              </a:rPr>
              <a:t>”</a:t>
            </a:r>
            <a:endParaRPr sz="3200" dirty="0">
              <a:latin typeface="Arial"/>
              <a:cs typeface="Arial"/>
            </a:endParaRPr>
          </a:p>
        </p:txBody>
      </p:sp>
      <p:sp>
        <p:nvSpPr>
          <p:cNvPr id="9" name="object 9"/>
          <p:cNvSpPr txBox="1"/>
          <p:nvPr/>
        </p:nvSpPr>
        <p:spPr>
          <a:xfrm>
            <a:off x="8182736" y="6507683"/>
            <a:ext cx="223520" cy="215444"/>
          </a:xfrm>
          <a:prstGeom prst="rect">
            <a:avLst/>
          </a:prstGeom>
        </p:spPr>
        <p:txBody>
          <a:bodyPr vert="horz" wrap="square" lIns="0" tIns="0" rIns="0" bIns="0" rtlCol="0">
            <a:spAutoFit/>
          </a:bodyPr>
          <a:lstStyle/>
          <a:p>
            <a:pPr marL="12700">
              <a:lnSpc>
                <a:spcPct val="100000"/>
              </a:lnSpc>
            </a:pPr>
            <a:r>
              <a:rPr sz="1400" spc="-5" dirty="0">
                <a:solidFill>
                  <a:srgbClr val="FFFFFF"/>
                </a:solidFill>
                <a:latin typeface="Arial"/>
                <a:cs typeface="Arial"/>
              </a:rPr>
              <a:t>62</a:t>
            </a:r>
            <a:endParaRPr sz="1400" dirty="0">
              <a:latin typeface="Arial"/>
              <a:cs typeface="Arial"/>
            </a:endParaRPr>
          </a:p>
        </p:txBody>
      </p:sp>
      <p:sp>
        <p:nvSpPr>
          <p:cNvPr id="10" name="object 10"/>
          <p:cNvSpPr/>
          <p:nvPr/>
        </p:nvSpPr>
        <p:spPr>
          <a:xfrm>
            <a:off x="6962309" y="3109786"/>
            <a:ext cx="1943607" cy="1458340"/>
          </a:xfrm>
          <a:prstGeom prst="rect">
            <a:avLst/>
          </a:prstGeom>
          <a:blipFill>
            <a:blip r:embed="rId2" cstate="print"/>
            <a:stretch>
              <a:fillRect/>
            </a:stretch>
          </a:blipFill>
        </p:spPr>
        <p:txBody>
          <a:bodyPr wrap="square" lIns="0" tIns="0" rIns="0" bIns="0" rtlCol="0"/>
          <a:lstStyle/>
          <a:p>
            <a:endParaRPr dirty="0"/>
          </a:p>
        </p:txBody>
      </p:sp>
      <p:sp>
        <p:nvSpPr>
          <p:cNvPr id="11" name="object 11"/>
          <p:cNvSpPr/>
          <p:nvPr/>
        </p:nvSpPr>
        <p:spPr>
          <a:xfrm>
            <a:off x="5131434" y="4460646"/>
            <a:ext cx="1905000" cy="1428751"/>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5131434" y="1744599"/>
            <a:ext cx="1796922" cy="2521839"/>
          </a:xfrm>
          <a:prstGeom prst="rect">
            <a:avLst/>
          </a:prstGeom>
          <a:blipFill>
            <a:blip r:embed="rId4" cstate="print"/>
            <a:stretch>
              <a:fillRect/>
            </a:stretch>
          </a:blipFill>
        </p:spPr>
        <p:txBody>
          <a:bodyPr wrap="square" lIns="0" tIns="0" rIns="0" bIns="0" rtlCol="0"/>
          <a:lstStyle/>
          <a:p>
            <a:endParaRPr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59</a:t>
            </a:fld>
            <a:endParaRPr lang="en-US" dirty="0"/>
          </a:p>
        </p:txBody>
      </p:sp>
    </p:spTree>
    <p:extLst>
      <p:ext uri="{BB962C8B-B14F-4D97-AF65-F5344CB8AC3E}">
        <p14:creationId xmlns:p14="http://schemas.microsoft.com/office/powerpoint/2010/main" val="2847445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dirty="0" smtClean="0"/>
              <a:t>Medical Provider Study #1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121089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85800" y="191126"/>
            <a:ext cx="7772400" cy="1446550"/>
          </a:xfrm>
        </p:spPr>
        <p:txBody>
          <a:bodyPr/>
          <a:lstStyle/>
          <a:p>
            <a:r>
              <a:rPr lang="en-US" altLang="en-US" dirty="0" smtClean="0"/>
              <a:t>Drug Disposal Options</a:t>
            </a:r>
            <a:br>
              <a:rPr lang="en-US" altLang="en-US" dirty="0" smtClean="0"/>
            </a:br>
            <a:r>
              <a:rPr lang="en-US" altLang="en-US" dirty="0" smtClean="0"/>
              <a:t>Kentucky  </a:t>
            </a:r>
            <a:endParaRPr lang="en-US" altLang="en-US" sz="2800" dirty="0" smtClean="0"/>
          </a:p>
        </p:txBody>
      </p:sp>
      <p:sp>
        <p:nvSpPr>
          <p:cNvPr id="3" name="Content Placeholder 2"/>
          <p:cNvSpPr>
            <a:spLocks noGrp="1"/>
          </p:cNvSpPr>
          <p:nvPr>
            <p:ph idx="1"/>
          </p:nvPr>
        </p:nvSpPr>
        <p:spPr>
          <a:xfrm>
            <a:off x="533400" y="1981200"/>
            <a:ext cx="5410200" cy="3810000"/>
          </a:xfrm>
        </p:spPr>
        <p:txBody>
          <a:bodyPr/>
          <a:lstStyle/>
          <a:p>
            <a:pPr marL="0" indent="0">
              <a:buNone/>
              <a:defRPr/>
            </a:pPr>
            <a:r>
              <a:rPr lang="en-US" sz="1600" dirty="0" smtClean="0"/>
              <a:t>NABP </a:t>
            </a:r>
            <a:r>
              <a:rPr lang="en-US" sz="1600" dirty="0" smtClean="0">
                <a:hlinkClick r:id="rId2"/>
              </a:rPr>
              <a:t>www.awarerx.com</a:t>
            </a:r>
            <a:r>
              <a:rPr lang="en-US" sz="1600" dirty="0" smtClean="0"/>
              <a:t>  (48 + locations, Floyd Memorial &amp; Carroll Co. Memorial)</a:t>
            </a:r>
          </a:p>
          <a:p>
            <a:pPr marL="0" indent="0">
              <a:buNone/>
              <a:defRPr/>
            </a:pPr>
            <a:endParaRPr lang="en-US" sz="1600" dirty="0" smtClean="0"/>
          </a:p>
          <a:p>
            <a:pPr marL="0" indent="0">
              <a:buNone/>
              <a:defRPr/>
            </a:pPr>
            <a:r>
              <a:rPr lang="en-US" sz="1600" dirty="0" smtClean="0"/>
              <a:t>DEA </a:t>
            </a:r>
            <a:r>
              <a:rPr lang="en-US" sz="1600" dirty="0">
                <a:hlinkClick r:id="rId3"/>
              </a:rPr>
              <a:t>https://</a:t>
            </a:r>
            <a:r>
              <a:rPr lang="en-US" sz="1600" dirty="0" smtClean="0">
                <a:hlinkClick r:id="rId3"/>
              </a:rPr>
              <a:t>apps.deadiversion.usdoj.gov/pubdispsearch/spring/main?execution=e1s1</a:t>
            </a:r>
            <a:r>
              <a:rPr lang="en-US" sz="1600" dirty="0" smtClean="0"/>
              <a:t>  (29 locations, U of L Hospital, Clark Memorial &amp; VA Lexington) </a:t>
            </a:r>
          </a:p>
          <a:p>
            <a:pPr marL="0" indent="0">
              <a:buNone/>
              <a:defRPr/>
            </a:pPr>
            <a:endParaRPr lang="en-US" sz="1600" dirty="0" smtClean="0"/>
          </a:p>
          <a:p>
            <a:pPr marL="0" indent="0">
              <a:buNone/>
              <a:defRPr/>
            </a:pPr>
            <a:r>
              <a:rPr lang="en-US" sz="1600" dirty="0" smtClean="0"/>
              <a:t>Walgreens  (multiple locations)</a:t>
            </a:r>
          </a:p>
          <a:p>
            <a:pPr marL="0" indent="0">
              <a:buNone/>
              <a:defRPr/>
            </a:pPr>
            <a:r>
              <a:rPr lang="en-US" sz="1600" dirty="0" smtClean="0">
                <a:hlinkClick r:id="rId4"/>
              </a:rPr>
              <a:t>https</a:t>
            </a:r>
            <a:r>
              <a:rPr lang="en-US" sz="1600" dirty="0">
                <a:hlinkClick r:id="rId4"/>
              </a:rPr>
              <a:t>://</a:t>
            </a:r>
            <a:r>
              <a:rPr lang="en-US" sz="1600" dirty="0" smtClean="0">
                <a:hlinkClick r:id="rId4"/>
              </a:rPr>
              <a:t>www.walgreens.com/storelistings/storesbystate.jsp?requestType=locator</a:t>
            </a:r>
            <a:endParaRPr lang="en-US" sz="1600" dirty="0" smtClean="0"/>
          </a:p>
          <a:p>
            <a:pPr marL="0" indent="0">
              <a:buNone/>
              <a:defRPr/>
            </a:pPr>
            <a:endParaRPr lang="en-US" sz="1600" dirty="0"/>
          </a:p>
          <a:p>
            <a:pPr marL="0" indent="0">
              <a:buNone/>
              <a:defRPr/>
            </a:pPr>
            <a:r>
              <a:rPr lang="en-US" sz="1600" dirty="0" smtClean="0"/>
              <a:t>CVS (multiple locations) </a:t>
            </a:r>
            <a:endParaRPr lang="en-US" sz="1600" dirty="0"/>
          </a:p>
          <a:p>
            <a:pPr marL="0" indent="0">
              <a:buNone/>
              <a:defRPr/>
            </a:pPr>
            <a:r>
              <a:rPr lang="en-US" sz="1600" dirty="0">
                <a:hlinkClick r:id="rId5"/>
              </a:rPr>
              <a:t>https://</a:t>
            </a:r>
            <a:r>
              <a:rPr lang="en-US" sz="1600" dirty="0" smtClean="0">
                <a:hlinkClick r:id="rId5"/>
              </a:rPr>
              <a:t>www.cvs.com/content/safer-communities-locate</a:t>
            </a:r>
            <a:r>
              <a:rPr lang="en-US" sz="1600" dirty="0" smtClean="0"/>
              <a:t> </a:t>
            </a:r>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83322BA-1BF7-465F-851A-4CA23BB85E14}" type="slidenum">
              <a:rPr lang="en-US" smtClean="0"/>
              <a:pPr>
                <a:defRPr/>
              </a:pPr>
              <a:t>60</a:t>
            </a:fld>
            <a:endParaRPr lang="en-US" dirty="0"/>
          </a:p>
        </p:txBody>
      </p:sp>
      <p:pic>
        <p:nvPicPr>
          <p:cNvPr id="6" name="Picture 3" descr="J:\walgreenskios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4800600"/>
            <a:ext cx="270933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524000"/>
            <a:ext cx="1644156" cy="2895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93295586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02292" y="2568195"/>
            <a:ext cx="1060450" cy="123111"/>
          </a:xfrm>
          <a:prstGeom prst="rect">
            <a:avLst/>
          </a:prstGeom>
        </p:spPr>
        <p:txBody>
          <a:bodyPr vert="horz" wrap="square" lIns="0" tIns="0" rIns="0" bIns="0" rtlCol="0">
            <a:spAutoFit/>
          </a:bodyPr>
          <a:lstStyle/>
          <a:p>
            <a:pPr marL="12700">
              <a:lnSpc>
                <a:spcPct val="100000"/>
              </a:lnSpc>
            </a:pPr>
            <a:r>
              <a:rPr sz="800" spc="-5" dirty="0">
                <a:solidFill>
                  <a:srgbClr val="BEBEBE"/>
                </a:solidFill>
                <a:latin typeface="Arial"/>
                <a:cs typeface="Arial"/>
              </a:rPr>
              <a:t>MP </a:t>
            </a:r>
            <a:r>
              <a:rPr sz="800" dirty="0">
                <a:solidFill>
                  <a:srgbClr val="BEBEBE"/>
                </a:solidFill>
                <a:latin typeface="Arial"/>
                <a:cs typeface="Arial"/>
              </a:rPr>
              <a:t>TTAC  </a:t>
            </a:r>
            <a:r>
              <a:rPr sz="800" spc="-5" dirty="0">
                <a:solidFill>
                  <a:srgbClr val="BEBEBE"/>
                </a:solidFill>
                <a:latin typeface="Arial"/>
                <a:cs typeface="Arial"/>
              </a:rPr>
              <a:t>PDMP</a:t>
            </a:r>
            <a:r>
              <a:rPr sz="800" spc="-80" dirty="0">
                <a:solidFill>
                  <a:srgbClr val="BEBEBE"/>
                </a:solidFill>
                <a:latin typeface="Arial"/>
                <a:cs typeface="Arial"/>
              </a:rPr>
              <a:t> </a:t>
            </a:r>
            <a:r>
              <a:rPr sz="800" spc="-110" dirty="0">
                <a:solidFill>
                  <a:srgbClr val="BEBEBE"/>
                </a:solidFill>
                <a:latin typeface="Arial"/>
                <a:cs typeface="Arial"/>
              </a:rPr>
              <a:t>TTAC</a:t>
            </a:r>
            <a:endParaRPr sz="800" dirty="0">
              <a:latin typeface="Arial"/>
              <a:cs typeface="Arial"/>
            </a:endParaRPr>
          </a:p>
        </p:txBody>
      </p:sp>
      <p:sp>
        <p:nvSpPr>
          <p:cNvPr id="10" name="object 10"/>
          <p:cNvSpPr txBox="1"/>
          <p:nvPr/>
        </p:nvSpPr>
        <p:spPr>
          <a:xfrm>
            <a:off x="6648205" y="4495800"/>
            <a:ext cx="2384425" cy="477054"/>
          </a:xfrm>
          <a:prstGeom prst="rect">
            <a:avLst/>
          </a:prstGeom>
        </p:spPr>
        <p:txBody>
          <a:bodyPr vert="horz" wrap="square" lIns="0" tIns="0" rIns="0" bIns="0" rtlCol="0">
            <a:spAutoFit/>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585"/>
              </a:spcBef>
            </a:pPr>
            <a:r>
              <a:rPr sz="800" spc="-5" dirty="0">
                <a:solidFill>
                  <a:srgbClr val="BEBEBE"/>
                </a:solidFill>
                <a:latin typeface="Arial"/>
                <a:cs typeface="Arial"/>
              </a:rPr>
              <a:t>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PDMP</a:t>
            </a:r>
            <a:r>
              <a:rPr sz="800" spc="-10" dirty="0">
                <a:solidFill>
                  <a:srgbClr val="BEBEBE"/>
                </a:solidFill>
                <a:latin typeface="Arial"/>
                <a:cs typeface="Arial"/>
              </a:rPr>
              <a:t> </a:t>
            </a:r>
            <a:r>
              <a:rPr sz="800" dirty="0">
                <a:solidFill>
                  <a:srgbClr val="BEBEBE"/>
                </a:solidFill>
                <a:latin typeface="Arial"/>
                <a:cs typeface="Arial"/>
              </a:rPr>
              <a:t>TTAC</a:t>
            </a:r>
            <a:endParaRPr sz="800" dirty="0">
              <a:latin typeface="Arial"/>
              <a:cs typeface="Arial"/>
            </a:endParaRPr>
          </a:p>
        </p:txBody>
      </p:sp>
      <p:sp>
        <p:nvSpPr>
          <p:cNvPr id="13" name="object 13"/>
          <p:cNvSpPr txBox="1"/>
          <p:nvPr/>
        </p:nvSpPr>
        <p:spPr>
          <a:xfrm>
            <a:off x="6648205" y="5181600"/>
            <a:ext cx="2384425" cy="1148648"/>
          </a:xfrm>
          <a:prstGeom prst="rect">
            <a:avLst/>
          </a:prstGeom>
        </p:spPr>
        <p:txBody>
          <a:bodyPr vert="horz" wrap="square" lIns="0" tIns="1905" rIns="0" bIns="0" rtlCol="0">
            <a:spAutoFit/>
          </a:bodyPr>
          <a:lstStyle/>
          <a:p>
            <a:pPr>
              <a:lnSpc>
                <a:spcPct val="100000"/>
              </a:lnSpc>
              <a:spcBef>
                <a:spcPts val="15"/>
              </a:spcBef>
            </a:pPr>
            <a:endParaRPr sz="700" dirty="0">
              <a:latin typeface="Times New Roman"/>
              <a:cs typeface="Times New Roman"/>
            </a:endParaRPr>
          </a:p>
          <a:p>
            <a:pPr>
              <a:lnSpc>
                <a:spcPct val="100000"/>
              </a:lnSpc>
            </a:pPr>
            <a:r>
              <a:rPr sz="800" spc="-5" dirty="0">
                <a:solidFill>
                  <a:srgbClr val="BEBEBE"/>
                </a:solidFill>
                <a:latin typeface="Arial"/>
                <a:cs typeface="Arial"/>
              </a:rPr>
              <a:t>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PDMP</a:t>
            </a:r>
            <a:r>
              <a:rPr sz="800" spc="-10" dirty="0">
                <a:solidFill>
                  <a:srgbClr val="BEBEBE"/>
                </a:solidFill>
                <a:latin typeface="Arial"/>
                <a:cs typeface="Arial"/>
              </a:rPr>
              <a:t> </a:t>
            </a:r>
            <a:r>
              <a:rPr sz="800" dirty="0">
                <a:solidFill>
                  <a:srgbClr val="BEBEBE"/>
                </a:solidFill>
                <a:latin typeface="Arial"/>
                <a:cs typeface="Arial"/>
              </a:rPr>
              <a:t>TTAC</a:t>
            </a:r>
            <a:endParaRPr sz="800" dirty="0">
              <a:latin typeface="Arial"/>
              <a:cs typeface="Arial"/>
            </a:endParaRPr>
          </a:p>
          <a:p>
            <a:pPr>
              <a:lnSpc>
                <a:spcPct val="371500"/>
              </a:lnSpc>
            </a:pPr>
            <a:r>
              <a:rPr sz="800" spc="-5" dirty="0">
                <a:solidFill>
                  <a:srgbClr val="BEBEBE"/>
                </a:solidFill>
                <a:latin typeface="Arial"/>
                <a:cs typeface="Arial"/>
              </a:rPr>
              <a:t>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PDMP </a:t>
            </a:r>
            <a:r>
              <a:rPr sz="800" dirty="0">
                <a:solidFill>
                  <a:srgbClr val="BEBEBE"/>
                </a:solidFill>
                <a:latin typeface="Arial"/>
                <a:cs typeface="Arial"/>
              </a:rPr>
              <a:t>TTAC  </a:t>
            </a:r>
            <a:r>
              <a:rPr sz="800" spc="-5" dirty="0">
                <a:solidFill>
                  <a:srgbClr val="BEBEBE"/>
                </a:solidFill>
                <a:latin typeface="Arial"/>
                <a:cs typeface="Arial"/>
              </a:rPr>
              <a:t>PDMP</a:t>
            </a:r>
            <a:r>
              <a:rPr sz="800" spc="-10" dirty="0">
                <a:solidFill>
                  <a:srgbClr val="BEBEBE"/>
                </a:solidFill>
                <a:latin typeface="Arial"/>
                <a:cs typeface="Arial"/>
              </a:rPr>
              <a:t> </a:t>
            </a:r>
            <a:r>
              <a:rPr sz="800" dirty="0">
                <a:solidFill>
                  <a:srgbClr val="BEBEBE"/>
                </a:solidFill>
                <a:latin typeface="Arial"/>
                <a:cs typeface="Arial"/>
              </a:rPr>
              <a:t>TTAC</a:t>
            </a:r>
            <a:endParaRPr sz="800" dirty="0">
              <a:latin typeface="Arial"/>
              <a:cs typeface="Arial"/>
            </a:endParaRPr>
          </a:p>
        </p:txBody>
      </p:sp>
      <p:sp>
        <p:nvSpPr>
          <p:cNvPr id="14" name="object 14"/>
          <p:cNvSpPr/>
          <p:nvPr/>
        </p:nvSpPr>
        <p:spPr>
          <a:xfrm>
            <a:off x="6705600" y="5181600"/>
            <a:ext cx="2286000" cy="1295400"/>
          </a:xfrm>
          <a:custGeom>
            <a:avLst/>
            <a:gdLst/>
            <a:ahLst/>
            <a:cxnLst/>
            <a:rect l="l" t="t" r="r" b="b"/>
            <a:pathLst>
              <a:path w="2286000" h="1295400">
                <a:moveTo>
                  <a:pt x="0" y="1295400"/>
                </a:moveTo>
                <a:lnTo>
                  <a:pt x="2286000" y="1295400"/>
                </a:lnTo>
                <a:lnTo>
                  <a:pt x="2286000" y="0"/>
                </a:lnTo>
                <a:lnTo>
                  <a:pt x="0" y="0"/>
                </a:lnTo>
                <a:lnTo>
                  <a:pt x="0" y="1295400"/>
                </a:lnTo>
                <a:close/>
              </a:path>
            </a:pathLst>
          </a:custGeom>
          <a:solidFill>
            <a:srgbClr val="F1F1F1"/>
          </a:solidFill>
        </p:spPr>
        <p:txBody>
          <a:bodyPr wrap="square" lIns="0" tIns="0" rIns="0" bIns="0" rtlCol="0"/>
          <a:lstStyle/>
          <a:p>
            <a:endParaRPr dirty="0"/>
          </a:p>
        </p:txBody>
      </p:sp>
      <p:sp>
        <p:nvSpPr>
          <p:cNvPr id="15" name="object 15"/>
          <p:cNvSpPr txBox="1">
            <a:spLocks noGrp="1"/>
          </p:cNvSpPr>
          <p:nvPr>
            <p:ph type="title"/>
          </p:nvPr>
        </p:nvSpPr>
        <p:spPr>
          <a:xfrm>
            <a:off x="457202" y="272716"/>
            <a:ext cx="7903717" cy="877163"/>
          </a:xfrm>
          <a:prstGeom prst="rect">
            <a:avLst/>
          </a:prstGeom>
        </p:spPr>
        <p:txBody>
          <a:bodyPr vert="horz" wrap="square" lIns="0" tIns="0" rIns="0" bIns="0" rtlCol="0">
            <a:spAutoFit/>
          </a:bodyPr>
          <a:lstStyle/>
          <a:p>
            <a:pPr algn="ctr">
              <a:lnSpc>
                <a:spcPct val="100000"/>
              </a:lnSpc>
            </a:pPr>
            <a:r>
              <a:rPr sz="2400" spc="-10" dirty="0"/>
              <a:t>PDMP </a:t>
            </a:r>
            <a:r>
              <a:rPr sz="2400" spc="-5" dirty="0"/>
              <a:t>Mandatory Query by Prescribers and</a:t>
            </a:r>
            <a:r>
              <a:rPr sz="2400" spc="114" dirty="0"/>
              <a:t> </a:t>
            </a:r>
            <a:r>
              <a:rPr sz="2400" spc="-5" dirty="0"/>
              <a:t>Dispensers</a:t>
            </a:r>
          </a:p>
          <a:p>
            <a:pPr marL="635" algn="ctr">
              <a:lnSpc>
                <a:spcPct val="100000"/>
              </a:lnSpc>
              <a:spcBef>
                <a:spcPts val="30"/>
              </a:spcBef>
            </a:pPr>
            <a:r>
              <a:rPr sz="900" b="0" spc="-5" dirty="0">
                <a:latin typeface="Arial"/>
                <a:cs typeface="Arial"/>
              </a:rPr>
              <a:t>(</a:t>
            </a:r>
            <a:r>
              <a:rPr sz="900" b="0" u="sng" spc="-5" dirty="0">
                <a:solidFill>
                  <a:srgbClr val="009999"/>
                </a:solidFill>
                <a:latin typeface="Arial"/>
                <a:cs typeface="Arial"/>
                <a:hlinkClick r:id="rId2"/>
              </a:rPr>
              <a:t>Listing </a:t>
            </a:r>
            <a:r>
              <a:rPr sz="900" b="0" u="sng" dirty="0">
                <a:solidFill>
                  <a:srgbClr val="009999"/>
                </a:solidFill>
                <a:latin typeface="Arial"/>
                <a:cs typeface="Arial"/>
                <a:hlinkClick r:id="rId2"/>
              </a:rPr>
              <a:t>of</a:t>
            </a:r>
            <a:r>
              <a:rPr sz="900" b="0" u="sng" dirty="0">
                <a:solidFill>
                  <a:srgbClr val="009999"/>
                </a:solidFill>
                <a:latin typeface="Arial"/>
                <a:cs typeface="Arial"/>
              </a:rPr>
              <a:t> </a:t>
            </a:r>
            <a:r>
              <a:rPr sz="900" b="0" u="sng" dirty="0">
                <a:solidFill>
                  <a:srgbClr val="009999"/>
                </a:solidFill>
                <a:latin typeface="Arial"/>
                <a:cs typeface="Arial"/>
                <a:hlinkClick r:id="rId2"/>
              </a:rPr>
              <a:t>the specific </a:t>
            </a:r>
            <a:r>
              <a:rPr sz="900" b="0" u="sng" spc="-5" dirty="0">
                <a:solidFill>
                  <a:srgbClr val="009999"/>
                </a:solidFill>
                <a:latin typeface="Arial"/>
                <a:cs typeface="Arial"/>
                <a:hlinkClick r:id="rId2"/>
              </a:rPr>
              <a:t>conditions </a:t>
            </a:r>
            <a:r>
              <a:rPr sz="900" b="0" u="sng" spc="5" dirty="0">
                <a:solidFill>
                  <a:srgbClr val="009999"/>
                </a:solidFill>
                <a:latin typeface="Arial"/>
                <a:cs typeface="Arial"/>
                <a:hlinkClick r:id="rId2"/>
              </a:rPr>
              <a:t>for</a:t>
            </a:r>
            <a:r>
              <a:rPr sz="900" b="0" u="sng" spc="5" dirty="0">
                <a:solidFill>
                  <a:srgbClr val="009999"/>
                </a:solidFill>
                <a:latin typeface="Arial"/>
                <a:cs typeface="Arial"/>
              </a:rPr>
              <a:t> </a:t>
            </a:r>
            <a:r>
              <a:rPr sz="900" b="0" u="sng" dirty="0">
                <a:solidFill>
                  <a:srgbClr val="009999"/>
                </a:solidFill>
                <a:latin typeface="Arial"/>
                <a:cs typeface="Arial"/>
                <a:hlinkClick r:id="rId2"/>
              </a:rPr>
              <a:t>mandatory</a:t>
            </a:r>
            <a:r>
              <a:rPr sz="900" b="0" u="sng" spc="-140" dirty="0">
                <a:solidFill>
                  <a:srgbClr val="009999"/>
                </a:solidFill>
                <a:latin typeface="Arial"/>
                <a:cs typeface="Arial"/>
                <a:hlinkClick r:id="rId2"/>
              </a:rPr>
              <a:t> </a:t>
            </a:r>
            <a:r>
              <a:rPr sz="900" b="0" u="sng" dirty="0">
                <a:solidFill>
                  <a:srgbClr val="009999"/>
                </a:solidFill>
                <a:latin typeface="Arial"/>
                <a:cs typeface="Arial"/>
                <a:hlinkClick r:id="rId2"/>
              </a:rPr>
              <a:t>query</a:t>
            </a:r>
            <a:r>
              <a:rPr sz="900" b="0" dirty="0">
                <a:latin typeface="Arial"/>
                <a:cs typeface="Arial"/>
              </a:rPr>
              <a:t>)</a:t>
            </a:r>
            <a:endParaRPr sz="1100" dirty="0">
              <a:latin typeface="Arial"/>
              <a:cs typeface="Arial"/>
            </a:endParaRPr>
          </a:p>
        </p:txBody>
      </p:sp>
      <p:sp>
        <p:nvSpPr>
          <p:cNvPr id="16" name="object 16"/>
          <p:cNvSpPr/>
          <p:nvPr/>
        </p:nvSpPr>
        <p:spPr>
          <a:xfrm>
            <a:off x="7025640" y="984504"/>
            <a:ext cx="434340" cy="739139"/>
          </a:xfrm>
          <a:prstGeom prst="rect">
            <a:avLst/>
          </a:prstGeom>
          <a:blipFill>
            <a:blip r:embed="rId3" cstate="print"/>
            <a:stretch>
              <a:fillRect/>
            </a:stretch>
          </a:blipFill>
        </p:spPr>
        <p:txBody>
          <a:bodyPr wrap="square" lIns="0" tIns="0" rIns="0" bIns="0" rtlCol="0"/>
          <a:lstStyle/>
          <a:p>
            <a:endParaRPr dirty="0"/>
          </a:p>
        </p:txBody>
      </p:sp>
      <p:sp>
        <p:nvSpPr>
          <p:cNvPr id="17" name="object 17"/>
          <p:cNvSpPr/>
          <p:nvPr/>
        </p:nvSpPr>
        <p:spPr>
          <a:xfrm>
            <a:off x="6958583" y="1408176"/>
            <a:ext cx="201168" cy="455675"/>
          </a:xfrm>
          <a:prstGeom prst="rect">
            <a:avLst/>
          </a:prstGeom>
          <a:blipFill>
            <a:blip r:embed="rId4" cstate="print"/>
            <a:stretch>
              <a:fillRect/>
            </a:stretch>
          </a:blipFill>
        </p:spPr>
        <p:txBody>
          <a:bodyPr wrap="square" lIns="0" tIns="0" rIns="0" bIns="0" rtlCol="0"/>
          <a:lstStyle/>
          <a:p>
            <a:endParaRPr dirty="0"/>
          </a:p>
        </p:txBody>
      </p:sp>
      <p:sp>
        <p:nvSpPr>
          <p:cNvPr id="18" name="object 18"/>
          <p:cNvSpPr/>
          <p:nvPr/>
        </p:nvSpPr>
        <p:spPr>
          <a:xfrm>
            <a:off x="6760466" y="1432560"/>
            <a:ext cx="214883" cy="463296"/>
          </a:xfrm>
          <a:prstGeom prst="rect">
            <a:avLst/>
          </a:prstGeom>
          <a:blipFill>
            <a:blip r:embed="rId5" cstate="print"/>
            <a:stretch>
              <a:fillRect/>
            </a:stretch>
          </a:blipFill>
        </p:spPr>
        <p:txBody>
          <a:bodyPr wrap="square" lIns="0" tIns="0" rIns="0" bIns="0" rtlCol="0"/>
          <a:lstStyle/>
          <a:p>
            <a:endParaRPr dirty="0"/>
          </a:p>
        </p:txBody>
      </p:sp>
      <p:sp>
        <p:nvSpPr>
          <p:cNvPr id="19" name="object 19"/>
          <p:cNvSpPr/>
          <p:nvPr/>
        </p:nvSpPr>
        <p:spPr>
          <a:xfrm>
            <a:off x="6890004" y="1798322"/>
            <a:ext cx="419100" cy="246887"/>
          </a:xfrm>
          <a:prstGeom prst="rect">
            <a:avLst/>
          </a:prstGeom>
          <a:blipFill>
            <a:blip r:embed="rId6" cstate="print"/>
            <a:stretch>
              <a:fillRect/>
            </a:stretch>
          </a:blipFill>
        </p:spPr>
        <p:txBody>
          <a:bodyPr wrap="square" lIns="0" tIns="0" rIns="0" bIns="0" rtlCol="0"/>
          <a:lstStyle/>
          <a:p>
            <a:endParaRPr dirty="0"/>
          </a:p>
        </p:txBody>
      </p:sp>
      <p:sp>
        <p:nvSpPr>
          <p:cNvPr id="20" name="object 20"/>
          <p:cNvSpPr/>
          <p:nvPr/>
        </p:nvSpPr>
        <p:spPr>
          <a:xfrm>
            <a:off x="7074409" y="1988820"/>
            <a:ext cx="105155" cy="137160"/>
          </a:xfrm>
          <a:prstGeom prst="rect">
            <a:avLst/>
          </a:prstGeom>
          <a:blipFill>
            <a:blip r:embed="rId7" cstate="print"/>
            <a:stretch>
              <a:fillRect/>
            </a:stretch>
          </a:blipFill>
        </p:spPr>
        <p:txBody>
          <a:bodyPr wrap="square" lIns="0" tIns="0" rIns="0" bIns="0" rtlCol="0"/>
          <a:lstStyle/>
          <a:p>
            <a:endParaRPr dirty="0"/>
          </a:p>
        </p:txBody>
      </p:sp>
      <p:sp>
        <p:nvSpPr>
          <p:cNvPr id="21" name="object 21"/>
          <p:cNvSpPr/>
          <p:nvPr/>
        </p:nvSpPr>
        <p:spPr>
          <a:xfrm>
            <a:off x="6902195" y="2011680"/>
            <a:ext cx="188975" cy="170687"/>
          </a:xfrm>
          <a:prstGeom prst="rect">
            <a:avLst/>
          </a:prstGeom>
          <a:blipFill>
            <a:blip r:embed="rId8" cstate="print"/>
            <a:stretch>
              <a:fillRect/>
            </a:stretch>
          </a:blipFill>
        </p:spPr>
        <p:txBody>
          <a:bodyPr wrap="square" lIns="0" tIns="0" rIns="0" bIns="0" rtlCol="0"/>
          <a:lstStyle/>
          <a:p>
            <a:endParaRPr dirty="0"/>
          </a:p>
        </p:txBody>
      </p:sp>
      <p:sp>
        <p:nvSpPr>
          <p:cNvPr id="22" name="object 22"/>
          <p:cNvSpPr/>
          <p:nvPr/>
        </p:nvSpPr>
        <p:spPr>
          <a:xfrm>
            <a:off x="6214871" y="1560576"/>
            <a:ext cx="688848" cy="641603"/>
          </a:xfrm>
          <a:prstGeom prst="rect">
            <a:avLst/>
          </a:prstGeom>
          <a:blipFill>
            <a:blip r:embed="rId9" cstate="print"/>
            <a:stretch>
              <a:fillRect/>
            </a:stretch>
          </a:blipFill>
        </p:spPr>
        <p:txBody>
          <a:bodyPr wrap="square" lIns="0" tIns="0" rIns="0" bIns="0" rtlCol="0"/>
          <a:lstStyle/>
          <a:p>
            <a:endParaRPr dirty="0"/>
          </a:p>
        </p:txBody>
      </p:sp>
      <p:sp>
        <p:nvSpPr>
          <p:cNvPr id="23" name="object 23"/>
          <p:cNvSpPr/>
          <p:nvPr/>
        </p:nvSpPr>
        <p:spPr>
          <a:xfrm>
            <a:off x="6903719" y="2156462"/>
            <a:ext cx="204216" cy="143255"/>
          </a:xfrm>
          <a:prstGeom prst="rect">
            <a:avLst/>
          </a:prstGeom>
          <a:blipFill>
            <a:blip r:embed="rId10" cstate="print"/>
            <a:stretch>
              <a:fillRect/>
            </a:stretch>
          </a:blipFill>
        </p:spPr>
        <p:txBody>
          <a:bodyPr wrap="square" lIns="0" tIns="0" rIns="0" bIns="0" rtlCol="0"/>
          <a:lstStyle/>
          <a:p>
            <a:endParaRPr dirty="0"/>
          </a:p>
        </p:txBody>
      </p:sp>
      <p:sp>
        <p:nvSpPr>
          <p:cNvPr id="24" name="object 24"/>
          <p:cNvSpPr/>
          <p:nvPr/>
        </p:nvSpPr>
        <p:spPr>
          <a:xfrm>
            <a:off x="6742176" y="2171701"/>
            <a:ext cx="161544" cy="388620"/>
          </a:xfrm>
          <a:prstGeom prst="rect">
            <a:avLst/>
          </a:prstGeom>
          <a:blipFill>
            <a:blip r:embed="rId11" cstate="print"/>
            <a:stretch>
              <a:fillRect/>
            </a:stretch>
          </a:blipFill>
        </p:spPr>
        <p:txBody>
          <a:bodyPr wrap="square" lIns="0" tIns="0" rIns="0" bIns="0" rtlCol="0"/>
          <a:lstStyle/>
          <a:p>
            <a:endParaRPr dirty="0"/>
          </a:p>
        </p:txBody>
      </p:sp>
      <p:sp>
        <p:nvSpPr>
          <p:cNvPr id="25" name="object 25"/>
          <p:cNvSpPr/>
          <p:nvPr/>
        </p:nvSpPr>
        <p:spPr>
          <a:xfrm>
            <a:off x="6118859" y="2100074"/>
            <a:ext cx="669036" cy="512063"/>
          </a:xfrm>
          <a:prstGeom prst="rect">
            <a:avLst/>
          </a:prstGeom>
          <a:blipFill>
            <a:blip r:embed="rId12" cstate="print"/>
            <a:stretch>
              <a:fillRect/>
            </a:stretch>
          </a:blipFill>
        </p:spPr>
        <p:txBody>
          <a:bodyPr wrap="square" lIns="0" tIns="0" rIns="0" bIns="0" rtlCol="0"/>
          <a:lstStyle/>
          <a:p>
            <a:endParaRPr dirty="0"/>
          </a:p>
        </p:txBody>
      </p:sp>
      <p:sp>
        <p:nvSpPr>
          <p:cNvPr id="26" name="object 26"/>
          <p:cNvSpPr/>
          <p:nvPr/>
        </p:nvSpPr>
        <p:spPr>
          <a:xfrm>
            <a:off x="6719316" y="2453639"/>
            <a:ext cx="138683" cy="217932"/>
          </a:xfrm>
          <a:prstGeom prst="rect">
            <a:avLst/>
          </a:prstGeom>
          <a:blipFill>
            <a:blip r:embed="rId13" cstate="print"/>
            <a:stretch>
              <a:fillRect/>
            </a:stretch>
          </a:blipFill>
        </p:spPr>
        <p:txBody>
          <a:bodyPr wrap="square" lIns="0" tIns="0" rIns="0" bIns="0" rtlCol="0"/>
          <a:lstStyle/>
          <a:p>
            <a:endParaRPr dirty="0"/>
          </a:p>
        </p:txBody>
      </p:sp>
      <p:sp>
        <p:nvSpPr>
          <p:cNvPr id="27" name="object 27"/>
          <p:cNvSpPr/>
          <p:nvPr/>
        </p:nvSpPr>
        <p:spPr>
          <a:xfrm>
            <a:off x="6338317" y="2491740"/>
            <a:ext cx="512063" cy="303275"/>
          </a:xfrm>
          <a:prstGeom prst="rect">
            <a:avLst/>
          </a:prstGeom>
          <a:blipFill>
            <a:blip r:embed="rId14" cstate="print"/>
            <a:stretch>
              <a:fillRect/>
            </a:stretch>
          </a:blipFill>
        </p:spPr>
        <p:txBody>
          <a:bodyPr wrap="square" lIns="0" tIns="0" rIns="0" bIns="0" rtlCol="0"/>
          <a:lstStyle/>
          <a:p>
            <a:endParaRPr dirty="0"/>
          </a:p>
        </p:txBody>
      </p:sp>
      <p:sp>
        <p:nvSpPr>
          <p:cNvPr id="28" name="object 28"/>
          <p:cNvSpPr/>
          <p:nvPr/>
        </p:nvSpPr>
        <p:spPr>
          <a:xfrm>
            <a:off x="6752843" y="2781302"/>
            <a:ext cx="73150" cy="149351"/>
          </a:xfrm>
          <a:prstGeom prst="rect">
            <a:avLst/>
          </a:prstGeom>
          <a:blipFill>
            <a:blip r:embed="rId15" cstate="print"/>
            <a:stretch>
              <a:fillRect/>
            </a:stretch>
          </a:blipFill>
        </p:spPr>
        <p:txBody>
          <a:bodyPr wrap="square" lIns="0" tIns="0" rIns="0" bIns="0" rtlCol="0"/>
          <a:lstStyle/>
          <a:p>
            <a:endParaRPr dirty="0"/>
          </a:p>
        </p:txBody>
      </p:sp>
      <p:sp>
        <p:nvSpPr>
          <p:cNvPr id="29" name="object 29"/>
          <p:cNvSpPr/>
          <p:nvPr/>
        </p:nvSpPr>
        <p:spPr>
          <a:xfrm>
            <a:off x="5945125" y="2660904"/>
            <a:ext cx="824483" cy="542544"/>
          </a:xfrm>
          <a:prstGeom prst="rect">
            <a:avLst/>
          </a:prstGeom>
          <a:blipFill>
            <a:blip r:embed="rId16" cstate="print"/>
            <a:stretch>
              <a:fillRect/>
            </a:stretch>
          </a:blipFill>
        </p:spPr>
        <p:txBody>
          <a:bodyPr wrap="square" lIns="0" tIns="0" rIns="0" bIns="0" rtlCol="0"/>
          <a:lstStyle/>
          <a:p>
            <a:endParaRPr dirty="0"/>
          </a:p>
        </p:txBody>
      </p:sp>
      <p:sp>
        <p:nvSpPr>
          <p:cNvPr id="30" name="object 30"/>
          <p:cNvSpPr/>
          <p:nvPr/>
        </p:nvSpPr>
        <p:spPr>
          <a:xfrm>
            <a:off x="5884166" y="3035809"/>
            <a:ext cx="931163" cy="512063"/>
          </a:xfrm>
          <a:prstGeom prst="rect">
            <a:avLst/>
          </a:prstGeom>
          <a:blipFill>
            <a:blip r:embed="rId17" cstate="print"/>
            <a:stretch>
              <a:fillRect/>
            </a:stretch>
          </a:blipFill>
        </p:spPr>
        <p:txBody>
          <a:bodyPr wrap="square" lIns="0" tIns="0" rIns="0" bIns="0" rtlCol="0"/>
          <a:lstStyle/>
          <a:p>
            <a:endParaRPr dirty="0"/>
          </a:p>
        </p:txBody>
      </p:sp>
      <p:sp>
        <p:nvSpPr>
          <p:cNvPr id="31" name="object 31"/>
          <p:cNvSpPr/>
          <p:nvPr/>
        </p:nvSpPr>
        <p:spPr>
          <a:xfrm>
            <a:off x="5983223" y="3422903"/>
            <a:ext cx="536448" cy="515112"/>
          </a:xfrm>
          <a:prstGeom prst="rect">
            <a:avLst/>
          </a:prstGeom>
          <a:blipFill>
            <a:blip r:embed="rId18" cstate="print"/>
            <a:stretch>
              <a:fillRect/>
            </a:stretch>
          </a:blipFill>
        </p:spPr>
        <p:txBody>
          <a:bodyPr wrap="square" lIns="0" tIns="0" rIns="0" bIns="0" rtlCol="0"/>
          <a:lstStyle/>
          <a:p>
            <a:endParaRPr dirty="0"/>
          </a:p>
        </p:txBody>
      </p:sp>
      <p:sp>
        <p:nvSpPr>
          <p:cNvPr id="32" name="object 32"/>
          <p:cNvSpPr/>
          <p:nvPr/>
        </p:nvSpPr>
        <p:spPr>
          <a:xfrm>
            <a:off x="5670803" y="3518915"/>
            <a:ext cx="620268" cy="705612"/>
          </a:xfrm>
          <a:prstGeom prst="rect">
            <a:avLst/>
          </a:prstGeom>
          <a:blipFill>
            <a:blip r:embed="rId19" cstate="print"/>
            <a:stretch>
              <a:fillRect/>
            </a:stretch>
          </a:blipFill>
        </p:spPr>
        <p:txBody>
          <a:bodyPr wrap="square" lIns="0" tIns="0" rIns="0" bIns="0" rtlCol="0"/>
          <a:lstStyle/>
          <a:p>
            <a:endParaRPr dirty="0"/>
          </a:p>
        </p:txBody>
      </p:sp>
      <p:sp>
        <p:nvSpPr>
          <p:cNvPr id="33" name="object 33"/>
          <p:cNvSpPr/>
          <p:nvPr/>
        </p:nvSpPr>
        <p:spPr>
          <a:xfrm>
            <a:off x="5530598" y="4157472"/>
            <a:ext cx="1013459" cy="955547"/>
          </a:xfrm>
          <a:prstGeom prst="rect">
            <a:avLst/>
          </a:prstGeom>
          <a:blipFill>
            <a:blip r:embed="rId20" cstate="print"/>
            <a:stretch>
              <a:fillRect/>
            </a:stretch>
          </a:blipFill>
        </p:spPr>
        <p:txBody>
          <a:bodyPr wrap="square" lIns="0" tIns="0" rIns="0" bIns="0" rtlCol="0"/>
          <a:lstStyle/>
          <a:p>
            <a:endParaRPr dirty="0"/>
          </a:p>
        </p:txBody>
      </p:sp>
      <p:sp>
        <p:nvSpPr>
          <p:cNvPr id="34" name="object 34"/>
          <p:cNvSpPr/>
          <p:nvPr/>
        </p:nvSpPr>
        <p:spPr>
          <a:xfrm>
            <a:off x="5646422" y="2289049"/>
            <a:ext cx="492251" cy="640079"/>
          </a:xfrm>
          <a:prstGeom prst="rect">
            <a:avLst/>
          </a:prstGeom>
          <a:blipFill>
            <a:blip r:embed="rId21" cstate="print"/>
            <a:stretch>
              <a:fillRect/>
            </a:stretch>
          </a:blipFill>
        </p:spPr>
        <p:txBody>
          <a:bodyPr wrap="square" lIns="0" tIns="0" rIns="0" bIns="0" rtlCol="0"/>
          <a:lstStyle/>
          <a:p>
            <a:endParaRPr dirty="0"/>
          </a:p>
        </p:txBody>
      </p:sp>
      <p:sp>
        <p:nvSpPr>
          <p:cNvPr id="35" name="object 35"/>
          <p:cNvSpPr/>
          <p:nvPr/>
        </p:nvSpPr>
        <p:spPr>
          <a:xfrm>
            <a:off x="5996942" y="2461260"/>
            <a:ext cx="510539" cy="594360"/>
          </a:xfrm>
          <a:prstGeom prst="rect">
            <a:avLst/>
          </a:prstGeom>
          <a:blipFill>
            <a:blip r:embed="rId22" cstate="print"/>
            <a:stretch>
              <a:fillRect/>
            </a:stretch>
          </a:blipFill>
        </p:spPr>
        <p:txBody>
          <a:bodyPr wrap="square" lIns="0" tIns="0" rIns="0" bIns="0" rtlCol="0"/>
          <a:lstStyle/>
          <a:p>
            <a:endParaRPr dirty="0"/>
          </a:p>
        </p:txBody>
      </p:sp>
      <p:sp>
        <p:nvSpPr>
          <p:cNvPr id="36" name="object 36"/>
          <p:cNvSpPr/>
          <p:nvPr/>
        </p:nvSpPr>
        <p:spPr>
          <a:xfrm>
            <a:off x="5324855" y="2417066"/>
            <a:ext cx="364236" cy="676655"/>
          </a:xfrm>
          <a:prstGeom prst="rect">
            <a:avLst/>
          </a:prstGeom>
          <a:blipFill>
            <a:blip r:embed="rId23" cstate="print"/>
            <a:stretch>
              <a:fillRect/>
            </a:stretch>
          </a:blipFill>
        </p:spPr>
        <p:txBody>
          <a:bodyPr wrap="square" lIns="0" tIns="0" rIns="0" bIns="0" rtlCol="0"/>
          <a:lstStyle/>
          <a:p>
            <a:endParaRPr dirty="0"/>
          </a:p>
        </p:txBody>
      </p:sp>
      <p:sp>
        <p:nvSpPr>
          <p:cNvPr id="37" name="object 37"/>
          <p:cNvSpPr/>
          <p:nvPr/>
        </p:nvSpPr>
        <p:spPr>
          <a:xfrm>
            <a:off x="5239511" y="2827021"/>
            <a:ext cx="822960" cy="519684"/>
          </a:xfrm>
          <a:prstGeom prst="rect">
            <a:avLst/>
          </a:prstGeom>
          <a:blipFill>
            <a:blip r:embed="rId24" cstate="print"/>
            <a:stretch>
              <a:fillRect/>
            </a:stretch>
          </a:blipFill>
        </p:spPr>
        <p:txBody>
          <a:bodyPr wrap="square" lIns="0" tIns="0" rIns="0" bIns="0" rtlCol="0"/>
          <a:lstStyle/>
          <a:p>
            <a:endParaRPr dirty="0"/>
          </a:p>
        </p:txBody>
      </p:sp>
      <p:sp>
        <p:nvSpPr>
          <p:cNvPr id="38" name="object 38"/>
          <p:cNvSpPr/>
          <p:nvPr/>
        </p:nvSpPr>
        <p:spPr>
          <a:xfrm>
            <a:off x="5117593" y="3201924"/>
            <a:ext cx="963167" cy="425195"/>
          </a:xfrm>
          <a:prstGeom prst="rect">
            <a:avLst/>
          </a:prstGeom>
          <a:blipFill>
            <a:blip r:embed="rId25" cstate="print"/>
            <a:stretch>
              <a:fillRect/>
            </a:stretch>
          </a:blipFill>
        </p:spPr>
        <p:txBody>
          <a:bodyPr wrap="square" lIns="0" tIns="0" rIns="0" bIns="0" rtlCol="0"/>
          <a:lstStyle/>
          <a:p>
            <a:endParaRPr dirty="0"/>
          </a:p>
        </p:txBody>
      </p:sp>
      <p:sp>
        <p:nvSpPr>
          <p:cNvPr id="39" name="object 39"/>
          <p:cNvSpPr/>
          <p:nvPr/>
        </p:nvSpPr>
        <p:spPr>
          <a:xfrm>
            <a:off x="5338571" y="3573779"/>
            <a:ext cx="483108" cy="775716"/>
          </a:xfrm>
          <a:prstGeom prst="rect">
            <a:avLst/>
          </a:prstGeom>
          <a:blipFill>
            <a:blip r:embed="rId26" cstate="print"/>
            <a:stretch>
              <a:fillRect/>
            </a:stretch>
          </a:blipFill>
        </p:spPr>
        <p:txBody>
          <a:bodyPr wrap="square" lIns="0" tIns="0" rIns="0" bIns="0" rtlCol="0"/>
          <a:lstStyle/>
          <a:p>
            <a:endParaRPr dirty="0"/>
          </a:p>
        </p:txBody>
      </p:sp>
      <p:sp>
        <p:nvSpPr>
          <p:cNvPr id="40" name="object 40"/>
          <p:cNvSpPr/>
          <p:nvPr/>
        </p:nvSpPr>
        <p:spPr>
          <a:xfrm>
            <a:off x="4975861" y="3619502"/>
            <a:ext cx="434339" cy="786383"/>
          </a:xfrm>
          <a:prstGeom prst="rect">
            <a:avLst/>
          </a:prstGeom>
          <a:blipFill>
            <a:blip r:embed="rId27" cstate="print"/>
            <a:stretch>
              <a:fillRect/>
            </a:stretch>
          </a:blipFill>
        </p:spPr>
        <p:txBody>
          <a:bodyPr wrap="square" lIns="0" tIns="0" rIns="0" bIns="0" rtlCol="0"/>
          <a:lstStyle/>
          <a:p>
            <a:endParaRPr dirty="0"/>
          </a:p>
        </p:txBody>
      </p:sp>
      <p:sp>
        <p:nvSpPr>
          <p:cNvPr id="41" name="object 41"/>
          <p:cNvSpPr/>
          <p:nvPr/>
        </p:nvSpPr>
        <p:spPr>
          <a:xfrm>
            <a:off x="5388864" y="1751078"/>
            <a:ext cx="480060" cy="679703"/>
          </a:xfrm>
          <a:prstGeom prst="rect">
            <a:avLst/>
          </a:prstGeom>
          <a:blipFill>
            <a:blip r:embed="rId28" cstate="print"/>
            <a:stretch>
              <a:fillRect/>
            </a:stretch>
          </a:blipFill>
        </p:spPr>
        <p:txBody>
          <a:bodyPr wrap="square" lIns="0" tIns="0" rIns="0" bIns="0" rtlCol="0"/>
          <a:lstStyle/>
          <a:p>
            <a:endParaRPr dirty="0"/>
          </a:p>
        </p:txBody>
      </p:sp>
      <p:sp>
        <p:nvSpPr>
          <p:cNvPr id="42" name="object 42"/>
          <p:cNvSpPr/>
          <p:nvPr/>
        </p:nvSpPr>
        <p:spPr>
          <a:xfrm>
            <a:off x="4972811" y="1528572"/>
            <a:ext cx="646176" cy="405384"/>
          </a:xfrm>
          <a:prstGeom prst="rect">
            <a:avLst/>
          </a:prstGeom>
          <a:blipFill>
            <a:blip r:embed="rId29" cstate="print"/>
            <a:stretch>
              <a:fillRect/>
            </a:stretch>
          </a:blipFill>
        </p:spPr>
        <p:txBody>
          <a:bodyPr wrap="square" lIns="0" tIns="0" rIns="0" bIns="0" rtlCol="0"/>
          <a:lstStyle/>
          <a:p>
            <a:endParaRPr dirty="0"/>
          </a:p>
        </p:txBody>
      </p:sp>
      <p:sp>
        <p:nvSpPr>
          <p:cNvPr id="43" name="object 43"/>
          <p:cNvSpPr/>
          <p:nvPr/>
        </p:nvSpPr>
        <p:spPr>
          <a:xfrm>
            <a:off x="4695444" y="1690117"/>
            <a:ext cx="608076" cy="708660"/>
          </a:xfrm>
          <a:prstGeom prst="rect">
            <a:avLst/>
          </a:prstGeom>
          <a:blipFill>
            <a:blip r:embed="rId30" cstate="print"/>
            <a:stretch>
              <a:fillRect/>
            </a:stretch>
          </a:blipFill>
        </p:spPr>
        <p:txBody>
          <a:bodyPr wrap="square" lIns="0" tIns="0" rIns="0" bIns="0" rtlCol="0"/>
          <a:lstStyle/>
          <a:p>
            <a:endParaRPr dirty="0"/>
          </a:p>
        </p:txBody>
      </p:sp>
      <p:sp>
        <p:nvSpPr>
          <p:cNvPr id="44" name="object 44"/>
          <p:cNvSpPr/>
          <p:nvPr/>
        </p:nvSpPr>
        <p:spPr>
          <a:xfrm>
            <a:off x="4896611" y="2363724"/>
            <a:ext cx="495300" cy="891539"/>
          </a:xfrm>
          <a:prstGeom prst="rect">
            <a:avLst/>
          </a:prstGeom>
          <a:blipFill>
            <a:blip r:embed="rId31" cstate="print"/>
            <a:stretch>
              <a:fillRect/>
            </a:stretch>
          </a:blipFill>
        </p:spPr>
        <p:txBody>
          <a:bodyPr wrap="square" lIns="0" tIns="0" rIns="0" bIns="0" rtlCol="0"/>
          <a:lstStyle/>
          <a:p>
            <a:endParaRPr dirty="0"/>
          </a:p>
        </p:txBody>
      </p:sp>
      <p:sp>
        <p:nvSpPr>
          <p:cNvPr id="45" name="object 45"/>
          <p:cNvSpPr/>
          <p:nvPr/>
        </p:nvSpPr>
        <p:spPr>
          <a:xfrm>
            <a:off x="4620767" y="3991355"/>
            <a:ext cx="733043" cy="598932"/>
          </a:xfrm>
          <a:prstGeom prst="rect">
            <a:avLst/>
          </a:prstGeom>
          <a:blipFill>
            <a:blip r:embed="rId32" cstate="print"/>
            <a:stretch>
              <a:fillRect/>
            </a:stretch>
          </a:blipFill>
        </p:spPr>
        <p:txBody>
          <a:bodyPr wrap="square" lIns="0" tIns="0" rIns="0" bIns="0" rtlCol="0"/>
          <a:lstStyle/>
          <a:p>
            <a:endParaRPr dirty="0"/>
          </a:p>
        </p:txBody>
      </p:sp>
      <p:sp>
        <p:nvSpPr>
          <p:cNvPr id="46" name="object 46"/>
          <p:cNvSpPr/>
          <p:nvPr/>
        </p:nvSpPr>
        <p:spPr>
          <a:xfrm>
            <a:off x="4210811" y="1405128"/>
            <a:ext cx="726948" cy="873251"/>
          </a:xfrm>
          <a:prstGeom prst="rect">
            <a:avLst/>
          </a:prstGeom>
          <a:blipFill>
            <a:blip r:embed="rId33" cstate="print"/>
            <a:stretch>
              <a:fillRect/>
            </a:stretch>
          </a:blipFill>
        </p:spPr>
        <p:txBody>
          <a:bodyPr wrap="square" lIns="0" tIns="0" rIns="0" bIns="0" rtlCol="0"/>
          <a:lstStyle/>
          <a:p>
            <a:endParaRPr dirty="0"/>
          </a:p>
        </p:txBody>
      </p:sp>
      <p:sp>
        <p:nvSpPr>
          <p:cNvPr id="47" name="object 47"/>
          <p:cNvSpPr/>
          <p:nvPr/>
        </p:nvSpPr>
        <p:spPr>
          <a:xfrm>
            <a:off x="4314446" y="2240280"/>
            <a:ext cx="678179" cy="525779"/>
          </a:xfrm>
          <a:prstGeom prst="rect">
            <a:avLst/>
          </a:prstGeom>
          <a:blipFill>
            <a:blip r:embed="rId34" cstate="print"/>
            <a:stretch>
              <a:fillRect/>
            </a:stretch>
          </a:blipFill>
        </p:spPr>
        <p:txBody>
          <a:bodyPr wrap="square" lIns="0" tIns="0" rIns="0" bIns="0" rtlCol="0"/>
          <a:lstStyle/>
          <a:p>
            <a:endParaRPr dirty="0"/>
          </a:p>
        </p:txBody>
      </p:sp>
      <p:sp>
        <p:nvSpPr>
          <p:cNvPr id="48" name="object 48"/>
          <p:cNvSpPr/>
          <p:nvPr/>
        </p:nvSpPr>
        <p:spPr>
          <a:xfrm>
            <a:off x="4436366" y="2731007"/>
            <a:ext cx="813815" cy="760476"/>
          </a:xfrm>
          <a:prstGeom prst="rect">
            <a:avLst/>
          </a:prstGeom>
          <a:blipFill>
            <a:blip r:embed="rId35" cstate="print"/>
            <a:stretch>
              <a:fillRect/>
            </a:stretch>
          </a:blipFill>
        </p:spPr>
        <p:txBody>
          <a:bodyPr wrap="square" lIns="0" tIns="0" rIns="0" bIns="0" rtlCol="0"/>
          <a:lstStyle/>
          <a:p>
            <a:endParaRPr dirty="0"/>
          </a:p>
        </p:txBody>
      </p:sp>
      <p:sp>
        <p:nvSpPr>
          <p:cNvPr id="49" name="object 49"/>
          <p:cNvSpPr/>
          <p:nvPr/>
        </p:nvSpPr>
        <p:spPr>
          <a:xfrm>
            <a:off x="4567430" y="3416808"/>
            <a:ext cx="583691" cy="592835"/>
          </a:xfrm>
          <a:prstGeom prst="rect">
            <a:avLst/>
          </a:prstGeom>
          <a:blipFill>
            <a:blip r:embed="rId36" cstate="print"/>
            <a:stretch>
              <a:fillRect/>
            </a:stretch>
          </a:blipFill>
        </p:spPr>
        <p:txBody>
          <a:bodyPr wrap="square" lIns="0" tIns="0" rIns="0" bIns="0" rtlCol="0"/>
          <a:lstStyle/>
          <a:p>
            <a:endParaRPr dirty="0"/>
          </a:p>
        </p:txBody>
      </p:sp>
      <p:sp>
        <p:nvSpPr>
          <p:cNvPr id="50" name="object 50"/>
          <p:cNvSpPr/>
          <p:nvPr/>
        </p:nvSpPr>
        <p:spPr>
          <a:xfrm>
            <a:off x="3512820" y="1391412"/>
            <a:ext cx="772668" cy="510539"/>
          </a:xfrm>
          <a:prstGeom prst="rect">
            <a:avLst/>
          </a:prstGeom>
          <a:blipFill>
            <a:blip r:embed="rId37" cstate="print"/>
            <a:stretch>
              <a:fillRect/>
            </a:stretch>
          </a:blipFill>
        </p:spPr>
        <p:txBody>
          <a:bodyPr wrap="square" lIns="0" tIns="0" rIns="0" bIns="0" rtlCol="0"/>
          <a:lstStyle/>
          <a:p>
            <a:endParaRPr dirty="0"/>
          </a:p>
        </p:txBody>
      </p:sp>
      <p:sp>
        <p:nvSpPr>
          <p:cNvPr id="51" name="object 51"/>
          <p:cNvSpPr/>
          <p:nvPr/>
        </p:nvSpPr>
        <p:spPr>
          <a:xfrm>
            <a:off x="3500630" y="1908049"/>
            <a:ext cx="813815" cy="525779"/>
          </a:xfrm>
          <a:prstGeom prst="rect">
            <a:avLst/>
          </a:prstGeom>
          <a:blipFill>
            <a:blip r:embed="rId38" cstate="print"/>
            <a:stretch>
              <a:fillRect/>
            </a:stretch>
          </a:blipFill>
        </p:spPr>
        <p:txBody>
          <a:bodyPr wrap="square" lIns="0" tIns="0" rIns="0" bIns="0" rtlCol="0"/>
          <a:lstStyle/>
          <a:p>
            <a:endParaRPr dirty="0"/>
          </a:p>
        </p:txBody>
      </p:sp>
      <p:sp>
        <p:nvSpPr>
          <p:cNvPr id="52" name="object 52"/>
          <p:cNvSpPr/>
          <p:nvPr/>
        </p:nvSpPr>
        <p:spPr>
          <a:xfrm>
            <a:off x="3500630" y="2369821"/>
            <a:ext cx="946403" cy="498348"/>
          </a:xfrm>
          <a:prstGeom prst="rect">
            <a:avLst/>
          </a:prstGeom>
          <a:blipFill>
            <a:blip r:embed="rId39" cstate="print"/>
            <a:stretch>
              <a:fillRect/>
            </a:stretch>
          </a:blipFill>
        </p:spPr>
        <p:txBody>
          <a:bodyPr wrap="square" lIns="0" tIns="0" rIns="0" bIns="0" rtlCol="0"/>
          <a:lstStyle/>
          <a:p>
            <a:endParaRPr dirty="0"/>
          </a:p>
        </p:txBody>
      </p:sp>
      <p:sp>
        <p:nvSpPr>
          <p:cNvPr id="53" name="object 53"/>
          <p:cNvSpPr/>
          <p:nvPr/>
        </p:nvSpPr>
        <p:spPr>
          <a:xfrm>
            <a:off x="3688081" y="2851404"/>
            <a:ext cx="867155" cy="499872"/>
          </a:xfrm>
          <a:prstGeom prst="rect">
            <a:avLst/>
          </a:prstGeom>
          <a:blipFill>
            <a:blip r:embed="rId40" cstate="print"/>
            <a:stretch>
              <a:fillRect/>
            </a:stretch>
          </a:blipFill>
        </p:spPr>
        <p:txBody>
          <a:bodyPr wrap="square" lIns="0" tIns="0" rIns="0" bIns="0" rtlCol="0"/>
          <a:lstStyle/>
          <a:p>
            <a:endParaRPr dirty="0"/>
          </a:p>
        </p:txBody>
      </p:sp>
      <p:sp>
        <p:nvSpPr>
          <p:cNvPr id="54" name="object 54"/>
          <p:cNvSpPr/>
          <p:nvPr/>
        </p:nvSpPr>
        <p:spPr>
          <a:xfrm>
            <a:off x="3532634" y="3316224"/>
            <a:ext cx="1037843" cy="586739"/>
          </a:xfrm>
          <a:prstGeom prst="rect">
            <a:avLst/>
          </a:prstGeom>
          <a:blipFill>
            <a:blip r:embed="rId41" cstate="print"/>
            <a:stretch>
              <a:fillRect/>
            </a:stretch>
          </a:blipFill>
        </p:spPr>
        <p:txBody>
          <a:bodyPr wrap="square" lIns="0" tIns="0" rIns="0" bIns="0" rtlCol="0"/>
          <a:lstStyle/>
          <a:p>
            <a:endParaRPr dirty="0"/>
          </a:p>
        </p:txBody>
      </p:sp>
      <p:sp>
        <p:nvSpPr>
          <p:cNvPr id="55" name="object 55"/>
          <p:cNvSpPr/>
          <p:nvPr/>
        </p:nvSpPr>
        <p:spPr>
          <a:xfrm>
            <a:off x="3034283" y="3421379"/>
            <a:ext cx="1661160" cy="1687068"/>
          </a:xfrm>
          <a:prstGeom prst="rect">
            <a:avLst/>
          </a:prstGeom>
          <a:blipFill>
            <a:blip r:embed="rId42" cstate="print"/>
            <a:stretch>
              <a:fillRect/>
            </a:stretch>
          </a:blipFill>
        </p:spPr>
        <p:txBody>
          <a:bodyPr wrap="square" lIns="0" tIns="0" rIns="0" bIns="0" rtlCol="0"/>
          <a:lstStyle/>
          <a:p>
            <a:endParaRPr dirty="0"/>
          </a:p>
        </p:txBody>
      </p:sp>
      <p:sp>
        <p:nvSpPr>
          <p:cNvPr id="56" name="object 56"/>
          <p:cNvSpPr/>
          <p:nvPr/>
        </p:nvSpPr>
        <p:spPr>
          <a:xfrm>
            <a:off x="2377439" y="1267967"/>
            <a:ext cx="1129284" cy="787908"/>
          </a:xfrm>
          <a:prstGeom prst="rect">
            <a:avLst/>
          </a:prstGeom>
          <a:blipFill>
            <a:blip r:embed="rId43" cstate="print"/>
            <a:stretch>
              <a:fillRect/>
            </a:stretch>
          </a:blipFill>
        </p:spPr>
        <p:txBody>
          <a:bodyPr wrap="square" lIns="0" tIns="0" rIns="0" bIns="0" rtlCol="0"/>
          <a:lstStyle/>
          <a:p>
            <a:endParaRPr dirty="0"/>
          </a:p>
        </p:txBody>
      </p:sp>
      <p:sp>
        <p:nvSpPr>
          <p:cNvPr id="57" name="object 57"/>
          <p:cNvSpPr/>
          <p:nvPr/>
        </p:nvSpPr>
        <p:spPr>
          <a:xfrm>
            <a:off x="2731009" y="2022349"/>
            <a:ext cx="766571" cy="659891"/>
          </a:xfrm>
          <a:prstGeom prst="rect">
            <a:avLst/>
          </a:prstGeom>
          <a:blipFill>
            <a:blip r:embed="rId44" cstate="print"/>
            <a:stretch>
              <a:fillRect/>
            </a:stretch>
          </a:blipFill>
        </p:spPr>
        <p:txBody>
          <a:bodyPr wrap="square" lIns="0" tIns="0" rIns="0" bIns="0" rtlCol="0"/>
          <a:lstStyle/>
          <a:p>
            <a:endParaRPr dirty="0"/>
          </a:p>
        </p:txBody>
      </p:sp>
      <p:sp>
        <p:nvSpPr>
          <p:cNvPr id="58" name="object 58"/>
          <p:cNvSpPr/>
          <p:nvPr/>
        </p:nvSpPr>
        <p:spPr>
          <a:xfrm>
            <a:off x="2862074" y="2674620"/>
            <a:ext cx="813815" cy="627888"/>
          </a:xfrm>
          <a:prstGeom prst="rect">
            <a:avLst/>
          </a:prstGeom>
          <a:blipFill>
            <a:blip r:embed="rId45" cstate="print"/>
            <a:stretch>
              <a:fillRect/>
            </a:stretch>
          </a:blipFill>
        </p:spPr>
        <p:txBody>
          <a:bodyPr wrap="square" lIns="0" tIns="0" rIns="0" bIns="0" rtlCol="0"/>
          <a:lstStyle/>
          <a:p>
            <a:endParaRPr dirty="0"/>
          </a:p>
        </p:txBody>
      </p:sp>
      <p:sp>
        <p:nvSpPr>
          <p:cNvPr id="59" name="object 59"/>
          <p:cNvSpPr/>
          <p:nvPr/>
        </p:nvSpPr>
        <p:spPr>
          <a:xfrm>
            <a:off x="2776727" y="3282698"/>
            <a:ext cx="729996" cy="923543"/>
          </a:xfrm>
          <a:prstGeom prst="rect">
            <a:avLst/>
          </a:prstGeom>
          <a:blipFill>
            <a:blip r:embed="rId46" cstate="print"/>
            <a:stretch>
              <a:fillRect/>
            </a:stretch>
          </a:blipFill>
        </p:spPr>
        <p:txBody>
          <a:bodyPr wrap="square" lIns="0" tIns="0" rIns="0" bIns="0" rtlCol="0"/>
          <a:lstStyle/>
          <a:p>
            <a:endParaRPr dirty="0"/>
          </a:p>
        </p:txBody>
      </p:sp>
      <p:sp>
        <p:nvSpPr>
          <p:cNvPr id="60" name="object 60"/>
          <p:cNvSpPr/>
          <p:nvPr/>
        </p:nvSpPr>
        <p:spPr>
          <a:xfrm>
            <a:off x="2110739" y="1255776"/>
            <a:ext cx="659892" cy="1232915"/>
          </a:xfrm>
          <a:prstGeom prst="rect">
            <a:avLst/>
          </a:prstGeom>
          <a:blipFill>
            <a:blip r:embed="rId47" cstate="print"/>
            <a:stretch>
              <a:fillRect/>
            </a:stretch>
          </a:blipFill>
        </p:spPr>
        <p:txBody>
          <a:bodyPr wrap="square" lIns="0" tIns="0" rIns="0" bIns="0" rtlCol="0"/>
          <a:lstStyle/>
          <a:p>
            <a:endParaRPr dirty="0"/>
          </a:p>
        </p:txBody>
      </p:sp>
      <p:sp>
        <p:nvSpPr>
          <p:cNvPr id="61" name="object 61"/>
          <p:cNvSpPr/>
          <p:nvPr/>
        </p:nvSpPr>
        <p:spPr>
          <a:xfrm>
            <a:off x="2279905" y="2444495"/>
            <a:ext cx="614171" cy="822960"/>
          </a:xfrm>
          <a:prstGeom prst="rect">
            <a:avLst/>
          </a:prstGeom>
          <a:blipFill>
            <a:blip r:embed="rId48" cstate="print"/>
            <a:stretch>
              <a:fillRect/>
            </a:stretch>
          </a:blipFill>
        </p:spPr>
        <p:txBody>
          <a:bodyPr wrap="square" lIns="0" tIns="0" rIns="0" bIns="0" rtlCol="0"/>
          <a:lstStyle/>
          <a:p>
            <a:endParaRPr dirty="0"/>
          </a:p>
        </p:txBody>
      </p:sp>
      <p:sp>
        <p:nvSpPr>
          <p:cNvPr id="62" name="object 62"/>
          <p:cNvSpPr/>
          <p:nvPr/>
        </p:nvSpPr>
        <p:spPr>
          <a:xfrm>
            <a:off x="2113788" y="3255265"/>
            <a:ext cx="733044" cy="931163"/>
          </a:xfrm>
          <a:prstGeom prst="rect">
            <a:avLst/>
          </a:prstGeom>
          <a:blipFill>
            <a:blip r:embed="rId49" cstate="print"/>
            <a:stretch>
              <a:fillRect/>
            </a:stretch>
          </a:blipFill>
        </p:spPr>
        <p:txBody>
          <a:bodyPr wrap="square" lIns="0" tIns="0" rIns="0" bIns="0" rtlCol="0"/>
          <a:lstStyle/>
          <a:p>
            <a:endParaRPr dirty="0"/>
          </a:p>
        </p:txBody>
      </p:sp>
      <p:sp>
        <p:nvSpPr>
          <p:cNvPr id="63" name="object 63"/>
          <p:cNvSpPr/>
          <p:nvPr/>
        </p:nvSpPr>
        <p:spPr>
          <a:xfrm>
            <a:off x="1522475" y="1126238"/>
            <a:ext cx="765048" cy="643127"/>
          </a:xfrm>
          <a:prstGeom prst="rect">
            <a:avLst/>
          </a:prstGeom>
          <a:blipFill>
            <a:blip r:embed="rId50" cstate="print"/>
            <a:stretch>
              <a:fillRect/>
            </a:stretch>
          </a:blipFill>
        </p:spPr>
        <p:txBody>
          <a:bodyPr wrap="square" lIns="0" tIns="0" rIns="0" bIns="0" rtlCol="0"/>
          <a:lstStyle/>
          <a:p>
            <a:endParaRPr dirty="0"/>
          </a:p>
        </p:txBody>
      </p:sp>
      <p:sp>
        <p:nvSpPr>
          <p:cNvPr id="64" name="object 64"/>
          <p:cNvSpPr/>
          <p:nvPr/>
        </p:nvSpPr>
        <p:spPr>
          <a:xfrm>
            <a:off x="1335024" y="1574293"/>
            <a:ext cx="903732" cy="792479"/>
          </a:xfrm>
          <a:prstGeom prst="rect">
            <a:avLst/>
          </a:prstGeom>
          <a:blipFill>
            <a:blip r:embed="rId51" cstate="print"/>
            <a:stretch>
              <a:fillRect/>
            </a:stretch>
          </a:blipFill>
        </p:spPr>
        <p:txBody>
          <a:bodyPr wrap="square" lIns="0" tIns="0" rIns="0" bIns="0" rtlCol="0"/>
          <a:lstStyle/>
          <a:p>
            <a:endParaRPr dirty="0"/>
          </a:p>
        </p:txBody>
      </p:sp>
      <p:sp>
        <p:nvSpPr>
          <p:cNvPr id="65" name="object 65"/>
          <p:cNvSpPr/>
          <p:nvPr/>
        </p:nvSpPr>
        <p:spPr>
          <a:xfrm>
            <a:off x="1677923" y="2324100"/>
            <a:ext cx="708660" cy="1161288"/>
          </a:xfrm>
          <a:prstGeom prst="rect">
            <a:avLst/>
          </a:prstGeom>
          <a:blipFill>
            <a:blip r:embed="rId52" cstate="print"/>
            <a:stretch>
              <a:fillRect/>
            </a:stretch>
          </a:blipFill>
        </p:spPr>
        <p:txBody>
          <a:bodyPr wrap="square" lIns="0" tIns="0" rIns="0" bIns="0" rtlCol="0"/>
          <a:lstStyle/>
          <a:p>
            <a:endParaRPr dirty="0"/>
          </a:p>
        </p:txBody>
      </p:sp>
      <p:sp>
        <p:nvSpPr>
          <p:cNvPr id="66" name="object 66"/>
          <p:cNvSpPr/>
          <p:nvPr/>
        </p:nvSpPr>
        <p:spPr>
          <a:xfrm>
            <a:off x="1228346" y="2226564"/>
            <a:ext cx="960119" cy="1667256"/>
          </a:xfrm>
          <a:prstGeom prst="rect">
            <a:avLst/>
          </a:prstGeom>
          <a:blipFill>
            <a:blip r:embed="rId53" cstate="print"/>
            <a:stretch>
              <a:fillRect/>
            </a:stretch>
          </a:blipFill>
        </p:spPr>
        <p:txBody>
          <a:bodyPr wrap="square" lIns="0" tIns="0" rIns="0" bIns="0" rtlCol="0"/>
          <a:lstStyle/>
          <a:p>
            <a:endParaRPr dirty="0"/>
          </a:p>
        </p:txBody>
      </p:sp>
      <p:sp>
        <p:nvSpPr>
          <p:cNvPr id="67" name="object 67"/>
          <p:cNvSpPr/>
          <p:nvPr/>
        </p:nvSpPr>
        <p:spPr>
          <a:xfrm>
            <a:off x="597408" y="3861815"/>
            <a:ext cx="1299972" cy="1021080"/>
          </a:xfrm>
          <a:prstGeom prst="rect">
            <a:avLst/>
          </a:prstGeom>
          <a:blipFill>
            <a:blip r:embed="rId54" cstate="print"/>
            <a:stretch>
              <a:fillRect/>
            </a:stretch>
          </a:blipFill>
        </p:spPr>
        <p:txBody>
          <a:bodyPr wrap="square" lIns="0" tIns="0" rIns="0" bIns="0" rtlCol="0"/>
          <a:lstStyle/>
          <a:p>
            <a:endParaRPr dirty="0"/>
          </a:p>
        </p:txBody>
      </p:sp>
      <p:sp>
        <p:nvSpPr>
          <p:cNvPr id="68" name="object 68"/>
          <p:cNvSpPr/>
          <p:nvPr/>
        </p:nvSpPr>
        <p:spPr>
          <a:xfrm>
            <a:off x="3189732" y="5178552"/>
            <a:ext cx="222504" cy="152400"/>
          </a:xfrm>
          <a:prstGeom prst="rect">
            <a:avLst/>
          </a:prstGeom>
          <a:blipFill>
            <a:blip r:embed="rId55" cstate="print"/>
            <a:stretch>
              <a:fillRect/>
            </a:stretch>
          </a:blipFill>
        </p:spPr>
        <p:txBody>
          <a:bodyPr wrap="square" lIns="0" tIns="0" rIns="0" bIns="0" rtlCol="0"/>
          <a:lstStyle/>
          <a:p>
            <a:endParaRPr dirty="0"/>
          </a:p>
        </p:txBody>
      </p:sp>
      <p:sp>
        <p:nvSpPr>
          <p:cNvPr id="69" name="object 69"/>
          <p:cNvSpPr/>
          <p:nvPr/>
        </p:nvSpPr>
        <p:spPr>
          <a:xfrm>
            <a:off x="3025139" y="5111496"/>
            <a:ext cx="182880" cy="79248"/>
          </a:xfrm>
          <a:prstGeom prst="rect">
            <a:avLst/>
          </a:prstGeom>
          <a:blipFill>
            <a:blip r:embed="rId56" cstate="print"/>
            <a:stretch>
              <a:fillRect/>
            </a:stretch>
          </a:blipFill>
        </p:spPr>
        <p:txBody>
          <a:bodyPr wrap="square" lIns="0" tIns="0" rIns="0" bIns="0" rtlCol="0"/>
          <a:lstStyle/>
          <a:p>
            <a:endParaRPr dirty="0"/>
          </a:p>
        </p:txBody>
      </p:sp>
      <p:sp>
        <p:nvSpPr>
          <p:cNvPr id="70" name="object 70"/>
          <p:cNvSpPr/>
          <p:nvPr/>
        </p:nvSpPr>
        <p:spPr>
          <a:xfrm>
            <a:off x="3369564" y="5404103"/>
            <a:ext cx="376428" cy="399288"/>
          </a:xfrm>
          <a:prstGeom prst="rect">
            <a:avLst/>
          </a:prstGeom>
          <a:blipFill>
            <a:blip r:embed="rId57" cstate="print"/>
            <a:stretch>
              <a:fillRect/>
            </a:stretch>
          </a:blipFill>
        </p:spPr>
        <p:txBody>
          <a:bodyPr wrap="square" lIns="0" tIns="0" rIns="0" bIns="0" rtlCol="0"/>
          <a:lstStyle/>
          <a:p>
            <a:endParaRPr dirty="0"/>
          </a:p>
        </p:txBody>
      </p:sp>
      <p:sp>
        <p:nvSpPr>
          <p:cNvPr id="71" name="object 71"/>
          <p:cNvSpPr/>
          <p:nvPr/>
        </p:nvSpPr>
        <p:spPr>
          <a:xfrm>
            <a:off x="3180590" y="5169408"/>
            <a:ext cx="225551" cy="149352"/>
          </a:xfrm>
          <a:prstGeom prst="rect">
            <a:avLst/>
          </a:prstGeom>
          <a:blipFill>
            <a:blip r:embed="rId58" cstate="print"/>
            <a:stretch>
              <a:fillRect/>
            </a:stretch>
          </a:blipFill>
        </p:spPr>
        <p:txBody>
          <a:bodyPr wrap="square" lIns="0" tIns="0" rIns="0" bIns="0" rtlCol="0"/>
          <a:lstStyle/>
          <a:p>
            <a:endParaRPr dirty="0"/>
          </a:p>
        </p:txBody>
      </p:sp>
      <p:sp>
        <p:nvSpPr>
          <p:cNvPr id="72" name="object 72"/>
          <p:cNvSpPr/>
          <p:nvPr/>
        </p:nvSpPr>
        <p:spPr>
          <a:xfrm>
            <a:off x="3017520" y="5102352"/>
            <a:ext cx="182880" cy="79248"/>
          </a:xfrm>
          <a:prstGeom prst="rect">
            <a:avLst/>
          </a:prstGeom>
          <a:blipFill>
            <a:blip r:embed="rId59" cstate="print"/>
            <a:stretch>
              <a:fillRect/>
            </a:stretch>
          </a:blipFill>
        </p:spPr>
        <p:txBody>
          <a:bodyPr wrap="square" lIns="0" tIns="0" rIns="0" bIns="0" rtlCol="0"/>
          <a:lstStyle/>
          <a:p>
            <a:endParaRPr dirty="0"/>
          </a:p>
        </p:txBody>
      </p:sp>
      <p:sp>
        <p:nvSpPr>
          <p:cNvPr id="73" name="object 73"/>
          <p:cNvSpPr/>
          <p:nvPr/>
        </p:nvSpPr>
        <p:spPr>
          <a:xfrm>
            <a:off x="2744725" y="4974336"/>
            <a:ext cx="207263" cy="160019"/>
          </a:xfrm>
          <a:prstGeom prst="rect">
            <a:avLst/>
          </a:prstGeom>
          <a:blipFill>
            <a:blip r:embed="rId60" cstate="print"/>
            <a:stretch>
              <a:fillRect/>
            </a:stretch>
          </a:blipFill>
        </p:spPr>
        <p:txBody>
          <a:bodyPr wrap="square" lIns="0" tIns="0" rIns="0" bIns="0" rtlCol="0"/>
          <a:lstStyle/>
          <a:p>
            <a:endParaRPr dirty="0"/>
          </a:p>
        </p:txBody>
      </p:sp>
      <p:sp>
        <p:nvSpPr>
          <p:cNvPr id="74" name="object 74"/>
          <p:cNvSpPr/>
          <p:nvPr/>
        </p:nvSpPr>
        <p:spPr>
          <a:xfrm>
            <a:off x="2458213" y="4838701"/>
            <a:ext cx="166115" cy="147827"/>
          </a:xfrm>
          <a:prstGeom prst="rect">
            <a:avLst/>
          </a:prstGeom>
          <a:blipFill>
            <a:blip r:embed="rId61" cstate="print"/>
            <a:stretch>
              <a:fillRect/>
            </a:stretch>
          </a:blipFill>
        </p:spPr>
        <p:txBody>
          <a:bodyPr wrap="square" lIns="0" tIns="0" rIns="0" bIns="0" rtlCol="0"/>
          <a:lstStyle/>
          <a:p>
            <a:endParaRPr dirty="0"/>
          </a:p>
        </p:txBody>
      </p:sp>
      <p:sp>
        <p:nvSpPr>
          <p:cNvPr id="75" name="object 75"/>
          <p:cNvSpPr/>
          <p:nvPr/>
        </p:nvSpPr>
        <p:spPr>
          <a:xfrm>
            <a:off x="1005839" y="4117847"/>
            <a:ext cx="414528" cy="284988"/>
          </a:xfrm>
          <a:prstGeom prst="rect">
            <a:avLst/>
          </a:prstGeom>
          <a:blipFill>
            <a:blip r:embed="rId62" cstate="print"/>
            <a:stretch>
              <a:fillRect/>
            </a:stretch>
          </a:blipFill>
        </p:spPr>
        <p:txBody>
          <a:bodyPr wrap="square" lIns="0" tIns="0" rIns="0" bIns="0" rtlCol="0"/>
          <a:lstStyle/>
          <a:p>
            <a:endParaRPr dirty="0"/>
          </a:p>
        </p:txBody>
      </p:sp>
      <p:sp>
        <p:nvSpPr>
          <p:cNvPr id="76" name="object 76"/>
          <p:cNvSpPr txBox="1"/>
          <p:nvPr/>
        </p:nvSpPr>
        <p:spPr>
          <a:xfrm>
            <a:off x="1089152" y="4163568"/>
            <a:ext cx="236220" cy="184666"/>
          </a:xfrm>
          <a:prstGeom prst="rect">
            <a:avLst/>
          </a:prstGeom>
        </p:spPr>
        <p:txBody>
          <a:bodyPr vert="horz" wrap="square" lIns="0" tIns="0" rIns="0" bIns="0" rtlCol="0">
            <a:spAutoFit/>
          </a:bodyPr>
          <a:lstStyle/>
          <a:p>
            <a:pPr marL="12700">
              <a:lnSpc>
                <a:spcPct val="100000"/>
              </a:lnSpc>
            </a:pPr>
            <a:r>
              <a:rPr sz="1200" b="1" spc="-45" dirty="0">
                <a:latin typeface="Arial"/>
                <a:cs typeface="Arial"/>
              </a:rPr>
              <a:t>AK</a:t>
            </a:r>
            <a:endParaRPr sz="1200" dirty="0">
              <a:latin typeface="Arial"/>
              <a:cs typeface="Arial"/>
            </a:endParaRPr>
          </a:p>
        </p:txBody>
      </p:sp>
      <p:sp>
        <p:nvSpPr>
          <p:cNvPr id="77" name="object 77"/>
          <p:cNvSpPr/>
          <p:nvPr/>
        </p:nvSpPr>
        <p:spPr>
          <a:xfrm>
            <a:off x="5367530" y="3800855"/>
            <a:ext cx="397763" cy="284988"/>
          </a:xfrm>
          <a:prstGeom prst="rect">
            <a:avLst/>
          </a:prstGeom>
          <a:blipFill>
            <a:blip r:embed="rId63" cstate="print"/>
            <a:stretch>
              <a:fillRect/>
            </a:stretch>
          </a:blipFill>
        </p:spPr>
        <p:txBody>
          <a:bodyPr wrap="square" lIns="0" tIns="0" rIns="0" bIns="0" rtlCol="0"/>
          <a:lstStyle/>
          <a:p>
            <a:endParaRPr dirty="0"/>
          </a:p>
        </p:txBody>
      </p:sp>
      <p:sp>
        <p:nvSpPr>
          <p:cNvPr id="78" name="object 78"/>
          <p:cNvSpPr txBox="1"/>
          <p:nvPr/>
        </p:nvSpPr>
        <p:spPr>
          <a:xfrm>
            <a:off x="5451477" y="3846576"/>
            <a:ext cx="163195" cy="184666"/>
          </a:xfrm>
          <a:prstGeom prst="rect">
            <a:avLst/>
          </a:prstGeom>
        </p:spPr>
        <p:txBody>
          <a:bodyPr vert="horz" wrap="square" lIns="0" tIns="0" rIns="0" bIns="0" rtlCol="0">
            <a:spAutoFit/>
          </a:bodyPr>
          <a:lstStyle/>
          <a:p>
            <a:pPr marL="12700">
              <a:lnSpc>
                <a:spcPct val="100000"/>
              </a:lnSpc>
            </a:pPr>
            <a:r>
              <a:rPr sz="1200" b="1" spc="-45" dirty="0">
                <a:latin typeface="Arial"/>
                <a:cs typeface="Arial"/>
              </a:rPr>
              <a:t>A</a:t>
            </a:r>
            <a:r>
              <a:rPr sz="1200" b="1" spc="-480" dirty="0">
                <a:latin typeface="Arial"/>
                <a:cs typeface="Arial"/>
              </a:rPr>
              <a:t>L</a:t>
            </a:r>
            <a:endParaRPr sz="1200" dirty="0">
              <a:latin typeface="Arial"/>
              <a:cs typeface="Arial"/>
            </a:endParaRPr>
          </a:p>
        </p:txBody>
      </p:sp>
      <p:sp>
        <p:nvSpPr>
          <p:cNvPr id="79" name="object 79"/>
          <p:cNvSpPr/>
          <p:nvPr/>
        </p:nvSpPr>
        <p:spPr>
          <a:xfrm>
            <a:off x="4607054" y="3515867"/>
            <a:ext cx="413003" cy="283464"/>
          </a:xfrm>
          <a:prstGeom prst="rect">
            <a:avLst/>
          </a:prstGeom>
          <a:blipFill>
            <a:blip r:embed="rId64" cstate="print"/>
            <a:stretch>
              <a:fillRect/>
            </a:stretch>
          </a:blipFill>
        </p:spPr>
        <p:txBody>
          <a:bodyPr wrap="square" lIns="0" tIns="0" rIns="0" bIns="0" rtlCol="0"/>
          <a:lstStyle/>
          <a:p>
            <a:endParaRPr dirty="0"/>
          </a:p>
        </p:txBody>
      </p:sp>
      <p:sp>
        <p:nvSpPr>
          <p:cNvPr id="80" name="object 80"/>
          <p:cNvSpPr/>
          <p:nvPr/>
        </p:nvSpPr>
        <p:spPr>
          <a:xfrm>
            <a:off x="1368552" y="3038855"/>
            <a:ext cx="413003" cy="284988"/>
          </a:xfrm>
          <a:prstGeom prst="rect">
            <a:avLst/>
          </a:prstGeom>
          <a:blipFill>
            <a:blip r:embed="rId62" cstate="print"/>
            <a:stretch>
              <a:fillRect/>
            </a:stretch>
          </a:blipFill>
        </p:spPr>
        <p:txBody>
          <a:bodyPr wrap="square" lIns="0" tIns="0" rIns="0" bIns="0" rtlCol="0"/>
          <a:lstStyle/>
          <a:p>
            <a:endParaRPr dirty="0"/>
          </a:p>
        </p:txBody>
      </p:sp>
      <p:sp>
        <p:nvSpPr>
          <p:cNvPr id="81" name="object 81"/>
          <p:cNvSpPr txBox="1"/>
          <p:nvPr/>
        </p:nvSpPr>
        <p:spPr>
          <a:xfrm>
            <a:off x="1451228" y="3084576"/>
            <a:ext cx="245110"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CA</a:t>
            </a:r>
            <a:endParaRPr sz="1200" dirty="0">
              <a:latin typeface="Arial"/>
              <a:cs typeface="Arial"/>
            </a:endParaRPr>
          </a:p>
        </p:txBody>
      </p:sp>
      <p:sp>
        <p:nvSpPr>
          <p:cNvPr id="82" name="object 82"/>
          <p:cNvSpPr/>
          <p:nvPr/>
        </p:nvSpPr>
        <p:spPr>
          <a:xfrm>
            <a:off x="3083051" y="2848355"/>
            <a:ext cx="422148" cy="284988"/>
          </a:xfrm>
          <a:prstGeom prst="rect">
            <a:avLst/>
          </a:prstGeom>
          <a:blipFill>
            <a:blip r:embed="rId65" cstate="print"/>
            <a:stretch>
              <a:fillRect/>
            </a:stretch>
          </a:blipFill>
        </p:spPr>
        <p:txBody>
          <a:bodyPr wrap="square" lIns="0" tIns="0" rIns="0" bIns="0" rtlCol="0"/>
          <a:lstStyle/>
          <a:p>
            <a:endParaRPr dirty="0"/>
          </a:p>
        </p:txBody>
      </p:sp>
      <p:sp>
        <p:nvSpPr>
          <p:cNvPr id="83" name="object 83"/>
          <p:cNvSpPr txBox="1"/>
          <p:nvPr/>
        </p:nvSpPr>
        <p:spPr>
          <a:xfrm>
            <a:off x="3165731" y="2894076"/>
            <a:ext cx="253365"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CO</a:t>
            </a:r>
            <a:endParaRPr sz="1200" dirty="0">
              <a:latin typeface="Arial"/>
              <a:cs typeface="Arial"/>
            </a:endParaRPr>
          </a:p>
        </p:txBody>
      </p:sp>
      <p:sp>
        <p:nvSpPr>
          <p:cNvPr id="84" name="object 84"/>
          <p:cNvSpPr/>
          <p:nvPr/>
        </p:nvSpPr>
        <p:spPr>
          <a:xfrm>
            <a:off x="2225039" y="2086355"/>
            <a:ext cx="347472" cy="284988"/>
          </a:xfrm>
          <a:prstGeom prst="rect">
            <a:avLst/>
          </a:prstGeom>
          <a:blipFill>
            <a:blip r:embed="rId66" cstate="print"/>
            <a:stretch>
              <a:fillRect/>
            </a:stretch>
          </a:blipFill>
        </p:spPr>
        <p:txBody>
          <a:bodyPr wrap="square" lIns="0" tIns="0" rIns="0" bIns="0" rtlCol="0"/>
          <a:lstStyle/>
          <a:p>
            <a:endParaRPr dirty="0"/>
          </a:p>
        </p:txBody>
      </p:sp>
      <p:sp>
        <p:nvSpPr>
          <p:cNvPr id="85" name="object 85"/>
          <p:cNvSpPr/>
          <p:nvPr/>
        </p:nvSpPr>
        <p:spPr>
          <a:xfrm>
            <a:off x="4986528" y="2563369"/>
            <a:ext cx="330708" cy="283463"/>
          </a:xfrm>
          <a:prstGeom prst="rect">
            <a:avLst/>
          </a:prstGeom>
          <a:blipFill>
            <a:blip r:embed="rId67" cstate="print"/>
            <a:stretch>
              <a:fillRect/>
            </a:stretch>
          </a:blipFill>
        </p:spPr>
        <p:txBody>
          <a:bodyPr wrap="square" lIns="0" tIns="0" rIns="0" bIns="0" rtlCol="0"/>
          <a:lstStyle/>
          <a:p>
            <a:endParaRPr dirty="0"/>
          </a:p>
        </p:txBody>
      </p:sp>
      <p:sp>
        <p:nvSpPr>
          <p:cNvPr id="86" name="object 86"/>
          <p:cNvSpPr/>
          <p:nvPr/>
        </p:nvSpPr>
        <p:spPr>
          <a:xfrm>
            <a:off x="5367528" y="2563369"/>
            <a:ext cx="347472" cy="283463"/>
          </a:xfrm>
          <a:prstGeom prst="rect">
            <a:avLst/>
          </a:prstGeom>
          <a:blipFill>
            <a:blip r:embed="rId68" cstate="print"/>
            <a:stretch>
              <a:fillRect/>
            </a:stretch>
          </a:blipFill>
        </p:spPr>
        <p:txBody>
          <a:bodyPr wrap="square" lIns="0" tIns="0" rIns="0" bIns="0" rtlCol="0"/>
          <a:lstStyle/>
          <a:p>
            <a:endParaRPr dirty="0"/>
          </a:p>
        </p:txBody>
      </p:sp>
      <p:sp>
        <p:nvSpPr>
          <p:cNvPr id="87" name="object 87"/>
          <p:cNvSpPr txBox="1"/>
          <p:nvPr/>
        </p:nvSpPr>
        <p:spPr>
          <a:xfrm>
            <a:off x="5070475" y="2608454"/>
            <a:ext cx="559435" cy="184666"/>
          </a:xfrm>
          <a:prstGeom prst="rect">
            <a:avLst/>
          </a:prstGeom>
        </p:spPr>
        <p:txBody>
          <a:bodyPr vert="horz" wrap="square" lIns="0" tIns="0" rIns="0" bIns="0" rtlCol="0">
            <a:spAutoFit/>
          </a:bodyPr>
          <a:lstStyle/>
          <a:p>
            <a:pPr marL="12700">
              <a:lnSpc>
                <a:spcPct val="100000"/>
              </a:lnSpc>
              <a:tabLst>
                <a:tab pos="393065" algn="l"/>
              </a:tabLst>
            </a:pPr>
            <a:r>
              <a:rPr sz="1200" b="1" dirty="0">
                <a:latin typeface="Arial"/>
                <a:cs typeface="Arial"/>
              </a:rPr>
              <a:t>IL	</a:t>
            </a:r>
            <a:r>
              <a:rPr sz="1200" b="1" spc="-5" dirty="0">
                <a:latin typeface="Arial"/>
                <a:cs typeface="Arial"/>
              </a:rPr>
              <a:t>IN</a:t>
            </a:r>
            <a:endParaRPr sz="1200" dirty="0">
              <a:latin typeface="Arial"/>
              <a:cs typeface="Arial"/>
            </a:endParaRPr>
          </a:p>
        </p:txBody>
      </p:sp>
      <p:sp>
        <p:nvSpPr>
          <p:cNvPr id="88" name="object 88"/>
          <p:cNvSpPr/>
          <p:nvPr/>
        </p:nvSpPr>
        <p:spPr>
          <a:xfrm>
            <a:off x="4416552" y="2372867"/>
            <a:ext cx="345948" cy="284988"/>
          </a:xfrm>
          <a:prstGeom prst="rect">
            <a:avLst/>
          </a:prstGeom>
          <a:blipFill>
            <a:blip r:embed="rId66" cstate="print"/>
            <a:stretch>
              <a:fillRect/>
            </a:stretch>
          </a:blipFill>
        </p:spPr>
        <p:txBody>
          <a:bodyPr wrap="square" lIns="0" tIns="0" rIns="0" bIns="0" rtlCol="0"/>
          <a:lstStyle/>
          <a:p>
            <a:endParaRPr dirty="0"/>
          </a:p>
        </p:txBody>
      </p:sp>
      <p:sp>
        <p:nvSpPr>
          <p:cNvPr id="89" name="object 89"/>
          <p:cNvSpPr txBox="1"/>
          <p:nvPr/>
        </p:nvSpPr>
        <p:spPr>
          <a:xfrm>
            <a:off x="4498977" y="2417954"/>
            <a:ext cx="178435"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IA</a:t>
            </a:r>
            <a:endParaRPr sz="1200" dirty="0">
              <a:latin typeface="Arial"/>
              <a:cs typeface="Arial"/>
            </a:endParaRPr>
          </a:p>
        </p:txBody>
      </p:sp>
      <p:sp>
        <p:nvSpPr>
          <p:cNvPr id="90" name="object 90"/>
          <p:cNvSpPr/>
          <p:nvPr/>
        </p:nvSpPr>
        <p:spPr>
          <a:xfrm>
            <a:off x="4226052" y="1610867"/>
            <a:ext cx="429768" cy="284988"/>
          </a:xfrm>
          <a:prstGeom prst="rect">
            <a:avLst/>
          </a:prstGeom>
          <a:blipFill>
            <a:blip r:embed="rId69" cstate="print"/>
            <a:stretch>
              <a:fillRect/>
            </a:stretch>
          </a:blipFill>
        </p:spPr>
        <p:txBody>
          <a:bodyPr wrap="square" lIns="0" tIns="0" rIns="0" bIns="0" rtlCol="0"/>
          <a:lstStyle/>
          <a:p>
            <a:endParaRPr dirty="0"/>
          </a:p>
        </p:txBody>
      </p:sp>
      <p:sp>
        <p:nvSpPr>
          <p:cNvPr id="91" name="object 91"/>
          <p:cNvSpPr txBox="1"/>
          <p:nvPr/>
        </p:nvSpPr>
        <p:spPr>
          <a:xfrm>
            <a:off x="4308728" y="1655954"/>
            <a:ext cx="261620"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M</a:t>
            </a:r>
            <a:r>
              <a:rPr sz="1200" b="1" spc="-10" dirty="0">
                <a:latin typeface="Arial"/>
                <a:cs typeface="Arial"/>
              </a:rPr>
              <a:t>N</a:t>
            </a:r>
            <a:endParaRPr sz="1200" dirty="0">
              <a:latin typeface="Arial"/>
              <a:cs typeface="Arial"/>
            </a:endParaRPr>
          </a:p>
        </p:txBody>
      </p:sp>
      <p:sp>
        <p:nvSpPr>
          <p:cNvPr id="92" name="object 92"/>
          <p:cNvSpPr/>
          <p:nvPr/>
        </p:nvSpPr>
        <p:spPr>
          <a:xfrm>
            <a:off x="4568952" y="3009902"/>
            <a:ext cx="499872" cy="283463"/>
          </a:xfrm>
          <a:prstGeom prst="rect">
            <a:avLst/>
          </a:prstGeom>
          <a:blipFill>
            <a:blip r:embed="rId70" cstate="print"/>
            <a:stretch>
              <a:fillRect/>
            </a:stretch>
          </a:blipFill>
        </p:spPr>
        <p:txBody>
          <a:bodyPr wrap="square" lIns="0" tIns="0" rIns="0" bIns="0" rtlCol="0"/>
          <a:lstStyle/>
          <a:p>
            <a:endParaRPr dirty="0"/>
          </a:p>
        </p:txBody>
      </p:sp>
      <p:sp>
        <p:nvSpPr>
          <p:cNvPr id="93" name="object 93"/>
          <p:cNvSpPr txBox="1"/>
          <p:nvPr/>
        </p:nvSpPr>
        <p:spPr>
          <a:xfrm>
            <a:off x="4651375" y="3054731"/>
            <a:ext cx="256540"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a:t>
            </a:r>
            <a:r>
              <a:rPr sz="1200" b="1" dirty="0">
                <a:latin typeface="Arial"/>
                <a:cs typeface="Arial"/>
              </a:rPr>
              <a:t>M</a:t>
            </a:r>
            <a:r>
              <a:rPr sz="1200" b="1" spc="-585" dirty="0">
                <a:latin typeface="Arial"/>
                <a:cs typeface="Arial"/>
              </a:rPr>
              <a:t>O</a:t>
            </a:r>
            <a:endParaRPr sz="1200" dirty="0">
              <a:latin typeface="Arial"/>
              <a:cs typeface="Arial"/>
            </a:endParaRPr>
          </a:p>
        </p:txBody>
      </p:sp>
      <p:sp>
        <p:nvSpPr>
          <p:cNvPr id="94" name="object 94"/>
          <p:cNvSpPr/>
          <p:nvPr/>
        </p:nvSpPr>
        <p:spPr>
          <a:xfrm>
            <a:off x="2702053" y="1514855"/>
            <a:ext cx="414527" cy="284988"/>
          </a:xfrm>
          <a:prstGeom prst="rect">
            <a:avLst/>
          </a:prstGeom>
          <a:blipFill>
            <a:blip r:embed="rId62" cstate="print"/>
            <a:stretch>
              <a:fillRect/>
            </a:stretch>
          </a:blipFill>
        </p:spPr>
        <p:txBody>
          <a:bodyPr wrap="square" lIns="0" tIns="0" rIns="0" bIns="0" rtlCol="0"/>
          <a:lstStyle/>
          <a:p>
            <a:endParaRPr dirty="0"/>
          </a:p>
        </p:txBody>
      </p:sp>
      <p:sp>
        <p:nvSpPr>
          <p:cNvPr id="95" name="object 95"/>
          <p:cNvSpPr/>
          <p:nvPr/>
        </p:nvSpPr>
        <p:spPr>
          <a:xfrm>
            <a:off x="3749040" y="2467355"/>
            <a:ext cx="405384" cy="284988"/>
          </a:xfrm>
          <a:prstGeom prst="rect">
            <a:avLst/>
          </a:prstGeom>
          <a:blipFill>
            <a:blip r:embed="rId71" cstate="print"/>
            <a:stretch>
              <a:fillRect/>
            </a:stretch>
          </a:blipFill>
        </p:spPr>
        <p:txBody>
          <a:bodyPr wrap="square" lIns="0" tIns="0" rIns="0" bIns="0" rtlCol="0"/>
          <a:lstStyle/>
          <a:p>
            <a:endParaRPr dirty="0"/>
          </a:p>
        </p:txBody>
      </p:sp>
      <p:sp>
        <p:nvSpPr>
          <p:cNvPr id="96" name="object 96"/>
          <p:cNvSpPr txBox="1"/>
          <p:nvPr/>
        </p:nvSpPr>
        <p:spPr>
          <a:xfrm>
            <a:off x="3832354" y="2513076"/>
            <a:ext cx="109855" cy="184666"/>
          </a:xfrm>
          <a:prstGeom prst="rect">
            <a:avLst/>
          </a:prstGeom>
        </p:spPr>
        <p:txBody>
          <a:bodyPr vert="horz" wrap="square" lIns="0" tIns="0" rIns="0" bIns="0" rtlCol="0">
            <a:spAutoFit/>
          </a:bodyPr>
          <a:lstStyle/>
          <a:p>
            <a:pPr marL="12700">
              <a:lnSpc>
                <a:spcPct val="100000"/>
              </a:lnSpc>
            </a:pPr>
            <a:r>
              <a:rPr sz="1200" b="1" spc="-215" dirty="0">
                <a:latin typeface="Arial"/>
                <a:cs typeface="Arial"/>
              </a:rPr>
              <a:t>N</a:t>
            </a:r>
            <a:endParaRPr sz="1200" dirty="0">
              <a:latin typeface="Arial"/>
              <a:cs typeface="Arial"/>
            </a:endParaRPr>
          </a:p>
        </p:txBody>
      </p:sp>
      <p:sp>
        <p:nvSpPr>
          <p:cNvPr id="98" name="object 98"/>
          <p:cNvSpPr/>
          <p:nvPr/>
        </p:nvSpPr>
        <p:spPr>
          <a:xfrm>
            <a:off x="1844039" y="2657855"/>
            <a:ext cx="405384" cy="284988"/>
          </a:xfrm>
          <a:prstGeom prst="rect">
            <a:avLst/>
          </a:prstGeom>
          <a:blipFill>
            <a:blip r:embed="rId71" cstate="print"/>
            <a:stretch>
              <a:fillRect/>
            </a:stretch>
          </a:blipFill>
        </p:spPr>
        <p:txBody>
          <a:bodyPr wrap="square" lIns="0" tIns="0" rIns="0" bIns="0" rtlCol="0"/>
          <a:lstStyle/>
          <a:p>
            <a:endParaRPr dirty="0"/>
          </a:p>
        </p:txBody>
      </p:sp>
      <p:sp>
        <p:nvSpPr>
          <p:cNvPr id="99" name="object 99"/>
          <p:cNvSpPr txBox="1"/>
          <p:nvPr/>
        </p:nvSpPr>
        <p:spPr>
          <a:xfrm>
            <a:off x="1927605" y="2703576"/>
            <a:ext cx="236854"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NV</a:t>
            </a:r>
            <a:endParaRPr sz="1200" dirty="0">
              <a:latin typeface="Arial"/>
              <a:cs typeface="Arial"/>
            </a:endParaRPr>
          </a:p>
        </p:txBody>
      </p:sp>
      <p:sp>
        <p:nvSpPr>
          <p:cNvPr id="100" name="object 100"/>
          <p:cNvSpPr/>
          <p:nvPr/>
        </p:nvSpPr>
        <p:spPr>
          <a:xfrm>
            <a:off x="3654554" y="1514855"/>
            <a:ext cx="413003" cy="284988"/>
          </a:xfrm>
          <a:prstGeom prst="rect">
            <a:avLst/>
          </a:prstGeom>
          <a:blipFill>
            <a:blip r:embed="rId62" cstate="print"/>
            <a:stretch>
              <a:fillRect/>
            </a:stretch>
          </a:blipFill>
        </p:spPr>
        <p:txBody>
          <a:bodyPr wrap="square" lIns="0" tIns="0" rIns="0" bIns="0" rtlCol="0"/>
          <a:lstStyle/>
          <a:p>
            <a:endParaRPr dirty="0"/>
          </a:p>
        </p:txBody>
      </p:sp>
      <p:sp>
        <p:nvSpPr>
          <p:cNvPr id="101" name="object 101"/>
          <p:cNvSpPr txBox="1"/>
          <p:nvPr/>
        </p:nvSpPr>
        <p:spPr>
          <a:xfrm>
            <a:off x="2784729" y="1560830"/>
            <a:ext cx="1156970" cy="184666"/>
          </a:xfrm>
          <a:prstGeom prst="rect">
            <a:avLst/>
          </a:prstGeom>
        </p:spPr>
        <p:txBody>
          <a:bodyPr vert="horz" wrap="square" lIns="0" tIns="0" rIns="0" bIns="0" rtlCol="0">
            <a:spAutoFit/>
          </a:bodyPr>
          <a:lstStyle/>
          <a:p>
            <a:pPr marL="12700">
              <a:lnSpc>
                <a:spcPct val="100000"/>
              </a:lnSpc>
              <a:tabLst>
                <a:tab pos="964565" algn="l"/>
              </a:tabLst>
            </a:pPr>
            <a:r>
              <a:rPr sz="1200" b="1" spc="-5" dirty="0">
                <a:latin typeface="Arial"/>
                <a:cs typeface="Arial"/>
              </a:rPr>
              <a:t>M</a:t>
            </a:r>
            <a:r>
              <a:rPr sz="1200" b="1" dirty="0">
                <a:latin typeface="Arial"/>
                <a:cs typeface="Arial"/>
              </a:rPr>
              <a:t>T	</a:t>
            </a:r>
            <a:r>
              <a:rPr sz="1200" b="1" spc="-10" dirty="0">
                <a:latin typeface="Arial"/>
                <a:cs typeface="Arial"/>
              </a:rPr>
              <a:t>N</a:t>
            </a:r>
            <a:r>
              <a:rPr sz="1200" b="1" spc="-330" dirty="0">
                <a:latin typeface="Arial"/>
                <a:cs typeface="Arial"/>
              </a:rPr>
              <a:t>D</a:t>
            </a:r>
            <a:endParaRPr sz="1200" dirty="0">
              <a:latin typeface="Arial"/>
              <a:cs typeface="Arial"/>
            </a:endParaRPr>
          </a:p>
        </p:txBody>
      </p:sp>
      <p:sp>
        <p:nvSpPr>
          <p:cNvPr id="102" name="object 102"/>
          <p:cNvSpPr/>
          <p:nvPr/>
        </p:nvSpPr>
        <p:spPr>
          <a:xfrm>
            <a:off x="5654040" y="2467355"/>
            <a:ext cx="423672" cy="284988"/>
          </a:xfrm>
          <a:prstGeom prst="rect">
            <a:avLst/>
          </a:prstGeom>
          <a:blipFill>
            <a:blip r:embed="rId65" cstate="print"/>
            <a:stretch>
              <a:fillRect/>
            </a:stretch>
          </a:blipFill>
        </p:spPr>
        <p:txBody>
          <a:bodyPr wrap="square" lIns="0" tIns="0" rIns="0" bIns="0" rtlCol="0"/>
          <a:lstStyle/>
          <a:p>
            <a:endParaRPr dirty="0"/>
          </a:p>
        </p:txBody>
      </p:sp>
      <p:sp>
        <p:nvSpPr>
          <p:cNvPr id="104" name="object 104"/>
          <p:cNvSpPr/>
          <p:nvPr/>
        </p:nvSpPr>
        <p:spPr>
          <a:xfrm>
            <a:off x="3939540" y="3419855"/>
            <a:ext cx="423672" cy="284988"/>
          </a:xfrm>
          <a:prstGeom prst="rect">
            <a:avLst/>
          </a:prstGeom>
          <a:blipFill>
            <a:blip r:embed="rId65" cstate="print"/>
            <a:stretch>
              <a:fillRect/>
            </a:stretch>
          </a:blipFill>
        </p:spPr>
        <p:txBody>
          <a:bodyPr wrap="square" lIns="0" tIns="0" rIns="0" bIns="0" rtlCol="0"/>
          <a:lstStyle/>
          <a:p>
            <a:endParaRPr dirty="0"/>
          </a:p>
        </p:txBody>
      </p:sp>
      <p:sp>
        <p:nvSpPr>
          <p:cNvPr id="105" name="object 105"/>
          <p:cNvSpPr/>
          <p:nvPr/>
        </p:nvSpPr>
        <p:spPr>
          <a:xfrm>
            <a:off x="1559052" y="1895855"/>
            <a:ext cx="423672" cy="284988"/>
          </a:xfrm>
          <a:prstGeom prst="rect">
            <a:avLst/>
          </a:prstGeom>
          <a:blipFill>
            <a:blip r:embed="rId65" cstate="print"/>
            <a:stretch>
              <a:fillRect/>
            </a:stretch>
          </a:blipFill>
        </p:spPr>
        <p:txBody>
          <a:bodyPr wrap="square" lIns="0" tIns="0" rIns="0" bIns="0" rtlCol="0"/>
          <a:lstStyle/>
          <a:p>
            <a:endParaRPr dirty="0"/>
          </a:p>
        </p:txBody>
      </p:sp>
      <p:sp>
        <p:nvSpPr>
          <p:cNvPr id="106" name="object 106"/>
          <p:cNvSpPr txBox="1"/>
          <p:nvPr/>
        </p:nvSpPr>
        <p:spPr>
          <a:xfrm>
            <a:off x="1641730" y="1941830"/>
            <a:ext cx="254635" cy="184666"/>
          </a:xfrm>
          <a:prstGeom prst="rect">
            <a:avLst/>
          </a:prstGeom>
        </p:spPr>
        <p:txBody>
          <a:bodyPr vert="horz" wrap="square" lIns="0" tIns="0" rIns="0" bIns="0" rtlCol="0">
            <a:spAutoFit/>
          </a:bodyPr>
          <a:lstStyle/>
          <a:p>
            <a:pPr marL="12700">
              <a:lnSpc>
                <a:spcPct val="100000"/>
              </a:lnSpc>
            </a:pPr>
            <a:r>
              <a:rPr sz="1200" b="1" dirty="0">
                <a:latin typeface="Arial"/>
                <a:cs typeface="Arial"/>
              </a:rPr>
              <a:t>OR</a:t>
            </a:r>
            <a:endParaRPr sz="1200" dirty="0">
              <a:latin typeface="Arial"/>
              <a:cs typeface="Arial"/>
            </a:endParaRPr>
          </a:p>
        </p:txBody>
      </p:sp>
      <p:sp>
        <p:nvSpPr>
          <p:cNvPr id="107" name="object 107"/>
          <p:cNvSpPr/>
          <p:nvPr/>
        </p:nvSpPr>
        <p:spPr>
          <a:xfrm>
            <a:off x="5273042" y="3325367"/>
            <a:ext cx="397763" cy="283464"/>
          </a:xfrm>
          <a:prstGeom prst="rect">
            <a:avLst/>
          </a:prstGeom>
          <a:blipFill>
            <a:blip r:embed="rId72" cstate="print"/>
            <a:stretch>
              <a:fillRect/>
            </a:stretch>
          </a:blipFill>
        </p:spPr>
        <p:txBody>
          <a:bodyPr wrap="square" lIns="0" tIns="0" rIns="0" bIns="0" rtlCol="0"/>
          <a:lstStyle/>
          <a:p>
            <a:endParaRPr dirty="0"/>
          </a:p>
        </p:txBody>
      </p:sp>
      <p:sp>
        <p:nvSpPr>
          <p:cNvPr id="109" name="object 109"/>
          <p:cNvSpPr/>
          <p:nvPr/>
        </p:nvSpPr>
        <p:spPr>
          <a:xfrm>
            <a:off x="2415541" y="2753869"/>
            <a:ext cx="397763" cy="283463"/>
          </a:xfrm>
          <a:prstGeom prst="rect">
            <a:avLst/>
          </a:prstGeom>
          <a:blipFill>
            <a:blip r:embed="rId72" cstate="print"/>
            <a:stretch>
              <a:fillRect/>
            </a:stretch>
          </a:blipFill>
        </p:spPr>
        <p:txBody>
          <a:bodyPr wrap="square" lIns="0" tIns="0" rIns="0" bIns="0" rtlCol="0"/>
          <a:lstStyle/>
          <a:p>
            <a:endParaRPr dirty="0"/>
          </a:p>
        </p:txBody>
      </p:sp>
      <p:sp>
        <p:nvSpPr>
          <p:cNvPr id="110" name="object 110"/>
          <p:cNvSpPr txBox="1"/>
          <p:nvPr/>
        </p:nvSpPr>
        <p:spPr>
          <a:xfrm>
            <a:off x="2498853" y="2798954"/>
            <a:ext cx="227965"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UT</a:t>
            </a:r>
            <a:endParaRPr sz="1200" dirty="0">
              <a:latin typeface="Arial"/>
              <a:cs typeface="Arial"/>
            </a:endParaRPr>
          </a:p>
        </p:txBody>
      </p:sp>
      <p:sp>
        <p:nvSpPr>
          <p:cNvPr id="111" name="object 111"/>
          <p:cNvSpPr/>
          <p:nvPr/>
        </p:nvSpPr>
        <p:spPr>
          <a:xfrm>
            <a:off x="1653539" y="1324355"/>
            <a:ext cx="440436" cy="284988"/>
          </a:xfrm>
          <a:prstGeom prst="rect">
            <a:avLst/>
          </a:prstGeom>
          <a:blipFill>
            <a:blip r:embed="rId73" cstate="print"/>
            <a:stretch>
              <a:fillRect/>
            </a:stretch>
          </a:blipFill>
        </p:spPr>
        <p:txBody>
          <a:bodyPr wrap="square" lIns="0" tIns="0" rIns="0" bIns="0" rtlCol="0"/>
          <a:lstStyle/>
          <a:p>
            <a:endParaRPr dirty="0"/>
          </a:p>
        </p:txBody>
      </p:sp>
      <p:sp>
        <p:nvSpPr>
          <p:cNvPr id="112" name="object 112"/>
          <p:cNvSpPr txBox="1"/>
          <p:nvPr/>
        </p:nvSpPr>
        <p:spPr>
          <a:xfrm>
            <a:off x="1737107" y="1370330"/>
            <a:ext cx="266065" cy="184666"/>
          </a:xfrm>
          <a:prstGeom prst="rect">
            <a:avLst/>
          </a:prstGeom>
        </p:spPr>
        <p:txBody>
          <a:bodyPr vert="horz" wrap="square" lIns="0" tIns="0" rIns="0" bIns="0" rtlCol="0">
            <a:spAutoFit/>
          </a:bodyPr>
          <a:lstStyle/>
          <a:p>
            <a:pPr marL="12700">
              <a:lnSpc>
                <a:spcPct val="100000"/>
              </a:lnSpc>
            </a:pPr>
            <a:r>
              <a:rPr sz="1200" b="1" spc="-60" dirty="0">
                <a:latin typeface="Arial"/>
                <a:cs typeface="Arial"/>
              </a:rPr>
              <a:t>WA</a:t>
            </a:r>
            <a:endParaRPr sz="1200" dirty="0">
              <a:latin typeface="Arial"/>
              <a:cs typeface="Arial"/>
            </a:endParaRPr>
          </a:p>
        </p:txBody>
      </p:sp>
      <p:sp>
        <p:nvSpPr>
          <p:cNvPr id="113" name="object 113"/>
          <p:cNvSpPr/>
          <p:nvPr/>
        </p:nvSpPr>
        <p:spPr>
          <a:xfrm>
            <a:off x="2225041" y="3515867"/>
            <a:ext cx="397763" cy="283464"/>
          </a:xfrm>
          <a:prstGeom prst="rect">
            <a:avLst/>
          </a:prstGeom>
          <a:blipFill>
            <a:blip r:embed="rId72" cstate="print"/>
            <a:stretch>
              <a:fillRect/>
            </a:stretch>
          </a:blipFill>
        </p:spPr>
        <p:txBody>
          <a:bodyPr wrap="square" lIns="0" tIns="0" rIns="0" bIns="0" rtlCol="0"/>
          <a:lstStyle/>
          <a:p>
            <a:endParaRPr dirty="0"/>
          </a:p>
        </p:txBody>
      </p:sp>
      <p:sp>
        <p:nvSpPr>
          <p:cNvPr id="114" name="object 114"/>
          <p:cNvSpPr/>
          <p:nvPr/>
        </p:nvSpPr>
        <p:spPr>
          <a:xfrm>
            <a:off x="3654552" y="1991867"/>
            <a:ext cx="405384" cy="284988"/>
          </a:xfrm>
          <a:prstGeom prst="rect">
            <a:avLst/>
          </a:prstGeom>
          <a:blipFill>
            <a:blip r:embed="rId71" cstate="print"/>
            <a:stretch>
              <a:fillRect/>
            </a:stretch>
          </a:blipFill>
        </p:spPr>
        <p:txBody>
          <a:bodyPr wrap="square" lIns="0" tIns="0" rIns="0" bIns="0" rtlCol="0"/>
          <a:lstStyle/>
          <a:p>
            <a:endParaRPr dirty="0"/>
          </a:p>
        </p:txBody>
      </p:sp>
      <p:sp>
        <p:nvSpPr>
          <p:cNvPr id="115" name="object 115"/>
          <p:cNvSpPr txBox="1"/>
          <p:nvPr/>
        </p:nvSpPr>
        <p:spPr>
          <a:xfrm>
            <a:off x="3737230" y="2036954"/>
            <a:ext cx="238125"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SD</a:t>
            </a:r>
            <a:endParaRPr sz="1200" dirty="0">
              <a:latin typeface="Arial"/>
              <a:cs typeface="Arial"/>
            </a:endParaRPr>
          </a:p>
        </p:txBody>
      </p:sp>
      <p:sp>
        <p:nvSpPr>
          <p:cNvPr id="116" name="object 116"/>
          <p:cNvSpPr/>
          <p:nvPr/>
        </p:nvSpPr>
        <p:spPr>
          <a:xfrm>
            <a:off x="2892553" y="3515867"/>
            <a:ext cx="431291" cy="283464"/>
          </a:xfrm>
          <a:prstGeom prst="rect">
            <a:avLst/>
          </a:prstGeom>
          <a:blipFill>
            <a:blip r:embed="rId74" cstate="print"/>
            <a:stretch>
              <a:fillRect/>
            </a:stretch>
          </a:blipFill>
        </p:spPr>
        <p:txBody>
          <a:bodyPr wrap="square" lIns="0" tIns="0" rIns="0" bIns="0" rtlCol="0"/>
          <a:lstStyle/>
          <a:p>
            <a:endParaRPr dirty="0"/>
          </a:p>
        </p:txBody>
      </p:sp>
      <p:sp>
        <p:nvSpPr>
          <p:cNvPr id="117" name="object 117"/>
          <p:cNvSpPr txBox="1"/>
          <p:nvPr/>
        </p:nvSpPr>
        <p:spPr>
          <a:xfrm>
            <a:off x="2308353" y="3560954"/>
            <a:ext cx="2616835" cy="184666"/>
          </a:xfrm>
          <a:prstGeom prst="rect">
            <a:avLst/>
          </a:prstGeom>
        </p:spPr>
        <p:txBody>
          <a:bodyPr vert="horz" wrap="square" lIns="0" tIns="0" rIns="0" bIns="0" rtlCol="0">
            <a:spAutoFit/>
          </a:bodyPr>
          <a:lstStyle/>
          <a:p>
            <a:pPr marL="12700">
              <a:lnSpc>
                <a:spcPct val="100000"/>
              </a:lnSpc>
              <a:tabLst>
                <a:tab pos="679450" algn="l"/>
                <a:tab pos="2393315" algn="l"/>
              </a:tabLst>
            </a:pPr>
            <a:r>
              <a:rPr sz="1200" b="1" spc="-45" dirty="0">
                <a:latin typeface="Arial"/>
                <a:cs typeface="Arial"/>
              </a:rPr>
              <a:t>A</a:t>
            </a:r>
            <a:r>
              <a:rPr sz="1200" b="1" dirty="0">
                <a:latin typeface="Arial"/>
                <a:cs typeface="Arial"/>
              </a:rPr>
              <a:t>Z	</a:t>
            </a:r>
            <a:r>
              <a:rPr sz="1200" b="1" spc="-10" dirty="0">
                <a:latin typeface="Arial"/>
                <a:cs typeface="Arial"/>
              </a:rPr>
              <a:t>N</a:t>
            </a:r>
            <a:r>
              <a:rPr sz="1200" b="1" spc="-5" dirty="0">
                <a:latin typeface="Arial"/>
                <a:cs typeface="Arial"/>
              </a:rPr>
              <a:t>M</a:t>
            </a:r>
            <a:r>
              <a:rPr sz="1200" b="1" dirty="0">
                <a:latin typeface="Arial"/>
                <a:cs typeface="Arial"/>
              </a:rPr>
              <a:t>	</a:t>
            </a:r>
            <a:r>
              <a:rPr sz="1200" b="1" spc="-45" dirty="0">
                <a:latin typeface="Arial"/>
                <a:cs typeface="Arial"/>
              </a:rPr>
              <a:t>AR</a:t>
            </a:r>
            <a:endParaRPr sz="1200" dirty="0">
              <a:latin typeface="Arial"/>
              <a:cs typeface="Arial"/>
            </a:endParaRPr>
          </a:p>
        </p:txBody>
      </p:sp>
      <p:sp>
        <p:nvSpPr>
          <p:cNvPr id="118" name="object 118"/>
          <p:cNvSpPr/>
          <p:nvPr/>
        </p:nvSpPr>
        <p:spPr>
          <a:xfrm>
            <a:off x="6320028" y="2753869"/>
            <a:ext cx="394716" cy="283463"/>
          </a:xfrm>
          <a:prstGeom prst="rect">
            <a:avLst/>
          </a:prstGeom>
          <a:blipFill>
            <a:blip r:embed="rId72" cstate="print"/>
            <a:stretch>
              <a:fillRect/>
            </a:stretch>
          </a:blipFill>
        </p:spPr>
        <p:txBody>
          <a:bodyPr wrap="square" lIns="0" tIns="0" rIns="0" bIns="0" rtlCol="0"/>
          <a:lstStyle/>
          <a:p>
            <a:endParaRPr dirty="0"/>
          </a:p>
        </p:txBody>
      </p:sp>
      <p:sp>
        <p:nvSpPr>
          <p:cNvPr id="119" name="object 119"/>
          <p:cNvSpPr/>
          <p:nvPr/>
        </p:nvSpPr>
        <p:spPr>
          <a:xfrm>
            <a:off x="2892551" y="2182367"/>
            <a:ext cx="440436" cy="284988"/>
          </a:xfrm>
          <a:prstGeom prst="rect">
            <a:avLst/>
          </a:prstGeom>
          <a:blipFill>
            <a:blip r:embed="rId73" cstate="print"/>
            <a:stretch>
              <a:fillRect/>
            </a:stretch>
          </a:blipFill>
        </p:spPr>
        <p:txBody>
          <a:bodyPr wrap="square" lIns="0" tIns="0" rIns="0" bIns="0" rtlCol="0"/>
          <a:lstStyle/>
          <a:p>
            <a:endParaRPr dirty="0"/>
          </a:p>
        </p:txBody>
      </p:sp>
      <p:sp>
        <p:nvSpPr>
          <p:cNvPr id="120" name="object 120"/>
          <p:cNvSpPr txBox="1"/>
          <p:nvPr/>
        </p:nvSpPr>
        <p:spPr>
          <a:xfrm>
            <a:off x="2975229" y="2227454"/>
            <a:ext cx="273050"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WY</a:t>
            </a:r>
            <a:endParaRPr sz="1200" dirty="0">
              <a:latin typeface="Arial"/>
              <a:cs typeface="Arial"/>
            </a:endParaRPr>
          </a:p>
        </p:txBody>
      </p:sp>
      <p:sp>
        <p:nvSpPr>
          <p:cNvPr id="121" name="object 121"/>
          <p:cNvSpPr/>
          <p:nvPr/>
        </p:nvSpPr>
        <p:spPr>
          <a:xfrm>
            <a:off x="5463540" y="2086355"/>
            <a:ext cx="364236" cy="284988"/>
          </a:xfrm>
          <a:prstGeom prst="rect">
            <a:avLst/>
          </a:prstGeom>
          <a:blipFill>
            <a:blip r:embed="rId75" cstate="print"/>
            <a:stretch>
              <a:fillRect/>
            </a:stretch>
          </a:blipFill>
        </p:spPr>
        <p:txBody>
          <a:bodyPr wrap="square" lIns="0" tIns="0" rIns="0" bIns="0" rtlCol="0"/>
          <a:lstStyle/>
          <a:p>
            <a:endParaRPr dirty="0"/>
          </a:p>
        </p:txBody>
      </p:sp>
      <p:sp>
        <p:nvSpPr>
          <p:cNvPr id="122" name="object 122"/>
          <p:cNvSpPr/>
          <p:nvPr/>
        </p:nvSpPr>
        <p:spPr>
          <a:xfrm>
            <a:off x="5748528" y="3706369"/>
            <a:ext cx="423672" cy="283463"/>
          </a:xfrm>
          <a:prstGeom prst="rect">
            <a:avLst/>
          </a:prstGeom>
          <a:blipFill>
            <a:blip r:embed="rId76" cstate="print"/>
            <a:stretch>
              <a:fillRect/>
            </a:stretch>
          </a:blipFill>
        </p:spPr>
        <p:txBody>
          <a:bodyPr wrap="square" lIns="0" tIns="0" rIns="0" bIns="0" rtlCol="0"/>
          <a:lstStyle/>
          <a:p>
            <a:endParaRPr dirty="0"/>
          </a:p>
        </p:txBody>
      </p:sp>
      <p:sp>
        <p:nvSpPr>
          <p:cNvPr id="123" name="object 123"/>
          <p:cNvSpPr txBox="1"/>
          <p:nvPr/>
        </p:nvSpPr>
        <p:spPr>
          <a:xfrm>
            <a:off x="5832477" y="3751454"/>
            <a:ext cx="254635"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GA</a:t>
            </a:r>
            <a:endParaRPr sz="1200" dirty="0">
              <a:latin typeface="Arial"/>
              <a:cs typeface="Arial"/>
            </a:endParaRPr>
          </a:p>
        </p:txBody>
      </p:sp>
      <p:sp>
        <p:nvSpPr>
          <p:cNvPr id="124" name="object 124"/>
          <p:cNvSpPr/>
          <p:nvPr/>
        </p:nvSpPr>
        <p:spPr>
          <a:xfrm>
            <a:off x="3845052" y="2944369"/>
            <a:ext cx="405384" cy="283463"/>
          </a:xfrm>
          <a:prstGeom prst="rect">
            <a:avLst/>
          </a:prstGeom>
          <a:blipFill>
            <a:blip r:embed="rId77" cstate="print"/>
            <a:stretch>
              <a:fillRect/>
            </a:stretch>
          </a:blipFill>
        </p:spPr>
        <p:txBody>
          <a:bodyPr wrap="square" lIns="0" tIns="0" rIns="0" bIns="0" rtlCol="0"/>
          <a:lstStyle/>
          <a:p>
            <a:endParaRPr dirty="0"/>
          </a:p>
        </p:txBody>
      </p:sp>
      <p:sp>
        <p:nvSpPr>
          <p:cNvPr id="125" name="object 125"/>
          <p:cNvSpPr/>
          <p:nvPr/>
        </p:nvSpPr>
        <p:spPr>
          <a:xfrm>
            <a:off x="3345179" y="5451349"/>
            <a:ext cx="345948" cy="283463"/>
          </a:xfrm>
          <a:prstGeom prst="rect">
            <a:avLst/>
          </a:prstGeom>
          <a:blipFill>
            <a:blip r:embed="rId68" cstate="print"/>
            <a:stretch>
              <a:fillRect/>
            </a:stretch>
          </a:blipFill>
        </p:spPr>
        <p:txBody>
          <a:bodyPr wrap="square" lIns="0" tIns="0" rIns="0" bIns="0" rtlCol="0"/>
          <a:lstStyle/>
          <a:p>
            <a:endParaRPr dirty="0"/>
          </a:p>
        </p:txBody>
      </p:sp>
      <p:sp>
        <p:nvSpPr>
          <p:cNvPr id="126" name="object 126"/>
          <p:cNvSpPr/>
          <p:nvPr/>
        </p:nvSpPr>
        <p:spPr>
          <a:xfrm>
            <a:off x="3768852" y="4140710"/>
            <a:ext cx="390144" cy="283463"/>
          </a:xfrm>
          <a:prstGeom prst="rect">
            <a:avLst/>
          </a:prstGeom>
          <a:blipFill>
            <a:blip r:embed="rId78" cstate="print"/>
            <a:stretch>
              <a:fillRect/>
            </a:stretch>
          </a:blipFill>
        </p:spPr>
        <p:txBody>
          <a:bodyPr wrap="square" lIns="0" tIns="0" rIns="0" bIns="0" rtlCol="0"/>
          <a:lstStyle/>
          <a:p>
            <a:endParaRPr dirty="0"/>
          </a:p>
        </p:txBody>
      </p:sp>
      <p:sp>
        <p:nvSpPr>
          <p:cNvPr id="127" name="object 127"/>
          <p:cNvSpPr txBox="1"/>
          <p:nvPr/>
        </p:nvSpPr>
        <p:spPr>
          <a:xfrm>
            <a:off x="3852166" y="4186174"/>
            <a:ext cx="220345"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TX</a:t>
            </a:r>
            <a:endParaRPr sz="1200" dirty="0">
              <a:latin typeface="Arial"/>
              <a:cs typeface="Arial"/>
            </a:endParaRPr>
          </a:p>
        </p:txBody>
      </p:sp>
      <p:sp>
        <p:nvSpPr>
          <p:cNvPr id="128" name="object 128"/>
          <p:cNvSpPr/>
          <p:nvPr/>
        </p:nvSpPr>
        <p:spPr>
          <a:xfrm>
            <a:off x="7007352" y="1188721"/>
            <a:ext cx="422148" cy="283463"/>
          </a:xfrm>
          <a:prstGeom prst="rect">
            <a:avLst/>
          </a:prstGeom>
          <a:blipFill>
            <a:blip r:embed="rId76" cstate="print"/>
            <a:stretch>
              <a:fillRect/>
            </a:stretch>
          </a:blipFill>
        </p:spPr>
        <p:txBody>
          <a:bodyPr wrap="square" lIns="0" tIns="0" rIns="0" bIns="0" rtlCol="0"/>
          <a:lstStyle/>
          <a:p>
            <a:endParaRPr dirty="0"/>
          </a:p>
        </p:txBody>
      </p:sp>
      <p:sp>
        <p:nvSpPr>
          <p:cNvPr id="130" name="object 130"/>
          <p:cNvSpPr/>
          <p:nvPr/>
        </p:nvSpPr>
        <p:spPr>
          <a:xfrm>
            <a:off x="4911852" y="3822191"/>
            <a:ext cx="466344" cy="284988"/>
          </a:xfrm>
          <a:prstGeom prst="rect">
            <a:avLst/>
          </a:prstGeom>
          <a:blipFill>
            <a:blip r:embed="rId79" cstate="print"/>
            <a:stretch>
              <a:fillRect/>
            </a:stretch>
          </a:blipFill>
        </p:spPr>
        <p:txBody>
          <a:bodyPr wrap="square" lIns="0" tIns="0" rIns="0" bIns="0" rtlCol="0"/>
          <a:lstStyle/>
          <a:p>
            <a:endParaRPr dirty="0"/>
          </a:p>
        </p:txBody>
      </p:sp>
      <p:sp>
        <p:nvSpPr>
          <p:cNvPr id="131" name="object 131"/>
          <p:cNvSpPr txBox="1"/>
          <p:nvPr/>
        </p:nvSpPr>
        <p:spPr>
          <a:xfrm>
            <a:off x="5037835" y="3868547"/>
            <a:ext cx="193040"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M</a:t>
            </a:r>
            <a:r>
              <a:rPr sz="1200" b="1" spc="-480" dirty="0">
                <a:latin typeface="Arial"/>
                <a:cs typeface="Arial"/>
              </a:rPr>
              <a:t>S</a:t>
            </a:r>
            <a:endParaRPr sz="1200" dirty="0">
              <a:latin typeface="Arial"/>
              <a:cs typeface="Arial"/>
            </a:endParaRPr>
          </a:p>
        </p:txBody>
      </p:sp>
      <p:sp>
        <p:nvSpPr>
          <p:cNvPr id="132" name="object 132"/>
          <p:cNvSpPr/>
          <p:nvPr/>
        </p:nvSpPr>
        <p:spPr>
          <a:xfrm>
            <a:off x="4817364" y="1918718"/>
            <a:ext cx="381000" cy="283463"/>
          </a:xfrm>
          <a:prstGeom prst="rect">
            <a:avLst/>
          </a:prstGeom>
          <a:blipFill>
            <a:blip r:embed="rId80" cstate="print"/>
            <a:stretch>
              <a:fillRect/>
            </a:stretch>
          </a:blipFill>
        </p:spPr>
        <p:txBody>
          <a:bodyPr wrap="square" lIns="0" tIns="0" rIns="0" bIns="0" rtlCol="0"/>
          <a:lstStyle/>
          <a:p>
            <a:endParaRPr dirty="0"/>
          </a:p>
        </p:txBody>
      </p:sp>
      <p:sp>
        <p:nvSpPr>
          <p:cNvPr id="133" name="object 133"/>
          <p:cNvSpPr txBox="1"/>
          <p:nvPr/>
        </p:nvSpPr>
        <p:spPr>
          <a:xfrm>
            <a:off x="4900042" y="1963547"/>
            <a:ext cx="213995"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WI</a:t>
            </a:r>
            <a:endParaRPr sz="1200" dirty="0">
              <a:latin typeface="Arial"/>
              <a:cs typeface="Arial"/>
            </a:endParaRPr>
          </a:p>
        </p:txBody>
      </p:sp>
      <p:sp>
        <p:nvSpPr>
          <p:cNvPr id="134" name="object 134"/>
          <p:cNvSpPr/>
          <p:nvPr/>
        </p:nvSpPr>
        <p:spPr>
          <a:xfrm>
            <a:off x="6435854" y="1822705"/>
            <a:ext cx="405383" cy="284988"/>
          </a:xfrm>
          <a:prstGeom prst="rect">
            <a:avLst/>
          </a:prstGeom>
          <a:blipFill>
            <a:blip r:embed="rId71" cstate="print"/>
            <a:stretch>
              <a:fillRect/>
            </a:stretch>
          </a:blipFill>
        </p:spPr>
        <p:txBody>
          <a:bodyPr wrap="square" lIns="0" tIns="0" rIns="0" bIns="0" rtlCol="0"/>
          <a:lstStyle/>
          <a:p>
            <a:endParaRPr dirty="0"/>
          </a:p>
        </p:txBody>
      </p:sp>
      <p:sp>
        <p:nvSpPr>
          <p:cNvPr id="135" name="object 135"/>
          <p:cNvSpPr/>
          <p:nvPr/>
        </p:nvSpPr>
        <p:spPr>
          <a:xfrm>
            <a:off x="6245352" y="2203705"/>
            <a:ext cx="393192" cy="284988"/>
          </a:xfrm>
          <a:prstGeom prst="rect">
            <a:avLst/>
          </a:prstGeom>
          <a:blipFill>
            <a:blip r:embed="rId81" cstate="print"/>
            <a:stretch>
              <a:fillRect/>
            </a:stretch>
          </a:blipFill>
        </p:spPr>
        <p:txBody>
          <a:bodyPr wrap="square" lIns="0" tIns="0" rIns="0" bIns="0" rtlCol="0"/>
          <a:lstStyle/>
          <a:p>
            <a:endParaRPr dirty="0"/>
          </a:p>
        </p:txBody>
      </p:sp>
      <p:sp>
        <p:nvSpPr>
          <p:cNvPr id="136" name="object 136"/>
          <p:cNvSpPr/>
          <p:nvPr/>
        </p:nvSpPr>
        <p:spPr>
          <a:xfrm>
            <a:off x="4643630" y="4035554"/>
            <a:ext cx="397763" cy="283463"/>
          </a:xfrm>
          <a:prstGeom prst="rect">
            <a:avLst/>
          </a:prstGeom>
          <a:blipFill>
            <a:blip r:embed="rId72" cstate="print"/>
            <a:stretch>
              <a:fillRect/>
            </a:stretch>
          </a:blipFill>
        </p:spPr>
        <p:txBody>
          <a:bodyPr wrap="square" lIns="0" tIns="0" rIns="0" bIns="0" rtlCol="0"/>
          <a:lstStyle/>
          <a:p>
            <a:endParaRPr dirty="0"/>
          </a:p>
        </p:txBody>
      </p:sp>
      <p:sp>
        <p:nvSpPr>
          <p:cNvPr id="137" name="object 137"/>
          <p:cNvSpPr txBox="1"/>
          <p:nvPr/>
        </p:nvSpPr>
        <p:spPr>
          <a:xfrm>
            <a:off x="4727575" y="4080636"/>
            <a:ext cx="228600"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LA</a:t>
            </a:r>
            <a:endParaRPr sz="1200" dirty="0">
              <a:latin typeface="Arial"/>
              <a:cs typeface="Arial"/>
            </a:endParaRPr>
          </a:p>
        </p:txBody>
      </p:sp>
      <p:sp>
        <p:nvSpPr>
          <p:cNvPr id="138" name="object 138"/>
          <p:cNvSpPr/>
          <p:nvPr/>
        </p:nvSpPr>
        <p:spPr>
          <a:xfrm>
            <a:off x="5577840" y="2965705"/>
            <a:ext cx="405384" cy="284988"/>
          </a:xfrm>
          <a:prstGeom prst="rect">
            <a:avLst/>
          </a:prstGeom>
          <a:blipFill>
            <a:blip r:embed="rId71" cstate="print"/>
            <a:stretch>
              <a:fillRect/>
            </a:stretch>
          </a:blipFill>
        </p:spPr>
        <p:txBody>
          <a:bodyPr wrap="square" lIns="0" tIns="0" rIns="0" bIns="0" rtlCol="0"/>
          <a:lstStyle/>
          <a:p>
            <a:endParaRPr dirty="0"/>
          </a:p>
        </p:txBody>
      </p:sp>
      <p:sp>
        <p:nvSpPr>
          <p:cNvPr id="139" name="object 139"/>
          <p:cNvSpPr txBox="1"/>
          <p:nvPr/>
        </p:nvSpPr>
        <p:spPr>
          <a:xfrm>
            <a:off x="5661786" y="3011424"/>
            <a:ext cx="213360"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K</a:t>
            </a:r>
            <a:r>
              <a:rPr sz="1200" b="1" spc="-190" dirty="0">
                <a:latin typeface="Arial"/>
                <a:cs typeface="Arial"/>
              </a:rPr>
              <a:t>Y</a:t>
            </a:r>
            <a:endParaRPr sz="1200" dirty="0">
              <a:latin typeface="Arial"/>
              <a:cs typeface="Arial"/>
            </a:endParaRPr>
          </a:p>
        </p:txBody>
      </p:sp>
      <p:sp>
        <p:nvSpPr>
          <p:cNvPr id="140" name="object 140"/>
          <p:cNvSpPr/>
          <p:nvPr/>
        </p:nvSpPr>
        <p:spPr>
          <a:xfrm>
            <a:off x="6245354" y="3156205"/>
            <a:ext cx="413003" cy="284988"/>
          </a:xfrm>
          <a:prstGeom prst="rect">
            <a:avLst/>
          </a:prstGeom>
          <a:blipFill>
            <a:blip r:embed="rId62" cstate="print"/>
            <a:stretch>
              <a:fillRect/>
            </a:stretch>
          </a:blipFill>
        </p:spPr>
        <p:txBody>
          <a:bodyPr wrap="square" lIns="0" tIns="0" rIns="0" bIns="0" rtlCol="0"/>
          <a:lstStyle/>
          <a:p>
            <a:endParaRPr dirty="0"/>
          </a:p>
        </p:txBody>
      </p:sp>
      <p:sp>
        <p:nvSpPr>
          <p:cNvPr id="142" name="object 142"/>
          <p:cNvSpPr/>
          <p:nvPr/>
        </p:nvSpPr>
        <p:spPr>
          <a:xfrm>
            <a:off x="6054852" y="3486911"/>
            <a:ext cx="405384" cy="284988"/>
          </a:xfrm>
          <a:prstGeom prst="rect">
            <a:avLst/>
          </a:prstGeom>
          <a:blipFill>
            <a:blip r:embed="rId71" cstate="print"/>
            <a:stretch>
              <a:fillRect/>
            </a:stretch>
          </a:blipFill>
        </p:spPr>
        <p:txBody>
          <a:bodyPr wrap="square" lIns="0" tIns="0" rIns="0" bIns="0" rtlCol="0"/>
          <a:lstStyle/>
          <a:p>
            <a:endParaRPr dirty="0"/>
          </a:p>
        </p:txBody>
      </p:sp>
      <p:sp>
        <p:nvSpPr>
          <p:cNvPr id="143" name="object 143"/>
          <p:cNvSpPr txBox="1"/>
          <p:nvPr/>
        </p:nvSpPr>
        <p:spPr>
          <a:xfrm>
            <a:off x="6138166" y="3533268"/>
            <a:ext cx="238125"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SC</a:t>
            </a:r>
            <a:endParaRPr sz="1200" dirty="0">
              <a:latin typeface="Arial"/>
              <a:cs typeface="Arial"/>
            </a:endParaRPr>
          </a:p>
        </p:txBody>
      </p:sp>
      <p:sp>
        <p:nvSpPr>
          <p:cNvPr id="144" name="object 144"/>
          <p:cNvSpPr/>
          <p:nvPr/>
        </p:nvSpPr>
        <p:spPr>
          <a:xfrm>
            <a:off x="6149342" y="4393691"/>
            <a:ext cx="382523" cy="284988"/>
          </a:xfrm>
          <a:prstGeom prst="rect">
            <a:avLst/>
          </a:prstGeom>
          <a:blipFill>
            <a:blip r:embed="rId82" cstate="print"/>
            <a:stretch>
              <a:fillRect/>
            </a:stretch>
          </a:blipFill>
        </p:spPr>
        <p:txBody>
          <a:bodyPr wrap="square" lIns="0" tIns="0" rIns="0" bIns="0" rtlCol="0"/>
          <a:lstStyle/>
          <a:p>
            <a:endParaRPr dirty="0"/>
          </a:p>
        </p:txBody>
      </p:sp>
      <p:sp>
        <p:nvSpPr>
          <p:cNvPr id="145" name="object 145"/>
          <p:cNvSpPr txBox="1"/>
          <p:nvPr/>
        </p:nvSpPr>
        <p:spPr>
          <a:xfrm>
            <a:off x="6233286" y="4440047"/>
            <a:ext cx="211454" cy="184666"/>
          </a:xfrm>
          <a:prstGeom prst="rect">
            <a:avLst/>
          </a:prstGeom>
        </p:spPr>
        <p:txBody>
          <a:bodyPr vert="horz" wrap="square" lIns="0" tIns="0" rIns="0" bIns="0" rtlCol="0">
            <a:spAutoFit/>
          </a:bodyPr>
          <a:lstStyle/>
          <a:p>
            <a:pPr marL="12700">
              <a:lnSpc>
                <a:spcPct val="100000"/>
              </a:lnSpc>
            </a:pPr>
            <a:r>
              <a:rPr sz="1200" b="1" spc="-5" dirty="0">
                <a:latin typeface="Arial"/>
                <a:cs typeface="Arial"/>
              </a:rPr>
              <a:t>FL</a:t>
            </a:r>
            <a:endParaRPr sz="1200" dirty="0">
              <a:latin typeface="Arial"/>
              <a:cs typeface="Arial"/>
            </a:endParaRPr>
          </a:p>
        </p:txBody>
      </p:sp>
      <p:sp>
        <p:nvSpPr>
          <p:cNvPr id="146" name="object 146"/>
          <p:cNvSpPr/>
          <p:nvPr/>
        </p:nvSpPr>
        <p:spPr>
          <a:xfrm>
            <a:off x="6243828" y="909827"/>
            <a:ext cx="390144" cy="284988"/>
          </a:xfrm>
          <a:prstGeom prst="rect">
            <a:avLst/>
          </a:prstGeom>
          <a:blipFill>
            <a:blip r:embed="rId81" cstate="print"/>
            <a:stretch>
              <a:fillRect/>
            </a:stretch>
          </a:blipFill>
        </p:spPr>
        <p:txBody>
          <a:bodyPr wrap="square" lIns="0" tIns="0" rIns="0" bIns="0" rtlCol="0"/>
          <a:lstStyle/>
          <a:p>
            <a:endParaRPr dirty="0"/>
          </a:p>
        </p:txBody>
      </p:sp>
      <p:sp>
        <p:nvSpPr>
          <p:cNvPr id="147" name="object 147"/>
          <p:cNvSpPr txBox="1"/>
          <p:nvPr/>
        </p:nvSpPr>
        <p:spPr>
          <a:xfrm>
            <a:off x="6327142" y="955803"/>
            <a:ext cx="221615" cy="184666"/>
          </a:xfrm>
          <a:prstGeom prst="rect">
            <a:avLst/>
          </a:prstGeom>
        </p:spPr>
        <p:txBody>
          <a:bodyPr vert="horz" wrap="square" lIns="0" tIns="0" rIns="0" bIns="0" rtlCol="0">
            <a:spAutoFit/>
          </a:bodyPr>
          <a:lstStyle/>
          <a:p>
            <a:pPr marL="12700">
              <a:lnSpc>
                <a:spcPct val="100000"/>
              </a:lnSpc>
            </a:pPr>
            <a:r>
              <a:rPr sz="1200" b="1" dirty="0">
                <a:latin typeface="Arial"/>
                <a:cs typeface="Arial"/>
              </a:rPr>
              <a:t>VT</a:t>
            </a:r>
            <a:endParaRPr sz="1200" dirty="0">
              <a:latin typeface="Arial"/>
              <a:cs typeface="Arial"/>
            </a:endParaRPr>
          </a:p>
        </p:txBody>
      </p:sp>
      <p:sp>
        <p:nvSpPr>
          <p:cNvPr id="148" name="object 148"/>
          <p:cNvSpPr/>
          <p:nvPr/>
        </p:nvSpPr>
        <p:spPr>
          <a:xfrm>
            <a:off x="6439408" y="1160144"/>
            <a:ext cx="476250" cy="476251"/>
          </a:xfrm>
          <a:custGeom>
            <a:avLst/>
            <a:gdLst/>
            <a:ahLst/>
            <a:cxnLst/>
            <a:rect l="l" t="t" r="r" b="b"/>
            <a:pathLst>
              <a:path w="476250" h="476250">
                <a:moveTo>
                  <a:pt x="0" y="0"/>
                </a:moveTo>
                <a:lnTo>
                  <a:pt x="476122" y="476122"/>
                </a:lnTo>
              </a:path>
            </a:pathLst>
          </a:custGeom>
          <a:ln w="9525">
            <a:solidFill>
              <a:srgbClr val="000000"/>
            </a:solidFill>
          </a:ln>
        </p:spPr>
        <p:txBody>
          <a:bodyPr wrap="square" lIns="0" tIns="0" rIns="0" bIns="0" rtlCol="0"/>
          <a:lstStyle/>
          <a:p>
            <a:endParaRPr dirty="0"/>
          </a:p>
        </p:txBody>
      </p:sp>
      <p:sp>
        <p:nvSpPr>
          <p:cNvPr id="149" name="object 149"/>
          <p:cNvSpPr/>
          <p:nvPr/>
        </p:nvSpPr>
        <p:spPr>
          <a:xfrm>
            <a:off x="7105904" y="1524761"/>
            <a:ext cx="590550" cy="207011"/>
          </a:xfrm>
          <a:custGeom>
            <a:avLst/>
            <a:gdLst/>
            <a:ahLst/>
            <a:cxnLst/>
            <a:rect l="l" t="t" r="r" b="b"/>
            <a:pathLst>
              <a:path w="590550" h="207010">
                <a:moveTo>
                  <a:pt x="590296" y="0"/>
                </a:moveTo>
                <a:lnTo>
                  <a:pt x="0" y="206755"/>
                </a:lnTo>
              </a:path>
            </a:pathLst>
          </a:custGeom>
          <a:ln w="9525">
            <a:solidFill>
              <a:srgbClr val="000000"/>
            </a:solidFill>
          </a:ln>
        </p:spPr>
        <p:txBody>
          <a:bodyPr wrap="square" lIns="0" tIns="0" rIns="0" bIns="0" rtlCol="0"/>
          <a:lstStyle/>
          <a:p>
            <a:endParaRPr dirty="0"/>
          </a:p>
        </p:txBody>
      </p:sp>
      <p:sp>
        <p:nvSpPr>
          <p:cNvPr id="150" name="object 150"/>
          <p:cNvSpPr/>
          <p:nvPr/>
        </p:nvSpPr>
        <p:spPr>
          <a:xfrm>
            <a:off x="7010781" y="1677162"/>
            <a:ext cx="1066800" cy="245111"/>
          </a:xfrm>
          <a:custGeom>
            <a:avLst/>
            <a:gdLst/>
            <a:ahLst/>
            <a:cxnLst/>
            <a:rect l="l" t="t" r="r" b="b"/>
            <a:pathLst>
              <a:path w="1066800" h="245110">
                <a:moveTo>
                  <a:pt x="1066419" y="0"/>
                </a:moveTo>
                <a:lnTo>
                  <a:pt x="0" y="244855"/>
                </a:lnTo>
              </a:path>
            </a:pathLst>
          </a:custGeom>
          <a:ln w="9525">
            <a:solidFill>
              <a:srgbClr val="000000"/>
            </a:solidFill>
          </a:ln>
        </p:spPr>
        <p:txBody>
          <a:bodyPr wrap="square" lIns="0" tIns="0" rIns="0" bIns="0" rtlCol="0"/>
          <a:lstStyle/>
          <a:p>
            <a:endParaRPr dirty="0"/>
          </a:p>
        </p:txBody>
      </p:sp>
      <p:sp>
        <p:nvSpPr>
          <p:cNvPr id="151" name="object 151"/>
          <p:cNvSpPr/>
          <p:nvPr/>
        </p:nvSpPr>
        <p:spPr>
          <a:xfrm>
            <a:off x="7162800" y="1981961"/>
            <a:ext cx="571500" cy="45720"/>
          </a:xfrm>
          <a:custGeom>
            <a:avLst/>
            <a:gdLst/>
            <a:ahLst/>
            <a:cxnLst/>
            <a:rect l="l" t="t" r="r" b="b"/>
            <a:pathLst>
              <a:path w="571500" h="45719">
                <a:moveTo>
                  <a:pt x="571246" y="0"/>
                </a:moveTo>
                <a:lnTo>
                  <a:pt x="0" y="45720"/>
                </a:lnTo>
              </a:path>
            </a:pathLst>
          </a:custGeom>
          <a:ln w="9524">
            <a:solidFill>
              <a:srgbClr val="000000"/>
            </a:solidFill>
          </a:ln>
        </p:spPr>
        <p:txBody>
          <a:bodyPr wrap="square" lIns="0" tIns="0" rIns="0" bIns="0" rtlCol="0"/>
          <a:lstStyle/>
          <a:p>
            <a:endParaRPr dirty="0"/>
          </a:p>
        </p:txBody>
      </p:sp>
      <p:sp>
        <p:nvSpPr>
          <p:cNvPr id="152" name="object 152"/>
          <p:cNvSpPr/>
          <p:nvPr/>
        </p:nvSpPr>
        <p:spPr>
          <a:xfrm>
            <a:off x="7010400" y="2134361"/>
            <a:ext cx="971550" cy="45720"/>
          </a:xfrm>
          <a:custGeom>
            <a:avLst/>
            <a:gdLst/>
            <a:ahLst/>
            <a:cxnLst/>
            <a:rect l="l" t="t" r="r" b="b"/>
            <a:pathLst>
              <a:path w="971550" h="45719">
                <a:moveTo>
                  <a:pt x="971296" y="45720"/>
                </a:moveTo>
                <a:lnTo>
                  <a:pt x="0" y="0"/>
                </a:lnTo>
              </a:path>
            </a:pathLst>
          </a:custGeom>
          <a:ln w="9525">
            <a:solidFill>
              <a:srgbClr val="000000"/>
            </a:solidFill>
          </a:ln>
        </p:spPr>
        <p:txBody>
          <a:bodyPr wrap="square" lIns="0" tIns="0" rIns="0" bIns="0" rtlCol="0"/>
          <a:lstStyle/>
          <a:p>
            <a:endParaRPr dirty="0"/>
          </a:p>
        </p:txBody>
      </p:sp>
      <p:sp>
        <p:nvSpPr>
          <p:cNvPr id="153" name="object 153"/>
          <p:cNvSpPr/>
          <p:nvPr/>
        </p:nvSpPr>
        <p:spPr>
          <a:xfrm>
            <a:off x="6915531" y="2352420"/>
            <a:ext cx="628650" cy="45720"/>
          </a:xfrm>
          <a:custGeom>
            <a:avLst/>
            <a:gdLst/>
            <a:ahLst/>
            <a:cxnLst/>
            <a:rect l="l" t="t" r="r" b="b"/>
            <a:pathLst>
              <a:path w="628650" h="45719">
                <a:moveTo>
                  <a:pt x="628269" y="0"/>
                </a:moveTo>
                <a:lnTo>
                  <a:pt x="0" y="45719"/>
                </a:lnTo>
              </a:path>
            </a:pathLst>
          </a:custGeom>
          <a:ln w="9525">
            <a:solidFill>
              <a:srgbClr val="000000"/>
            </a:solidFill>
          </a:ln>
        </p:spPr>
        <p:txBody>
          <a:bodyPr wrap="square" lIns="0" tIns="0" rIns="0" bIns="0" rtlCol="0"/>
          <a:lstStyle/>
          <a:p>
            <a:endParaRPr dirty="0"/>
          </a:p>
        </p:txBody>
      </p:sp>
      <p:sp>
        <p:nvSpPr>
          <p:cNvPr id="154" name="object 154"/>
          <p:cNvSpPr/>
          <p:nvPr/>
        </p:nvSpPr>
        <p:spPr>
          <a:xfrm>
            <a:off x="6915531" y="2588641"/>
            <a:ext cx="1162050" cy="45720"/>
          </a:xfrm>
          <a:custGeom>
            <a:avLst/>
            <a:gdLst/>
            <a:ahLst/>
            <a:cxnLst/>
            <a:rect l="l" t="t" r="r" b="b"/>
            <a:pathLst>
              <a:path w="1162050" h="45719">
                <a:moveTo>
                  <a:pt x="1161669" y="45720"/>
                </a:moveTo>
                <a:lnTo>
                  <a:pt x="0" y="0"/>
                </a:lnTo>
              </a:path>
            </a:pathLst>
          </a:custGeom>
          <a:ln w="9524">
            <a:solidFill>
              <a:srgbClr val="000000"/>
            </a:solidFill>
          </a:ln>
        </p:spPr>
        <p:txBody>
          <a:bodyPr wrap="square" lIns="0" tIns="0" rIns="0" bIns="0" rtlCol="0"/>
          <a:lstStyle/>
          <a:p>
            <a:endParaRPr dirty="0"/>
          </a:p>
        </p:txBody>
      </p:sp>
      <p:sp>
        <p:nvSpPr>
          <p:cNvPr id="155" name="object 155"/>
          <p:cNvSpPr/>
          <p:nvPr/>
        </p:nvSpPr>
        <p:spPr>
          <a:xfrm>
            <a:off x="6725031" y="2683764"/>
            <a:ext cx="1352550" cy="212725"/>
          </a:xfrm>
          <a:custGeom>
            <a:avLst/>
            <a:gdLst/>
            <a:ahLst/>
            <a:cxnLst/>
            <a:rect l="l" t="t" r="r" b="b"/>
            <a:pathLst>
              <a:path w="1352550" h="212725">
                <a:moveTo>
                  <a:pt x="1352169" y="212598"/>
                </a:moveTo>
                <a:lnTo>
                  <a:pt x="0" y="0"/>
                </a:lnTo>
              </a:path>
            </a:pathLst>
          </a:custGeom>
          <a:ln w="9525">
            <a:solidFill>
              <a:srgbClr val="000000"/>
            </a:solidFill>
          </a:ln>
        </p:spPr>
        <p:txBody>
          <a:bodyPr wrap="square" lIns="0" tIns="0" rIns="0" bIns="0" rtlCol="0"/>
          <a:lstStyle/>
          <a:p>
            <a:endParaRPr dirty="0"/>
          </a:p>
        </p:txBody>
      </p:sp>
      <p:sp>
        <p:nvSpPr>
          <p:cNvPr id="156" name="object 156"/>
          <p:cNvSpPr/>
          <p:nvPr/>
        </p:nvSpPr>
        <p:spPr>
          <a:xfrm>
            <a:off x="5939028" y="2680718"/>
            <a:ext cx="579120" cy="283463"/>
          </a:xfrm>
          <a:prstGeom prst="rect">
            <a:avLst/>
          </a:prstGeom>
          <a:blipFill>
            <a:blip r:embed="rId83" cstate="print"/>
            <a:stretch>
              <a:fillRect/>
            </a:stretch>
          </a:blipFill>
        </p:spPr>
        <p:txBody>
          <a:bodyPr wrap="square" lIns="0" tIns="0" rIns="0" bIns="0" rtlCol="0"/>
          <a:lstStyle/>
          <a:p>
            <a:endParaRPr dirty="0"/>
          </a:p>
        </p:txBody>
      </p:sp>
      <p:sp>
        <p:nvSpPr>
          <p:cNvPr id="157" name="object 157"/>
          <p:cNvSpPr txBox="1"/>
          <p:nvPr/>
        </p:nvSpPr>
        <p:spPr>
          <a:xfrm>
            <a:off x="6065646" y="2725547"/>
            <a:ext cx="554990" cy="184666"/>
          </a:xfrm>
          <a:prstGeom prst="rect">
            <a:avLst/>
          </a:prstGeom>
        </p:spPr>
        <p:txBody>
          <a:bodyPr vert="horz" wrap="square" lIns="0" tIns="0" rIns="0" bIns="0" rtlCol="0">
            <a:spAutoFit/>
          </a:bodyPr>
          <a:lstStyle/>
          <a:p>
            <a:pPr marL="12700">
              <a:lnSpc>
                <a:spcPct val="100000"/>
              </a:lnSpc>
            </a:pPr>
            <a:r>
              <a:rPr sz="1200" b="1" dirty="0">
                <a:latin typeface="Arial"/>
                <a:cs typeface="Arial"/>
              </a:rPr>
              <a:t>WV</a:t>
            </a:r>
            <a:r>
              <a:rPr sz="1200" b="1" spc="300" dirty="0">
                <a:latin typeface="Arial"/>
                <a:cs typeface="Arial"/>
              </a:rPr>
              <a:t> </a:t>
            </a:r>
            <a:r>
              <a:rPr sz="1800" b="1" spc="-135" baseline="-27777" dirty="0">
                <a:latin typeface="Arial"/>
                <a:cs typeface="Arial"/>
              </a:rPr>
              <a:t>VA</a:t>
            </a:r>
            <a:endParaRPr sz="1800" baseline="-27777" dirty="0">
              <a:latin typeface="Arial"/>
              <a:cs typeface="Arial"/>
            </a:endParaRPr>
          </a:p>
        </p:txBody>
      </p:sp>
      <p:sp>
        <p:nvSpPr>
          <p:cNvPr id="158" name="object 158"/>
          <p:cNvSpPr/>
          <p:nvPr/>
        </p:nvSpPr>
        <p:spPr>
          <a:xfrm>
            <a:off x="6629400" y="2731898"/>
            <a:ext cx="762000" cy="316865"/>
          </a:xfrm>
          <a:custGeom>
            <a:avLst/>
            <a:gdLst/>
            <a:ahLst/>
            <a:cxnLst/>
            <a:rect l="l" t="t" r="r" b="b"/>
            <a:pathLst>
              <a:path w="762000" h="316864">
                <a:moveTo>
                  <a:pt x="0" y="0"/>
                </a:moveTo>
                <a:lnTo>
                  <a:pt x="762000" y="316864"/>
                </a:lnTo>
              </a:path>
            </a:pathLst>
          </a:custGeom>
          <a:ln w="9525">
            <a:solidFill>
              <a:srgbClr val="000000"/>
            </a:solidFill>
          </a:ln>
        </p:spPr>
        <p:txBody>
          <a:bodyPr wrap="square" lIns="0" tIns="0" rIns="0" bIns="0" rtlCol="0"/>
          <a:lstStyle/>
          <a:p>
            <a:endParaRPr dirty="0"/>
          </a:p>
        </p:txBody>
      </p:sp>
      <p:sp>
        <p:nvSpPr>
          <p:cNvPr id="159" name="object 159"/>
          <p:cNvSpPr/>
          <p:nvPr/>
        </p:nvSpPr>
        <p:spPr>
          <a:xfrm>
            <a:off x="7616954" y="1292353"/>
            <a:ext cx="413003" cy="284988"/>
          </a:xfrm>
          <a:prstGeom prst="rect">
            <a:avLst/>
          </a:prstGeom>
          <a:blipFill>
            <a:blip r:embed="rId62" cstate="print"/>
            <a:stretch>
              <a:fillRect/>
            </a:stretch>
          </a:blipFill>
        </p:spPr>
        <p:txBody>
          <a:bodyPr wrap="square" lIns="0" tIns="0" rIns="0" bIns="0" rtlCol="0"/>
          <a:lstStyle/>
          <a:p>
            <a:endParaRPr dirty="0"/>
          </a:p>
        </p:txBody>
      </p:sp>
      <p:sp>
        <p:nvSpPr>
          <p:cNvPr id="160" name="object 160"/>
          <p:cNvSpPr txBox="1"/>
          <p:nvPr/>
        </p:nvSpPr>
        <p:spPr>
          <a:xfrm>
            <a:off x="7700009" y="1337436"/>
            <a:ext cx="245110"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NH</a:t>
            </a:r>
            <a:endParaRPr sz="1200" dirty="0">
              <a:latin typeface="Arial"/>
              <a:cs typeface="Arial"/>
            </a:endParaRPr>
          </a:p>
        </p:txBody>
      </p:sp>
      <p:sp>
        <p:nvSpPr>
          <p:cNvPr id="161" name="object 161"/>
          <p:cNvSpPr/>
          <p:nvPr/>
        </p:nvSpPr>
        <p:spPr>
          <a:xfrm>
            <a:off x="8014716" y="1491997"/>
            <a:ext cx="431292" cy="284988"/>
          </a:xfrm>
          <a:prstGeom prst="rect">
            <a:avLst/>
          </a:prstGeom>
          <a:blipFill>
            <a:blip r:embed="rId84" cstate="print"/>
            <a:stretch>
              <a:fillRect/>
            </a:stretch>
          </a:blipFill>
        </p:spPr>
        <p:txBody>
          <a:bodyPr wrap="square" lIns="0" tIns="0" rIns="0" bIns="0" rtlCol="0"/>
          <a:lstStyle/>
          <a:p>
            <a:endParaRPr dirty="0"/>
          </a:p>
        </p:txBody>
      </p:sp>
      <p:sp>
        <p:nvSpPr>
          <p:cNvPr id="162" name="object 162"/>
          <p:cNvSpPr txBox="1"/>
          <p:nvPr/>
        </p:nvSpPr>
        <p:spPr>
          <a:xfrm>
            <a:off x="8099297" y="1537716"/>
            <a:ext cx="261620"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MA</a:t>
            </a:r>
            <a:endParaRPr sz="1200" dirty="0">
              <a:latin typeface="Arial"/>
              <a:cs typeface="Arial"/>
            </a:endParaRPr>
          </a:p>
        </p:txBody>
      </p:sp>
      <p:sp>
        <p:nvSpPr>
          <p:cNvPr id="163" name="object 163"/>
          <p:cNvSpPr/>
          <p:nvPr/>
        </p:nvSpPr>
        <p:spPr>
          <a:xfrm>
            <a:off x="7693152" y="1825751"/>
            <a:ext cx="345948" cy="284988"/>
          </a:xfrm>
          <a:prstGeom prst="rect">
            <a:avLst/>
          </a:prstGeom>
          <a:blipFill>
            <a:blip r:embed="rId66" cstate="print"/>
            <a:stretch>
              <a:fillRect/>
            </a:stretch>
          </a:blipFill>
        </p:spPr>
        <p:txBody>
          <a:bodyPr wrap="square" lIns="0" tIns="0" rIns="0" bIns="0" rtlCol="0"/>
          <a:lstStyle/>
          <a:p>
            <a:endParaRPr dirty="0"/>
          </a:p>
        </p:txBody>
      </p:sp>
      <p:sp>
        <p:nvSpPr>
          <p:cNvPr id="164" name="object 164"/>
          <p:cNvSpPr txBox="1"/>
          <p:nvPr/>
        </p:nvSpPr>
        <p:spPr>
          <a:xfrm>
            <a:off x="6519166" y="1871218"/>
            <a:ext cx="1434465" cy="184666"/>
          </a:xfrm>
          <a:prstGeom prst="rect">
            <a:avLst/>
          </a:prstGeom>
        </p:spPr>
        <p:txBody>
          <a:bodyPr vert="horz" wrap="square" lIns="0" tIns="0" rIns="0" bIns="0" rtlCol="0">
            <a:spAutoFit/>
          </a:bodyPr>
          <a:lstStyle/>
          <a:p>
            <a:pPr marL="12700">
              <a:lnSpc>
                <a:spcPct val="100000"/>
              </a:lnSpc>
              <a:tabLst>
                <a:tab pos="1269365" algn="l"/>
              </a:tabLst>
            </a:pPr>
            <a:r>
              <a:rPr sz="1200" b="1" spc="-10" dirty="0">
                <a:latin typeface="Arial"/>
                <a:cs typeface="Arial"/>
              </a:rPr>
              <a:t>N</a:t>
            </a:r>
            <a:r>
              <a:rPr sz="1200" b="1" spc="-5" dirty="0">
                <a:latin typeface="Arial"/>
                <a:cs typeface="Arial"/>
              </a:rPr>
              <a:t>Y</a:t>
            </a:r>
            <a:r>
              <a:rPr sz="1200" b="1" dirty="0">
                <a:latin typeface="Arial"/>
                <a:cs typeface="Arial"/>
              </a:rPr>
              <a:t>	</a:t>
            </a:r>
            <a:r>
              <a:rPr sz="1200" b="1" spc="-10" dirty="0">
                <a:latin typeface="Arial"/>
                <a:cs typeface="Arial"/>
              </a:rPr>
              <a:t>RI</a:t>
            </a:r>
            <a:endParaRPr sz="1200" dirty="0">
              <a:latin typeface="Arial"/>
              <a:cs typeface="Arial"/>
            </a:endParaRPr>
          </a:p>
        </p:txBody>
      </p:sp>
      <p:sp>
        <p:nvSpPr>
          <p:cNvPr id="165" name="object 165"/>
          <p:cNvSpPr/>
          <p:nvPr/>
        </p:nvSpPr>
        <p:spPr>
          <a:xfrm>
            <a:off x="7921752" y="2054351"/>
            <a:ext cx="396240" cy="284988"/>
          </a:xfrm>
          <a:prstGeom prst="rect">
            <a:avLst/>
          </a:prstGeom>
          <a:blipFill>
            <a:blip r:embed="rId63" cstate="print"/>
            <a:stretch>
              <a:fillRect/>
            </a:stretch>
          </a:blipFill>
        </p:spPr>
        <p:txBody>
          <a:bodyPr wrap="square" lIns="0" tIns="0" rIns="0" bIns="0" rtlCol="0"/>
          <a:lstStyle/>
          <a:p>
            <a:endParaRPr dirty="0"/>
          </a:p>
        </p:txBody>
      </p:sp>
      <p:sp>
        <p:nvSpPr>
          <p:cNvPr id="167" name="object 167"/>
          <p:cNvSpPr/>
          <p:nvPr/>
        </p:nvSpPr>
        <p:spPr>
          <a:xfrm>
            <a:off x="7540752" y="2206751"/>
            <a:ext cx="387096" cy="284988"/>
          </a:xfrm>
          <a:prstGeom prst="rect">
            <a:avLst/>
          </a:prstGeom>
          <a:blipFill>
            <a:blip r:embed="rId85" cstate="print"/>
            <a:stretch>
              <a:fillRect/>
            </a:stretch>
          </a:blipFill>
        </p:spPr>
        <p:txBody>
          <a:bodyPr wrap="square" lIns="0" tIns="0" rIns="0" bIns="0" rtlCol="0"/>
          <a:lstStyle/>
          <a:p>
            <a:endParaRPr dirty="0"/>
          </a:p>
        </p:txBody>
      </p:sp>
      <p:sp>
        <p:nvSpPr>
          <p:cNvPr id="168" name="object 168"/>
          <p:cNvSpPr txBox="1"/>
          <p:nvPr/>
        </p:nvSpPr>
        <p:spPr>
          <a:xfrm>
            <a:off x="6328664" y="2252218"/>
            <a:ext cx="1515110" cy="184666"/>
          </a:xfrm>
          <a:prstGeom prst="rect">
            <a:avLst/>
          </a:prstGeom>
        </p:spPr>
        <p:txBody>
          <a:bodyPr vert="horz" wrap="square" lIns="0" tIns="0" rIns="0" bIns="0" rtlCol="0">
            <a:spAutoFit/>
          </a:bodyPr>
          <a:lstStyle/>
          <a:p>
            <a:pPr marL="12700">
              <a:lnSpc>
                <a:spcPct val="100000"/>
              </a:lnSpc>
              <a:tabLst>
                <a:tab pos="1307465" algn="l"/>
              </a:tabLst>
            </a:pPr>
            <a:r>
              <a:rPr sz="1200" b="1" spc="-90" dirty="0">
                <a:latin typeface="Arial"/>
                <a:cs typeface="Arial"/>
              </a:rPr>
              <a:t>P</a:t>
            </a:r>
            <a:r>
              <a:rPr sz="1200" b="1" spc="-5" dirty="0">
                <a:latin typeface="Arial"/>
                <a:cs typeface="Arial"/>
              </a:rPr>
              <a:t>A</a:t>
            </a:r>
            <a:r>
              <a:rPr sz="1200" b="1" dirty="0">
                <a:latin typeface="Arial"/>
                <a:cs typeface="Arial"/>
              </a:rPr>
              <a:t>	</a:t>
            </a:r>
            <a:r>
              <a:rPr sz="1200" b="1" spc="-10" dirty="0">
                <a:latin typeface="Arial"/>
                <a:cs typeface="Arial"/>
              </a:rPr>
              <a:t>NJ</a:t>
            </a:r>
            <a:endParaRPr sz="1200" dirty="0">
              <a:latin typeface="Arial"/>
              <a:cs typeface="Arial"/>
            </a:endParaRPr>
          </a:p>
        </p:txBody>
      </p:sp>
      <p:sp>
        <p:nvSpPr>
          <p:cNvPr id="169" name="object 169"/>
          <p:cNvSpPr/>
          <p:nvPr/>
        </p:nvSpPr>
        <p:spPr>
          <a:xfrm>
            <a:off x="8025385" y="2464307"/>
            <a:ext cx="405383" cy="284988"/>
          </a:xfrm>
          <a:prstGeom prst="rect">
            <a:avLst/>
          </a:prstGeom>
          <a:blipFill>
            <a:blip r:embed="rId71" cstate="print"/>
            <a:stretch>
              <a:fillRect/>
            </a:stretch>
          </a:blipFill>
        </p:spPr>
        <p:txBody>
          <a:bodyPr wrap="square" lIns="0" tIns="0" rIns="0" bIns="0" rtlCol="0"/>
          <a:lstStyle/>
          <a:p>
            <a:endParaRPr dirty="0"/>
          </a:p>
        </p:txBody>
      </p:sp>
      <p:sp>
        <p:nvSpPr>
          <p:cNvPr id="170" name="object 170"/>
          <p:cNvSpPr txBox="1"/>
          <p:nvPr/>
        </p:nvSpPr>
        <p:spPr>
          <a:xfrm>
            <a:off x="8109586" y="2509392"/>
            <a:ext cx="149225"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D</a:t>
            </a:r>
            <a:r>
              <a:rPr sz="1200" b="1" spc="-695" dirty="0">
                <a:latin typeface="Arial"/>
                <a:cs typeface="Arial"/>
              </a:rPr>
              <a:t>E</a:t>
            </a:r>
            <a:endParaRPr sz="1200" dirty="0">
              <a:latin typeface="Arial"/>
              <a:cs typeface="Arial"/>
            </a:endParaRPr>
          </a:p>
        </p:txBody>
      </p:sp>
      <p:sp>
        <p:nvSpPr>
          <p:cNvPr id="171" name="object 171"/>
          <p:cNvSpPr/>
          <p:nvPr/>
        </p:nvSpPr>
        <p:spPr>
          <a:xfrm>
            <a:off x="8072628" y="2830067"/>
            <a:ext cx="431292" cy="284988"/>
          </a:xfrm>
          <a:prstGeom prst="rect">
            <a:avLst/>
          </a:prstGeom>
          <a:blipFill>
            <a:blip r:embed="rId84" cstate="print"/>
            <a:stretch>
              <a:fillRect/>
            </a:stretch>
          </a:blipFill>
        </p:spPr>
        <p:txBody>
          <a:bodyPr wrap="square" lIns="0" tIns="0" rIns="0" bIns="0" rtlCol="0"/>
          <a:lstStyle/>
          <a:p>
            <a:endParaRPr dirty="0"/>
          </a:p>
        </p:txBody>
      </p:sp>
      <p:sp>
        <p:nvSpPr>
          <p:cNvPr id="172" name="object 172"/>
          <p:cNvSpPr txBox="1"/>
          <p:nvPr/>
        </p:nvSpPr>
        <p:spPr>
          <a:xfrm>
            <a:off x="8157209" y="2876042"/>
            <a:ext cx="261620" cy="184666"/>
          </a:xfrm>
          <a:prstGeom prst="rect">
            <a:avLst/>
          </a:prstGeom>
        </p:spPr>
        <p:txBody>
          <a:bodyPr vert="horz" wrap="square" lIns="0" tIns="0" rIns="0" bIns="0" rtlCol="0">
            <a:spAutoFit/>
          </a:bodyPr>
          <a:lstStyle/>
          <a:p>
            <a:pPr marL="12700">
              <a:lnSpc>
                <a:spcPct val="100000"/>
              </a:lnSpc>
            </a:pPr>
            <a:r>
              <a:rPr sz="1200" b="1" spc="-10" dirty="0">
                <a:latin typeface="Arial"/>
                <a:cs typeface="Arial"/>
              </a:rPr>
              <a:t>MD</a:t>
            </a:r>
            <a:endParaRPr sz="1200" dirty="0">
              <a:latin typeface="Arial"/>
              <a:cs typeface="Arial"/>
            </a:endParaRPr>
          </a:p>
        </p:txBody>
      </p:sp>
      <p:sp>
        <p:nvSpPr>
          <p:cNvPr id="173" name="object 173"/>
          <p:cNvSpPr/>
          <p:nvPr/>
        </p:nvSpPr>
        <p:spPr>
          <a:xfrm>
            <a:off x="7350254" y="2939795"/>
            <a:ext cx="413003" cy="284988"/>
          </a:xfrm>
          <a:prstGeom prst="rect">
            <a:avLst/>
          </a:prstGeom>
          <a:blipFill>
            <a:blip r:embed="rId62" cstate="print"/>
            <a:stretch>
              <a:fillRect/>
            </a:stretch>
          </a:blipFill>
        </p:spPr>
        <p:txBody>
          <a:bodyPr wrap="square" lIns="0" tIns="0" rIns="0" bIns="0" rtlCol="0"/>
          <a:lstStyle/>
          <a:p>
            <a:endParaRPr dirty="0"/>
          </a:p>
        </p:txBody>
      </p:sp>
      <p:sp>
        <p:nvSpPr>
          <p:cNvPr id="174" name="object 174"/>
          <p:cNvSpPr txBox="1"/>
          <p:nvPr/>
        </p:nvSpPr>
        <p:spPr>
          <a:xfrm>
            <a:off x="3927728" y="2989454"/>
            <a:ext cx="3686810" cy="184666"/>
          </a:xfrm>
          <a:prstGeom prst="rect">
            <a:avLst/>
          </a:prstGeom>
        </p:spPr>
        <p:txBody>
          <a:bodyPr vert="horz" wrap="square" lIns="0" tIns="0" rIns="0" bIns="0" rtlCol="0">
            <a:spAutoFit/>
          </a:bodyPr>
          <a:lstStyle/>
          <a:p>
            <a:pPr marL="12700">
              <a:lnSpc>
                <a:spcPct val="100000"/>
              </a:lnSpc>
              <a:tabLst>
                <a:tab pos="3517900" algn="l"/>
              </a:tabLst>
            </a:pPr>
            <a:r>
              <a:rPr sz="1200" b="1" spc="-10" dirty="0">
                <a:latin typeface="Arial"/>
                <a:cs typeface="Arial"/>
              </a:rPr>
              <a:t>K</a:t>
            </a:r>
            <a:r>
              <a:rPr sz="1200" b="1" dirty="0">
                <a:latin typeface="Arial"/>
                <a:cs typeface="Arial"/>
              </a:rPr>
              <a:t>S	</a:t>
            </a:r>
            <a:r>
              <a:rPr sz="1800" b="1" spc="-15" baseline="2314" dirty="0">
                <a:latin typeface="Arial"/>
                <a:cs typeface="Arial"/>
              </a:rPr>
              <a:t>D</a:t>
            </a:r>
            <a:r>
              <a:rPr sz="1800" b="1" spc="-772" baseline="2314" dirty="0">
                <a:latin typeface="Arial"/>
                <a:cs typeface="Arial"/>
              </a:rPr>
              <a:t>C</a:t>
            </a:r>
            <a:endParaRPr sz="1800" baseline="2314" dirty="0">
              <a:latin typeface="Arial"/>
              <a:cs typeface="Arial"/>
            </a:endParaRPr>
          </a:p>
        </p:txBody>
      </p:sp>
      <p:sp>
        <p:nvSpPr>
          <p:cNvPr id="175" name="object 175"/>
          <p:cNvSpPr/>
          <p:nvPr/>
        </p:nvSpPr>
        <p:spPr>
          <a:xfrm>
            <a:off x="6723888" y="5105401"/>
            <a:ext cx="2369820" cy="1239012"/>
          </a:xfrm>
          <a:prstGeom prst="rect">
            <a:avLst/>
          </a:prstGeom>
          <a:blipFill>
            <a:blip r:embed="rId86" cstate="print"/>
            <a:stretch>
              <a:fillRect/>
            </a:stretch>
          </a:blipFill>
        </p:spPr>
        <p:txBody>
          <a:bodyPr wrap="square" lIns="0" tIns="0" rIns="0" bIns="0" rtlCol="0"/>
          <a:lstStyle/>
          <a:p>
            <a:endParaRPr dirty="0"/>
          </a:p>
        </p:txBody>
      </p:sp>
      <p:sp>
        <p:nvSpPr>
          <p:cNvPr id="176" name="object 176"/>
          <p:cNvSpPr txBox="1"/>
          <p:nvPr/>
        </p:nvSpPr>
        <p:spPr>
          <a:xfrm>
            <a:off x="6705600" y="5181600"/>
            <a:ext cx="2286000" cy="1128514"/>
          </a:xfrm>
          <a:prstGeom prst="rect">
            <a:avLst/>
          </a:prstGeom>
          <a:ln w="25400">
            <a:solidFill>
              <a:srgbClr val="000000"/>
            </a:solidFill>
          </a:ln>
        </p:spPr>
        <p:txBody>
          <a:bodyPr vert="horz" wrap="square" lIns="0" tIns="2540" rIns="0" bIns="0" rtlCol="0">
            <a:spAutoFit/>
          </a:bodyPr>
          <a:lstStyle/>
          <a:p>
            <a:pPr>
              <a:lnSpc>
                <a:spcPct val="100000"/>
              </a:lnSpc>
              <a:spcBef>
                <a:spcPts val="20"/>
              </a:spcBef>
            </a:pPr>
            <a:endParaRPr sz="950" dirty="0">
              <a:latin typeface="Times New Roman"/>
              <a:cs typeface="Times New Roman"/>
            </a:endParaRPr>
          </a:p>
          <a:p>
            <a:pPr marL="380365">
              <a:lnSpc>
                <a:spcPct val="100000"/>
              </a:lnSpc>
            </a:pPr>
            <a:r>
              <a:rPr sz="1000" spc="-5" dirty="0">
                <a:solidFill>
                  <a:schemeClr val="bg2"/>
                </a:solidFill>
                <a:latin typeface="Arial"/>
                <a:cs typeface="Arial"/>
              </a:rPr>
              <a:t>Prescribers and Dispensers</a:t>
            </a:r>
            <a:r>
              <a:rPr sz="1000" spc="-50" dirty="0">
                <a:solidFill>
                  <a:schemeClr val="bg2"/>
                </a:solidFill>
                <a:latin typeface="Arial"/>
                <a:cs typeface="Arial"/>
              </a:rPr>
              <a:t> </a:t>
            </a:r>
            <a:r>
              <a:rPr sz="1000" spc="-5" dirty="0">
                <a:solidFill>
                  <a:schemeClr val="bg2"/>
                </a:solidFill>
                <a:latin typeface="Arial"/>
                <a:cs typeface="Arial"/>
              </a:rPr>
              <a:t>(14)</a:t>
            </a:r>
            <a:endParaRPr sz="1000" dirty="0">
              <a:solidFill>
                <a:schemeClr val="bg2"/>
              </a:solidFill>
              <a:latin typeface="Arial"/>
              <a:cs typeface="Arial"/>
            </a:endParaRPr>
          </a:p>
          <a:p>
            <a:pPr>
              <a:lnSpc>
                <a:spcPct val="100000"/>
              </a:lnSpc>
            </a:pPr>
            <a:endParaRPr sz="1100" dirty="0">
              <a:solidFill>
                <a:schemeClr val="bg2"/>
              </a:solidFill>
              <a:latin typeface="Times New Roman"/>
              <a:cs typeface="Times New Roman"/>
            </a:endParaRPr>
          </a:p>
          <a:p>
            <a:pPr marL="380365">
              <a:lnSpc>
                <a:spcPct val="100000"/>
              </a:lnSpc>
              <a:spcBef>
                <a:spcPts val="655"/>
              </a:spcBef>
            </a:pPr>
            <a:r>
              <a:rPr sz="1000" spc="-5" dirty="0">
                <a:solidFill>
                  <a:schemeClr val="bg2"/>
                </a:solidFill>
                <a:latin typeface="Arial"/>
                <a:cs typeface="Arial"/>
              </a:rPr>
              <a:t>Prescribers Only</a:t>
            </a:r>
            <a:r>
              <a:rPr sz="1000" spc="-65" dirty="0">
                <a:solidFill>
                  <a:schemeClr val="bg2"/>
                </a:solidFill>
                <a:latin typeface="Arial"/>
                <a:cs typeface="Arial"/>
              </a:rPr>
              <a:t> </a:t>
            </a:r>
            <a:r>
              <a:rPr sz="1000" spc="-5" dirty="0">
                <a:solidFill>
                  <a:schemeClr val="bg2"/>
                </a:solidFill>
                <a:latin typeface="Arial"/>
                <a:cs typeface="Arial"/>
              </a:rPr>
              <a:t>(24)</a:t>
            </a:r>
            <a:endParaRPr sz="1000" dirty="0">
              <a:solidFill>
                <a:schemeClr val="bg2"/>
              </a:solidFill>
              <a:latin typeface="Arial"/>
              <a:cs typeface="Arial"/>
            </a:endParaRPr>
          </a:p>
          <a:p>
            <a:pPr>
              <a:lnSpc>
                <a:spcPct val="100000"/>
              </a:lnSpc>
            </a:pPr>
            <a:endParaRPr sz="1100" dirty="0">
              <a:solidFill>
                <a:schemeClr val="bg2"/>
              </a:solidFill>
              <a:latin typeface="Times New Roman"/>
              <a:cs typeface="Times New Roman"/>
            </a:endParaRPr>
          </a:p>
          <a:p>
            <a:pPr marL="358775">
              <a:lnSpc>
                <a:spcPct val="100000"/>
              </a:lnSpc>
              <a:spcBef>
                <a:spcPts val="650"/>
              </a:spcBef>
            </a:pPr>
            <a:r>
              <a:rPr sz="1000" spc="-5" dirty="0">
                <a:solidFill>
                  <a:schemeClr val="bg2"/>
                </a:solidFill>
                <a:latin typeface="Arial"/>
                <a:cs typeface="Arial"/>
              </a:rPr>
              <a:t>No Mandatory Query</a:t>
            </a:r>
            <a:r>
              <a:rPr sz="1000" spc="-85" dirty="0">
                <a:solidFill>
                  <a:schemeClr val="bg2"/>
                </a:solidFill>
                <a:latin typeface="Arial"/>
                <a:cs typeface="Arial"/>
              </a:rPr>
              <a:t> </a:t>
            </a:r>
            <a:r>
              <a:rPr sz="1000" spc="-5" dirty="0">
                <a:solidFill>
                  <a:schemeClr val="bg2"/>
                </a:solidFill>
                <a:latin typeface="Arial"/>
                <a:cs typeface="Arial"/>
              </a:rPr>
              <a:t>(14)</a:t>
            </a:r>
            <a:endParaRPr sz="1000" dirty="0">
              <a:solidFill>
                <a:schemeClr val="bg2"/>
              </a:solidFill>
              <a:latin typeface="Arial"/>
              <a:cs typeface="Arial"/>
            </a:endParaRPr>
          </a:p>
        </p:txBody>
      </p:sp>
      <p:sp>
        <p:nvSpPr>
          <p:cNvPr id="177" name="object 177"/>
          <p:cNvSpPr/>
          <p:nvPr/>
        </p:nvSpPr>
        <p:spPr>
          <a:xfrm>
            <a:off x="6824473" y="5678423"/>
            <a:ext cx="224027" cy="239268"/>
          </a:xfrm>
          <a:prstGeom prst="rect">
            <a:avLst/>
          </a:prstGeom>
          <a:blipFill>
            <a:blip r:embed="rId87" cstate="print"/>
            <a:stretch>
              <a:fillRect/>
            </a:stretch>
          </a:blipFill>
        </p:spPr>
        <p:txBody>
          <a:bodyPr wrap="square" lIns="0" tIns="0" rIns="0" bIns="0" rtlCol="0"/>
          <a:lstStyle/>
          <a:p>
            <a:endParaRPr dirty="0"/>
          </a:p>
        </p:txBody>
      </p:sp>
      <p:sp>
        <p:nvSpPr>
          <p:cNvPr id="178" name="object 178"/>
          <p:cNvSpPr/>
          <p:nvPr/>
        </p:nvSpPr>
        <p:spPr>
          <a:xfrm>
            <a:off x="6833618" y="6059424"/>
            <a:ext cx="222503" cy="239267"/>
          </a:xfrm>
          <a:prstGeom prst="rect">
            <a:avLst/>
          </a:prstGeom>
          <a:blipFill>
            <a:blip r:embed="rId88" cstate="print"/>
            <a:stretch>
              <a:fillRect/>
            </a:stretch>
          </a:blipFill>
        </p:spPr>
        <p:txBody>
          <a:bodyPr wrap="square" lIns="0" tIns="0" rIns="0" bIns="0" rtlCol="0"/>
          <a:lstStyle/>
          <a:p>
            <a:endParaRPr dirty="0"/>
          </a:p>
        </p:txBody>
      </p:sp>
      <p:sp>
        <p:nvSpPr>
          <p:cNvPr id="179" name="object 179"/>
          <p:cNvSpPr/>
          <p:nvPr/>
        </p:nvSpPr>
        <p:spPr>
          <a:xfrm>
            <a:off x="6821425" y="5280659"/>
            <a:ext cx="222503" cy="239268"/>
          </a:xfrm>
          <a:prstGeom prst="rect">
            <a:avLst/>
          </a:prstGeom>
          <a:blipFill>
            <a:blip r:embed="rId89" cstate="print"/>
            <a:stretch>
              <a:fillRect/>
            </a:stretch>
          </a:blipFill>
        </p:spPr>
        <p:txBody>
          <a:bodyPr wrap="square" lIns="0" tIns="0" rIns="0" bIns="0" rtlCol="0"/>
          <a:lstStyle/>
          <a:p>
            <a:endParaRPr dirty="0"/>
          </a:p>
        </p:txBody>
      </p:sp>
      <p:sp>
        <p:nvSpPr>
          <p:cNvPr id="180" name="object 180"/>
          <p:cNvSpPr/>
          <p:nvPr/>
        </p:nvSpPr>
        <p:spPr>
          <a:xfrm>
            <a:off x="6692900" y="4483100"/>
            <a:ext cx="2311400" cy="711200"/>
          </a:xfrm>
          <a:prstGeom prst="rect">
            <a:avLst/>
          </a:prstGeom>
          <a:blipFill>
            <a:blip r:embed="rId90" cstate="print"/>
            <a:stretch>
              <a:fillRect/>
            </a:stretch>
          </a:blipFill>
        </p:spPr>
        <p:txBody>
          <a:bodyPr wrap="square" lIns="0" tIns="0" rIns="0" bIns="0" rtlCol="0"/>
          <a:lstStyle/>
          <a:p>
            <a:endParaRPr dirty="0"/>
          </a:p>
        </p:txBody>
      </p:sp>
      <p:sp>
        <p:nvSpPr>
          <p:cNvPr id="181" name="object 181"/>
          <p:cNvSpPr/>
          <p:nvPr/>
        </p:nvSpPr>
        <p:spPr>
          <a:xfrm>
            <a:off x="1124711" y="5323332"/>
            <a:ext cx="790956" cy="707136"/>
          </a:xfrm>
          <a:prstGeom prst="rect">
            <a:avLst/>
          </a:prstGeom>
          <a:blipFill>
            <a:blip r:embed="rId91" cstate="print"/>
            <a:stretch>
              <a:fillRect/>
            </a:stretch>
          </a:blipFill>
        </p:spPr>
        <p:txBody>
          <a:bodyPr wrap="square" lIns="0" tIns="0" rIns="0" bIns="0" rtlCol="0"/>
          <a:lstStyle/>
          <a:p>
            <a:endParaRPr dirty="0"/>
          </a:p>
        </p:txBody>
      </p:sp>
      <p:sp>
        <p:nvSpPr>
          <p:cNvPr id="182" name="object 182"/>
          <p:cNvSpPr/>
          <p:nvPr/>
        </p:nvSpPr>
        <p:spPr>
          <a:xfrm>
            <a:off x="1139952" y="5711952"/>
            <a:ext cx="463296" cy="283464"/>
          </a:xfrm>
          <a:prstGeom prst="rect">
            <a:avLst/>
          </a:prstGeom>
          <a:blipFill>
            <a:blip r:embed="rId92" cstate="print"/>
            <a:stretch>
              <a:fillRect/>
            </a:stretch>
          </a:blipFill>
        </p:spPr>
        <p:txBody>
          <a:bodyPr wrap="square" lIns="0" tIns="0" rIns="0" bIns="0" rtlCol="0"/>
          <a:lstStyle/>
          <a:p>
            <a:endParaRPr dirty="0"/>
          </a:p>
        </p:txBody>
      </p:sp>
      <p:sp>
        <p:nvSpPr>
          <p:cNvPr id="184" name="object 184"/>
          <p:cNvSpPr/>
          <p:nvPr/>
        </p:nvSpPr>
        <p:spPr>
          <a:xfrm>
            <a:off x="6469636" y="2621407"/>
            <a:ext cx="179705" cy="151131"/>
          </a:xfrm>
          <a:custGeom>
            <a:avLst/>
            <a:gdLst/>
            <a:ahLst/>
            <a:cxnLst/>
            <a:rect l="l" t="t" r="r" b="b"/>
            <a:pathLst>
              <a:path w="179704" h="151130">
                <a:moveTo>
                  <a:pt x="89788" y="0"/>
                </a:moveTo>
                <a:lnTo>
                  <a:pt x="54810" y="5929"/>
                </a:lnTo>
                <a:lnTo>
                  <a:pt x="26273" y="22098"/>
                </a:lnTo>
                <a:lnTo>
                  <a:pt x="7046" y="46077"/>
                </a:lnTo>
                <a:lnTo>
                  <a:pt x="0" y="75437"/>
                </a:lnTo>
                <a:lnTo>
                  <a:pt x="7046" y="104798"/>
                </a:lnTo>
                <a:lnTo>
                  <a:pt x="26273" y="128777"/>
                </a:lnTo>
                <a:lnTo>
                  <a:pt x="54810" y="144946"/>
                </a:lnTo>
                <a:lnTo>
                  <a:pt x="89788" y="150875"/>
                </a:lnTo>
                <a:lnTo>
                  <a:pt x="124694" y="144946"/>
                </a:lnTo>
                <a:lnTo>
                  <a:pt x="153193" y="128777"/>
                </a:lnTo>
                <a:lnTo>
                  <a:pt x="172406" y="104798"/>
                </a:lnTo>
                <a:lnTo>
                  <a:pt x="179450" y="75437"/>
                </a:lnTo>
                <a:lnTo>
                  <a:pt x="172406" y="46077"/>
                </a:lnTo>
                <a:lnTo>
                  <a:pt x="153193" y="22098"/>
                </a:lnTo>
                <a:lnTo>
                  <a:pt x="124694" y="5929"/>
                </a:lnTo>
                <a:lnTo>
                  <a:pt x="89788" y="0"/>
                </a:lnTo>
                <a:close/>
              </a:path>
            </a:pathLst>
          </a:custGeom>
          <a:solidFill>
            <a:srgbClr val="FFFF00"/>
          </a:solidFill>
        </p:spPr>
        <p:txBody>
          <a:bodyPr wrap="square" lIns="0" tIns="0" rIns="0" bIns="0" rtlCol="0"/>
          <a:lstStyle/>
          <a:p>
            <a:endParaRPr dirty="0"/>
          </a:p>
        </p:txBody>
      </p:sp>
      <p:sp>
        <p:nvSpPr>
          <p:cNvPr id="185" name="object 185"/>
          <p:cNvSpPr/>
          <p:nvPr/>
        </p:nvSpPr>
        <p:spPr>
          <a:xfrm>
            <a:off x="6469636" y="2621407"/>
            <a:ext cx="179705" cy="151131"/>
          </a:xfrm>
          <a:custGeom>
            <a:avLst/>
            <a:gdLst/>
            <a:ahLst/>
            <a:cxnLst/>
            <a:rect l="l" t="t" r="r" b="b"/>
            <a:pathLst>
              <a:path w="179704" h="151130">
                <a:moveTo>
                  <a:pt x="0" y="75437"/>
                </a:moveTo>
                <a:lnTo>
                  <a:pt x="7046" y="46077"/>
                </a:lnTo>
                <a:lnTo>
                  <a:pt x="26273" y="22098"/>
                </a:lnTo>
                <a:lnTo>
                  <a:pt x="54810" y="5929"/>
                </a:lnTo>
                <a:lnTo>
                  <a:pt x="89788" y="0"/>
                </a:lnTo>
                <a:lnTo>
                  <a:pt x="124694" y="5929"/>
                </a:lnTo>
                <a:lnTo>
                  <a:pt x="153193" y="22098"/>
                </a:lnTo>
                <a:lnTo>
                  <a:pt x="172406" y="46077"/>
                </a:lnTo>
                <a:lnTo>
                  <a:pt x="179450" y="75437"/>
                </a:lnTo>
                <a:lnTo>
                  <a:pt x="172406" y="104798"/>
                </a:lnTo>
                <a:lnTo>
                  <a:pt x="153193" y="128777"/>
                </a:lnTo>
                <a:lnTo>
                  <a:pt x="124694" y="144946"/>
                </a:lnTo>
                <a:lnTo>
                  <a:pt x="89788" y="150875"/>
                </a:lnTo>
                <a:lnTo>
                  <a:pt x="54810" y="144946"/>
                </a:lnTo>
                <a:lnTo>
                  <a:pt x="26273" y="128777"/>
                </a:lnTo>
                <a:lnTo>
                  <a:pt x="7046" y="104798"/>
                </a:lnTo>
                <a:lnTo>
                  <a:pt x="0" y="75437"/>
                </a:lnTo>
                <a:close/>
              </a:path>
            </a:pathLst>
          </a:custGeom>
          <a:ln w="12700">
            <a:solidFill>
              <a:srgbClr val="000000"/>
            </a:solidFill>
          </a:ln>
        </p:spPr>
        <p:txBody>
          <a:bodyPr wrap="square" lIns="0" tIns="0" rIns="0" bIns="0" rtlCol="0"/>
          <a:lstStyle/>
          <a:p>
            <a:endParaRPr dirty="0"/>
          </a:p>
        </p:txBody>
      </p:sp>
      <p:sp>
        <p:nvSpPr>
          <p:cNvPr id="188" name="TextBox 187"/>
          <p:cNvSpPr txBox="1"/>
          <p:nvPr/>
        </p:nvSpPr>
        <p:spPr>
          <a:xfrm>
            <a:off x="2942081" y="6298691"/>
            <a:ext cx="2728722" cy="369332"/>
          </a:xfrm>
          <a:prstGeom prst="rect">
            <a:avLst/>
          </a:prstGeom>
          <a:noFill/>
        </p:spPr>
        <p:txBody>
          <a:bodyPr wrap="square" rtlCol="0">
            <a:spAutoFit/>
          </a:bodyPr>
          <a:lstStyle/>
          <a:p>
            <a:r>
              <a:rPr lang="en-US" sz="1800" dirty="0" smtClean="0">
                <a:solidFill>
                  <a:schemeClr val="bg2"/>
                </a:solidFill>
              </a:rPr>
              <a:t>as of August 2017</a:t>
            </a:r>
            <a:endParaRPr lang="en-US" sz="1800" dirty="0">
              <a:solidFill>
                <a:schemeClr val="bg2"/>
              </a:solidFill>
            </a:endParaRPr>
          </a:p>
        </p:txBody>
      </p:sp>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3" name="Slide Number Placeholder 2"/>
          <p:cNvSpPr>
            <a:spLocks noGrp="1"/>
          </p:cNvSpPr>
          <p:nvPr>
            <p:ph type="sldNum" sz="quarter" idx="12"/>
          </p:nvPr>
        </p:nvSpPr>
        <p:spPr/>
        <p:txBody>
          <a:bodyPr/>
          <a:lstStyle/>
          <a:p>
            <a:pPr>
              <a:defRPr/>
            </a:pPr>
            <a:fld id="{E3E4F6E4-4450-45A9-872B-B54297E04AD1}" type="slidenum">
              <a:rPr lang="en-US" smtClean="0"/>
              <a:pPr>
                <a:defRPr/>
              </a:pPr>
              <a:t>61</a:t>
            </a:fld>
            <a:endParaRPr lang="en-US" dirty="0"/>
          </a:p>
        </p:txBody>
      </p:sp>
    </p:spTree>
    <p:extLst>
      <p:ext uri="{BB962C8B-B14F-4D97-AF65-F5344CB8AC3E}">
        <p14:creationId xmlns:p14="http://schemas.microsoft.com/office/powerpoint/2010/main" val="3491487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3914"/>
            <a:ext cx="7772400" cy="584775"/>
          </a:xfrm>
        </p:spPr>
        <p:txBody>
          <a:bodyPr/>
          <a:lstStyle/>
          <a:p>
            <a:r>
              <a:rPr lang="en-US" sz="3200" dirty="0" smtClean="0"/>
              <a:t>PDMP Data Interstate Sharing</a:t>
            </a:r>
            <a:endParaRPr lang="en-US" sz="3200"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62</a:t>
            </a:fld>
            <a:endParaRPr lang="en-US" dirty="0"/>
          </a:p>
        </p:txBody>
      </p:sp>
      <p:sp>
        <p:nvSpPr>
          <p:cNvPr id="5" name="TextBox 4"/>
          <p:cNvSpPr txBox="1"/>
          <p:nvPr/>
        </p:nvSpPr>
        <p:spPr>
          <a:xfrm>
            <a:off x="609600" y="5410201"/>
            <a:ext cx="5959375" cy="307777"/>
          </a:xfrm>
          <a:prstGeom prst="rect">
            <a:avLst/>
          </a:prstGeom>
          <a:noFill/>
        </p:spPr>
        <p:txBody>
          <a:bodyPr wrap="square" rtlCol="0">
            <a:spAutoFit/>
          </a:bodyPr>
          <a:lstStyle/>
          <a:p>
            <a:r>
              <a:rPr lang="en-US" sz="1400" dirty="0">
                <a:hlinkClick r:id="rId2"/>
              </a:rPr>
              <a:t>http://</a:t>
            </a:r>
            <a:r>
              <a:rPr lang="en-US" sz="1400" dirty="0" smtClean="0">
                <a:hlinkClick r:id="rId2"/>
              </a:rPr>
              <a:t>www.pdmpassist.org/pdf/Interstate_Data_Sharing_20170920.pdf</a:t>
            </a:r>
            <a:r>
              <a:rPr lang="en-US" sz="1400" dirty="0" smtClean="0"/>
              <a:t>   </a:t>
            </a:r>
            <a:endParaRPr lang="en-US" sz="14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019800" cy="381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41546638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0" y="465138"/>
            <a:ext cx="6934200" cy="1431925"/>
          </a:xfrm>
        </p:spPr>
        <p:txBody>
          <a:bodyPr/>
          <a:lstStyle/>
          <a:p>
            <a:r>
              <a:rPr lang="en-US" altLang="en-US" sz="3200" smtClean="0"/>
              <a:t>Comprehensive Addiction and Recovery Act (CARA) Highlights</a:t>
            </a:r>
            <a:br>
              <a:rPr lang="en-US" altLang="en-US" sz="3200" smtClean="0"/>
            </a:br>
            <a:endParaRPr lang="en-US" altLang="en-US" sz="3200" smtClean="0"/>
          </a:p>
        </p:txBody>
      </p:sp>
      <p:sp>
        <p:nvSpPr>
          <p:cNvPr id="3" name="Content Placeholder 2"/>
          <p:cNvSpPr>
            <a:spLocks noGrp="1"/>
          </p:cNvSpPr>
          <p:nvPr>
            <p:ph idx="1"/>
          </p:nvPr>
        </p:nvSpPr>
        <p:spPr>
          <a:xfrm>
            <a:off x="457200" y="2057400"/>
            <a:ext cx="8229600" cy="4191000"/>
          </a:xfrm>
        </p:spPr>
        <p:txBody>
          <a:bodyPr/>
          <a:lstStyle/>
          <a:p>
            <a:pPr>
              <a:defRPr/>
            </a:pPr>
            <a:r>
              <a:rPr lang="en-US" sz="2000" dirty="0" smtClean="0"/>
              <a:t>In effect since July 22, 2016</a:t>
            </a:r>
          </a:p>
          <a:p>
            <a:pPr>
              <a:defRPr/>
            </a:pPr>
            <a:r>
              <a:rPr lang="en-US" sz="2000" dirty="0" smtClean="0"/>
              <a:t>Qualifying physicians can treat up to 30, 100 or 275 patients</a:t>
            </a:r>
          </a:p>
          <a:p>
            <a:pPr>
              <a:defRPr/>
            </a:pPr>
            <a:r>
              <a:rPr lang="en-US" sz="2000" dirty="0" smtClean="0"/>
              <a:t>Qualifying NP’s and PA’s can treat up to 30 or 100 – for a five year period depending on state laws.</a:t>
            </a:r>
          </a:p>
          <a:p>
            <a:pPr>
              <a:defRPr/>
            </a:pPr>
            <a:r>
              <a:rPr lang="en-US" sz="2000" dirty="0" smtClean="0"/>
              <a:t>New TIP 63 out on February 15, 2018.</a:t>
            </a:r>
          </a:p>
          <a:p>
            <a:pPr>
              <a:defRPr/>
            </a:pPr>
            <a:r>
              <a:rPr lang="en-US" sz="2000" dirty="0" smtClean="0"/>
              <a:t>When in doubt – email SAMHSA. </a:t>
            </a:r>
          </a:p>
          <a:p>
            <a:pPr marL="0" indent="0">
              <a:buFontTx/>
              <a:buNone/>
              <a:defRPr/>
            </a:pPr>
            <a:endParaRPr lang="en-US" dirty="0"/>
          </a:p>
        </p:txBody>
      </p:sp>
      <p:graphicFrame>
        <p:nvGraphicFramePr>
          <p:cNvPr id="4" name="Table 3"/>
          <p:cNvGraphicFramePr>
            <a:graphicFrameLocks noGrp="1"/>
          </p:cNvGraphicFramePr>
          <p:nvPr/>
        </p:nvGraphicFramePr>
        <p:xfrm>
          <a:off x="1219200" y="4443413"/>
          <a:ext cx="6477000" cy="2128836"/>
        </p:xfrm>
        <a:graphic>
          <a:graphicData uri="http://schemas.openxmlformats.org/drawingml/2006/table">
            <a:tbl>
              <a:tblPr firstRow="1" bandRow="1">
                <a:tableStyleId>{5C22544A-7EE6-4342-B048-85BDC9FD1C3A}</a:tableStyleId>
              </a:tblPr>
              <a:tblGrid>
                <a:gridCol w="3886200"/>
                <a:gridCol w="2590800"/>
              </a:tblGrid>
              <a:tr h="365880">
                <a:tc gridSpan="2">
                  <a:txBody>
                    <a:bodyPr/>
                    <a:lstStyle/>
                    <a:p>
                      <a:r>
                        <a:rPr lang="en-US" sz="1800" dirty="0" smtClean="0"/>
                        <a:t>Data Waived Physicians as of 1/2019 - SAMHSA</a:t>
                      </a:r>
                      <a:endParaRPr lang="en-US" sz="1800" dirty="0"/>
                    </a:p>
                  </a:txBody>
                  <a:tcPr marT="45735" marB="45735"/>
                </a:tc>
                <a:tc hMerge="1">
                  <a:txBody>
                    <a:bodyPr/>
                    <a:lstStyle/>
                    <a:p>
                      <a:endParaRPr lang="en-US" dirty="0"/>
                    </a:p>
                  </a:txBody>
                  <a:tcPr/>
                </a:tc>
              </a:tr>
              <a:tr h="365880">
                <a:tc>
                  <a:txBody>
                    <a:bodyPr/>
                    <a:lstStyle/>
                    <a:p>
                      <a:r>
                        <a:rPr lang="en-US" sz="1800" dirty="0" smtClean="0"/>
                        <a:t>  30 patient limit</a:t>
                      </a:r>
                      <a:endParaRPr lang="en-US" sz="1800" dirty="0"/>
                    </a:p>
                  </a:txBody>
                  <a:tcPr marT="45735" marB="45735"/>
                </a:tc>
                <a:tc>
                  <a:txBody>
                    <a:bodyPr/>
                    <a:lstStyle/>
                    <a:p>
                      <a:r>
                        <a:rPr lang="en-US" sz="1800" dirty="0" smtClean="0"/>
                        <a:t>43,403</a:t>
                      </a:r>
                      <a:endParaRPr lang="en-US" sz="1800" dirty="0"/>
                    </a:p>
                  </a:txBody>
                  <a:tcPr marT="45735" marB="45735"/>
                </a:tc>
              </a:tr>
              <a:tr h="665316">
                <a:tc>
                  <a:txBody>
                    <a:bodyPr/>
                    <a:lstStyle/>
                    <a:p>
                      <a:r>
                        <a:rPr lang="en-US" sz="1800" dirty="0" smtClean="0"/>
                        <a:t>100 patient limit</a:t>
                      </a:r>
                      <a:endParaRPr lang="en-US" sz="1800" dirty="0"/>
                    </a:p>
                  </a:txBody>
                  <a:tcPr marT="45735" marB="45735"/>
                </a:tc>
                <a:tc>
                  <a:txBody>
                    <a:bodyPr/>
                    <a:lstStyle/>
                    <a:p>
                      <a:r>
                        <a:rPr lang="en-US" sz="1800" dirty="0" smtClean="0"/>
                        <a:t> 11,410</a:t>
                      </a:r>
                      <a:endParaRPr lang="en-US" sz="1800" dirty="0"/>
                    </a:p>
                  </a:txBody>
                  <a:tcPr marT="45735" marB="45735"/>
                </a:tc>
              </a:tr>
              <a:tr h="365880">
                <a:tc>
                  <a:txBody>
                    <a:bodyPr/>
                    <a:lstStyle/>
                    <a:p>
                      <a:r>
                        <a:rPr lang="en-US" sz="1800" dirty="0" smtClean="0"/>
                        <a:t>275 patient limit</a:t>
                      </a:r>
                      <a:endParaRPr lang="en-US" sz="1800" dirty="0"/>
                    </a:p>
                  </a:txBody>
                  <a:tcPr marT="45735" marB="45735"/>
                </a:tc>
                <a:tc>
                  <a:txBody>
                    <a:bodyPr/>
                    <a:lstStyle/>
                    <a:p>
                      <a:r>
                        <a:rPr lang="en-US" sz="1800" dirty="0" smtClean="0"/>
                        <a:t>  4,635</a:t>
                      </a:r>
                      <a:endParaRPr lang="en-US" sz="1800" dirty="0"/>
                    </a:p>
                  </a:txBody>
                  <a:tcPr marT="45735" marB="45735"/>
                </a:tc>
              </a:tr>
              <a:tr h="365880">
                <a:tc>
                  <a:txBody>
                    <a:bodyPr/>
                    <a:lstStyle/>
                    <a:p>
                      <a:r>
                        <a:rPr lang="en-US" sz="1800" dirty="0" smtClean="0"/>
                        <a:t>Total</a:t>
                      </a:r>
                      <a:endParaRPr lang="en-US" sz="1800" dirty="0"/>
                    </a:p>
                  </a:txBody>
                  <a:tcPr marT="45735" marB="45735"/>
                </a:tc>
                <a:tc>
                  <a:txBody>
                    <a:bodyPr/>
                    <a:lstStyle/>
                    <a:p>
                      <a:r>
                        <a:rPr lang="en-US" sz="1800" dirty="0" smtClean="0"/>
                        <a:t>59,430</a:t>
                      </a:r>
                      <a:endParaRPr lang="en-US" sz="1800" dirty="0"/>
                    </a:p>
                  </a:txBody>
                  <a:tcPr marT="45735" marB="45735"/>
                </a:tc>
              </a:tr>
            </a:tbl>
          </a:graphicData>
        </a:graphic>
      </p:graphicFrame>
    </p:spTree>
    <p:extLst>
      <p:ext uri="{BB962C8B-B14F-4D97-AF65-F5344CB8AC3E}">
        <p14:creationId xmlns:p14="http://schemas.microsoft.com/office/powerpoint/2010/main" val="12773404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0936"/>
            <a:ext cx="7772400" cy="1200329"/>
          </a:xfrm>
        </p:spPr>
        <p:txBody>
          <a:bodyPr/>
          <a:lstStyle/>
          <a:p>
            <a:r>
              <a:rPr lang="en-US" sz="3600" dirty="0"/>
              <a:t>Medication </a:t>
            </a:r>
            <a:r>
              <a:rPr lang="en-US" sz="3600" dirty="0" smtClean="0"/>
              <a:t>Assisted Treatment </a:t>
            </a:r>
            <a:r>
              <a:rPr lang="en-US" sz="3600" dirty="0"/>
              <a:t>(MAT) </a:t>
            </a:r>
            <a:r>
              <a:rPr lang="en-US" sz="3600" dirty="0" smtClean="0"/>
              <a:t>Updates</a:t>
            </a:r>
            <a:endParaRPr lang="en-US" sz="3600" dirty="0"/>
          </a:p>
        </p:txBody>
      </p:sp>
      <p:sp>
        <p:nvSpPr>
          <p:cNvPr id="3" name="Content Placeholder 2"/>
          <p:cNvSpPr>
            <a:spLocks noGrp="1"/>
          </p:cNvSpPr>
          <p:nvPr>
            <p:ph idx="1"/>
          </p:nvPr>
        </p:nvSpPr>
        <p:spPr>
          <a:xfrm>
            <a:off x="685800" y="2286000"/>
            <a:ext cx="4114800" cy="3810000"/>
          </a:xfrm>
        </p:spPr>
        <p:txBody>
          <a:bodyPr/>
          <a:lstStyle/>
          <a:p>
            <a:r>
              <a:rPr lang="en-US" sz="2400" dirty="0"/>
              <a:t>Increase of Methadone clinics tied to hospitals &amp; health clinics </a:t>
            </a:r>
          </a:p>
          <a:p>
            <a:r>
              <a:rPr lang="en-US" sz="2400" dirty="0"/>
              <a:t>State laws &amp; oversight of buprenorphine clinics</a:t>
            </a:r>
          </a:p>
          <a:p>
            <a:r>
              <a:rPr lang="en-US" sz="2400" dirty="0"/>
              <a:t>Mid-level MAT provider expansion</a:t>
            </a:r>
          </a:p>
          <a:p>
            <a:endParaRPr lang="en-US" sz="2800" dirty="0"/>
          </a:p>
        </p:txBody>
      </p:sp>
      <p:sp>
        <p:nvSpPr>
          <p:cNvPr id="4" name="Slide Number Placeholder 3"/>
          <p:cNvSpPr>
            <a:spLocks noGrp="1"/>
          </p:cNvSpPr>
          <p:nvPr>
            <p:ph type="sldNum" sz="quarter" idx="12"/>
          </p:nvPr>
        </p:nvSpPr>
        <p:spPr/>
        <p:txBody>
          <a:bodyPr/>
          <a:lstStyle/>
          <a:p>
            <a:pPr>
              <a:defRPr/>
            </a:pPr>
            <a:fld id="{E3E4F6E4-4450-45A9-872B-B54297E04AD1}" type="slidenum">
              <a:rPr lang="en-US" smtClean="0"/>
              <a:pPr>
                <a:defRPr/>
              </a:pPr>
              <a:t>64</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057400"/>
            <a:ext cx="15176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92" y="426720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0" y="3358356"/>
            <a:ext cx="133508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059624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dirty="0"/>
              <a:t>What </a:t>
            </a:r>
            <a:r>
              <a:rPr lang="en-US" dirty="0" smtClean="0"/>
              <a:t>Else Should </a:t>
            </a:r>
            <a:r>
              <a:rPr lang="en-US" dirty="0"/>
              <a:t>I </a:t>
            </a:r>
            <a:r>
              <a:rPr lang="en-US" dirty="0" smtClean="0"/>
              <a:t>Know?</a:t>
            </a:r>
            <a:endParaRPr lang="en-US" dirty="0"/>
          </a:p>
        </p:txBody>
      </p:sp>
      <p:sp>
        <p:nvSpPr>
          <p:cNvPr id="3" name="Content Placeholder 2"/>
          <p:cNvSpPr>
            <a:spLocks noGrp="1"/>
          </p:cNvSpPr>
          <p:nvPr>
            <p:ph sz="half" idx="1"/>
          </p:nvPr>
        </p:nvSpPr>
        <p:spPr/>
        <p:txBody>
          <a:bodyPr/>
          <a:lstStyle/>
          <a:p>
            <a:pPr marL="0" indent="0">
              <a:buNone/>
            </a:pPr>
            <a:r>
              <a:rPr lang="en-US" sz="2400" dirty="0"/>
              <a:t>Emerging updates  </a:t>
            </a:r>
          </a:p>
          <a:p>
            <a:r>
              <a:rPr lang="en-US" sz="2400" dirty="0"/>
              <a:t>CDC prescribing </a:t>
            </a:r>
            <a:r>
              <a:rPr lang="en-US" sz="2400" dirty="0" smtClean="0"/>
              <a:t>guidelines</a:t>
            </a:r>
          </a:p>
          <a:p>
            <a:r>
              <a:rPr lang="en-US" sz="2400" dirty="0" smtClean="0"/>
              <a:t>VA Study</a:t>
            </a:r>
            <a:endParaRPr lang="en-US" sz="2400" dirty="0"/>
          </a:p>
          <a:p>
            <a:r>
              <a:rPr lang="en-US" sz="2400" dirty="0"/>
              <a:t>State laws on OME limits – amounts &amp; days</a:t>
            </a:r>
          </a:p>
          <a:p>
            <a:r>
              <a:rPr lang="en-US" sz="2400" dirty="0"/>
              <a:t>Hospital OME limits</a:t>
            </a:r>
          </a:p>
          <a:p>
            <a:r>
              <a:rPr lang="en-US" sz="2400" dirty="0"/>
              <a:t>Increased use of naloxone due to fentanyl overdoses</a:t>
            </a:r>
          </a:p>
          <a:p>
            <a:endParaRPr lang="en-US" dirty="0"/>
          </a:p>
        </p:txBody>
      </p:sp>
      <p:sp>
        <p:nvSpPr>
          <p:cNvPr id="5" name="Slide Number Placeholder 4"/>
          <p:cNvSpPr>
            <a:spLocks noGrp="1"/>
          </p:cNvSpPr>
          <p:nvPr>
            <p:ph type="sldNum" sz="quarter" idx="12"/>
          </p:nvPr>
        </p:nvSpPr>
        <p:spPr/>
        <p:txBody>
          <a:bodyPr/>
          <a:lstStyle/>
          <a:p>
            <a:pPr>
              <a:defRPr/>
            </a:pPr>
            <a:fld id="{A144CB53-1249-406E-A462-94E51CD72710}" type="slidenum">
              <a:rPr lang="en-US" smtClean="0"/>
              <a:pPr>
                <a:defRPr/>
              </a:pPr>
              <a:t>65</a:t>
            </a:fld>
            <a:endParaRPr lang="en-US"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86252" y="2057400"/>
            <a:ext cx="3124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410200"/>
            <a:ext cx="3627437"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148540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dirty="0"/>
              <a:t>What </a:t>
            </a:r>
            <a:r>
              <a:rPr lang="en-US" dirty="0" smtClean="0"/>
              <a:t>Else Should </a:t>
            </a:r>
            <a:r>
              <a:rPr lang="en-US" dirty="0"/>
              <a:t>I </a:t>
            </a:r>
            <a:r>
              <a:rPr lang="en-US" dirty="0" smtClean="0"/>
              <a:t>Know?</a:t>
            </a:r>
            <a:endParaRPr lang="en-US" dirty="0"/>
          </a:p>
        </p:txBody>
      </p:sp>
      <p:sp>
        <p:nvSpPr>
          <p:cNvPr id="3" name="Content Placeholder 2"/>
          <p:cNvSpPr>
            <a:spLocks noGrp="1"/>
          </p:cNvSpPr>
          <p:nvPr>
            <p:ph sz="half" idx="1"/>
          </p:nvPr>
        </p:nvSpPr>
        <p:spPr>
          <a:xfrm>
            <a:off x="685800" y="2209800"/>
            <a:ext cx="3810000" cy="3886200"/>
          </a:xfrm>
        </p:spPr>
        <p:txBody>
          <a:bodyPr/>
          <a:lstStyle/>
          <a:p>
            <a:pPr marL="0" indent="0">
              <a:buNone/>
            </a:pPr>
            <a:r>
              <a:rPr lang="en-US" sz="1800" dirty="0"/>
              <a:t>Emerging updates &amp; possible risk? </a:t>
            </a:r>
          </a:p>
          <a:p>
            <a:r>
              <a:rPr lang="en-US" sz="1800" dirty="0"/>
              <a:t>What is your complaint process? (Larry Nassar – small office &amp; little oversight?)</a:t>
            </a:r>
          </a:p>
          <a:p>
            <a:r>
              <a:rPr lang="en-US" sz="1800" dirty="0"/>
              <a:t>Importance of “rule of two”</a:t>
            </a:r>
          </a:p>
          <a:p>
            <a:r>
              <a:rPr lang="en-US" sz="1800" dirty="0"/>
              <a:t>Provider compensation tied to patients seen &amp; CS’s raises risk</a:t>
            </a:r>
          </a:p>
          <a:p>
            <a:r>
              <a:rPr lang="en-US" sz="1800" dirty="0"/>
              <a:t>Risk relative to provider characteristics </a:t>
            </a:r>
          </a:p>
          <a:p>
            <a:r>
              <a:rPr lang="en-US" sz="1800" dirty="0"/>
              <a:t>Providers contracting with others - while employed by you</a:t>
            </a:r>
          </a:p>
          <a:p>
            <a:endParaRPr lang="en-US" sz="1800" dirty="0"/>
          </a:p>
        </p:txBody>
      </p:sp>
      <p:sp>
        <p:nvSpPr>
          <p:cNvPr id="5" name="Slide Number Placeholder 4"/>
          <p:cNvSpPr>
            <a:spLocks noGrp="1"/>
          </p:cNvSpPr>
          <p:nvPr>
            <p:ph type="sldNum" sz="quarter" idx="12"/>
          </p:nvPr>
        </p:nvSpPr>
        <p:spPr/>
        <p:txBody>
          <a:bodyPr/>
          <a:lstStyle/>
          <a:p>
            <a:pPr>
              <a:defRPr/>
            </a:pPr>
            <a:fld id="{A144CB53-1249-406E-A462-94E51CD72710}" type="slidenum">
              <a:rPr lang="en-US" smtClean="0"/>
              <a:pPr>
                <a:defRPr/>
              </a:pPr>
              <a:t>66</a:t>
            </a:fld>
            <a:endParaRPr lang="en-US"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11371" y="2599819"/>
            <a:ext cx="2883658" cy="287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213561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t>
            </a:r>
            <a:r>
              <a:rPr lang="en-US" dirty="0" smtClean="0"/>
              <a:t>Partnerships</a:t>
            </a:r>
            <a:r>
              <a:rPr lang="en-US" dirty="0"/>
              <a:t>?</a:t>
            </a:r>
          </a:p>
        </p:txBody>
      </p:sp>
      <p:sp>
        <p:nvSpPr>
          <p:cNvPr id="3" name="Content Placeholder 2"/>
          <p:cNvSpPr>
            <a:spLocks noGrp="1"/>
          </p:cNvSpPr>
          <p:nvPr>
            <p:ph sz="half" idx="1"/>
          </p:nvPr>
        </p:nvSpPr>
        <p:spPr/>
        <p:txBody>
          <a:bodyPr/>
          <a:lstStyle/>
          <a:p>
            <a:pPr marL="0" indent="0">
              <a:buNone/>
            </a:pPr>
            <a:r>
              <a:rPr lang="en-US" dirty="0"/>
              <a:t>Hold a Drug Take-Back Event?</a:t>
            </a:r>
          </a:p>
          <a:p>
            <a:r>
              <a:rPr lang="en-US" sz="2000" dirty="0" smtClean="0"/>
              <a:t>Take-back </a:t>
            </a:r>
            <a:r>
              <a:rPr lang="en-US" sz="2000" dirty="0"/>
              <a:t>events with law enforcement partnerships</a:t>
            </a:r>
          </a:p>
          <a:p>
            <a:r>
              <a:rPr lang="en-US" sz="2000" dirty="0"/>
              <a:t>Table &amp; flyers</a:t>
            </a:r>
          </a:p>
          <a:p>
            <a:r>
              <a:rPr lang="en-US" sz="2000" dirty="0"/>
              <a:t>Mail-back programs with pharmacy oversight</a:t>
            </a:r>
          </a:p>
          <a:p>
            <a:r>
              <a:rPr lang="en-US" sz="2000" dirty="0"/>
              <a:t>Collection receptacles inside hospitals with pharmacy oversight</a:t>
            </a:r>
          </a:p>
          <a:p>
            <a:endParaRPr lang="en-US" dirty="0"/>
          </a:p>
        </p:txBody>
      </p:sp>
      <p:sp>
        <p:nvSpPr>
          <p:cNvPr id="5" name="Slide Number Placeholder 4"/>
          <p:cNvSpPr>
            <a:spLocks noGrp="1"/>
          </p:cNvSpPr>
          <p:nvPr>
            <p:ph type="sldNum" sz="quarter" idx="12"/>
          </p:nvPr>
        </p:nvSpPr>
        <p:spPr/>
        <p:txBody>
          <a:bodyPr/>
          <a:lstStyle/>
          <a:p>
            <a:pPr>
              <a:defRPr/>
            </a:pPr>
            <a:fld id="{A144CB53-1249-406E-A462-94E51CD72710}" type="slidenum">
              <a:rPr lang="en-US" smtClean="0"/>
              <a:pPr>
                <a:defRPr/>
              </a:pPr>
              <a:t>67</a:t>
            </a:fld>
            <a:endParaRPr lang="en-US" dirty="0"/>
          </a:p>
        </p:txBody>
      </p:sp>
      <p:pic>
        <p:nvPicPr>
          <p:cNvPr id="1229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67648" y="2209800"/>
            <a:ext cx="1944793" cy="193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84675"/>
            <a:ext cx="194468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486400"/>
            <a:ext cx="7331442"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6981049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t>
            </a:r>
            <a:r>
              <a:rPr lang="en-US" dirty="0" smtClean="0"/>
              <a:t>Partnerships</a:t>
            </a:r>
            <a:r>
              <a:rPr lang="en-US" dirty="0"/>
              <a:t>?</a:t>
            </a:r>
          </a:p>
        </p:txBody>
      </p:sp>
      <p:sp>
        <p:nvSpPr>
          <p:cNvPr id="5" name="Slide Number Placeholder 4"/>
          <p:cNvSpPr>
            <a:spLocks noGrp="1"/>
          </p:cNvSpPr>
          <p:nvPr>
            <p:ph type="sldNum" sz="quarter" idx="12"/>
          </p:nvPr>
        </p:nvSpPr>
        <p:spPr/>
        <p:txBody>
          <a:bodyPr/>
          <a:lstStyle/>
          <a:p>
            <a:pPr>
              <a:defRPr/>
            </a:pPr>
            <a:fld id="{A144CB53-1249-406E-A462-94E51CD72710}" type="slidenum">
              <a:rPr lang="en-US" smtClean="0"/>
              <a:pPr>
                <a:defRPr/>
              </a:pPr>
              <a:t>68</a:t>
            </a:fld>
            <a:endParaRPr lang="en-US" dirty="0"/>
          </a:p>
        </p:txBody>
      </p:sp>
      <p:sp>
        <p:nvSpPr>
          <p:cNvPr id="6" name="Content Placeholder 5"/>
          <p:cNvSpPr>
            <a:spLocks noGrp="1"/>
          </p:cNvSpPr>
          <p:nvPr>
            <p:ph sz="half" idx="1"/>
          </p:nvPr>
        </p:nvSpPr>
        <p:spPr>
          <a:xfrm>
            <a:off x="685800" y="2286000"/>
            <a:ext cx="3810000" cy="3810000"/>
          </a:xfrm>
        </p:spPr>
        <p:txBody>
          <a:bodyPr/>
          <a:lstStyle/>
          <a:p>
            <a:pPr marL="0" indent="0">
              <a:buNone/>
            </a:pPr>
            <a:r>
              <a:rPr lang="en-US" dirty="0"/>
              <a:t>Form a Task Force?</a:t>
            </a:r>
          </a:p>
          <a:p>
            <a:r>
              <a:rPr lang="en-US" sz="2000" dirty="0" smtClean="0"/>
              <a:t>Treatment</a:t>
            </a:r>
            <a:r>
              <a:rPr lang="en-US" sz="2000" dirty="0"/>
              <a:t>, hospital, school educators, law enforcement, PDMP officials, lawmakers and other groups meeting bi-monthly to better their communities.  </a:t>
            </a:r>
          </a:p>
          <a:p>
            <a:r>
              <a:rPr lang="en-US" sz="2000" dirty="0"/>
              <a:t>Website with links and resources</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638800"/>
            <a:ext cx="89074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131" y="3300835"/>
            <a:ext cx="3662362" cy="155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807815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t>
            </a:r>
            <a:r>
              <a:rPr lang="en-US" dirty="0" smtClean="0"/>
              <a:t>Partnerships</a:t>
            </a:r>
            <a:r>
              <a:rPr lang="en-US" dirty="0"/>
              <a:t>?</a:t>
            </a:r>
          </a:p>
        </p:txBody>
      </p:sp>
      <p:sp>
        <p:nvSpPr>
          <p:cNvPr id="5" name="Slide Number Placeholder 4"/>
          <p:cNvSpPr>
            <a:spLocks noGrp="1"/>
          </p:cNvSpPr>
          <p:nvPr>
            <p:ph type="sldNum" sz="quarter" idx="12"/>
          </p:nvPr>
        </p:nvSpPr>
        <p:spPr/>
        <p:txBody>
          <a:bodyPr/>
          <a:lstStyle/>
          <a:p>
            <a:pPr>
              <a:defRPr/>
            </a:pPr>
            <a:fld id="{A144CB53-1249-406E-A462-94E51CD72710}" type="slidenum">
              <a:rPr lang="en-US" smtClean="0"/>
              <a:pPr>
                <a:defRPr/>
              </a:pPr>
              <a:t>69</a:t>
            </a:fld>
            <a:endParaRPr lang="en-US" dirty="0"/>
          </a:p>
        </p:txBody>
      </p:sp>
      <p:sp>
        <p:nvSpPr>
          <p:cNvPr id="6" name="Content Placeholder 5"/>
          <p:cNvSpPr>
            <a:spLocks noGrp="1"/>
          </p:cNvSpPr>
          <p:nvPr>
            <p:ph sz="half" idx="1"/>
          </p:nvPr>
        </p:nvSpPr>
        <p:spPr>
          <a:xfrm>
            <a:off x="685800" y="2286000"/>
            <a:ext cx="3810000" cy="3810000"/>
          </a:xfrm>
        </p:spPr>
        <p:txBody>
          <a:bodyPr/>
          <a:lstStyle/>
          <a:p>
            <a:pPr marL="0" indent="0">
              <a:buNone/>
            </a:pPr>
            <a:r>
              <a:rPr lang="en-US" sz="2000" dirty="0"/>
              <a:t>Develop Drug Prevention Programs with Schools?</a:t>
            </a:r>
          </a:p>
          <a:p>
            <a:pPr marL="0" indent="0">
              <a:buNone/>
            </a:pPr>
            <a:endParaRPr lang="en-US" sz="2000" dirty="0"/>
          </a:p>
          <a:p>
            <a:pPr marL="0" indent="0">
              <a:buNone/>
            </a:pPr>
            <a:r>
              <a:rPr lang="en-US" sz="2000" u="sng" dirty="0"/>
              <a:t>Educator Lesson Plans – Drug Prevention</a:t>
            </a:r>
          </a:p>
          <a:p>
            <a:pPr marL="0" indent="0">
              <a:buNone/>
            </a:pPr>
            <a:r>
              <a:rPr lang="en-US" sz="2000" dirty="0"/>
              <a:t>www.operationprevention.com </a:t>
            </a:r>
            <a:r>
              <a:rPr lang="en-US" sz="2000" dirty="0" smtClean="0"/>
              <a:t> </a:t>
            </a:r>
            <a:endParaRPr lang="en-US" sz="2000" dirty="0"/>
          </a:p>
          <a:p>
            <a:pPr marL="0" indent="0">
              <a:buNone/>
            </a:pPr>
            <a:r>
              <a:rPr lang="en-US" sz="2000" dirty="0"/>
              <a:t>www.redribbon.org  </a:t>
            </a:r>
          </a:p>
          <a:p>
            <a:pPr marL="0" indent="0">
              <a:buNone/>
            </a:pPr>
            <a:r>
              <a:rPr lang="en-US" sz="2000" dirty="0"/>
              <a:t>www.robertcrown.org </a:t>
            </a:r>
          </a:p>
          <a:p>
            <a:pPr marL="0" indent="0">
              <a:buNone/>
            </a:pPr>
            <a:endParaRPr lang="en-US" sz="2000" dirty="0"/>
          </a:p>
          <a:p>
            <a:pPr marL="0" indent="0">
              <a:buNone/>
            </a:pPr>
            <a:r>
              <a:rPr lang="en-US" sz="2000" u="sng" dirty="0"/>
              <a:t>Parent Drug Website </a:t>
            </a:r>
          </a:p>
          <a:p>
            <a:pPr marL="0" indent="0">
              <a:buNone/>
            </a:pPr>
            <a:r>
              <a:rPr lang="en-US" sz="2000" dirty="0"/>
              <a:t>www.drugfree.org </a:t>
            </a:r>
          </a:p>
          <a:p>
            <a:pPr marL="0" indent="0">
              <a:buNone/>
            </a:pPr>
            <a:endParaRPr lang="en-US" dirty="0"/>
          </a:p>
          <a:p>
            <a:pPr marL="0" indent="0">
              <a:buNone/>
            </a:pPr>
            <a:endParaRPr lang="en-US" dirty="0"/>
          </a:p>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247" y="2057400"/>
            <a:ext cx="2359025" cy="133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482" y="3601915"/>
            <a:ext cx="812796" cy="141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872" y="3609242"/>
            <a:ext cx="1597025"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838214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242383"/>
            <a:ext cx="7772400" cy="1877437"/>
          </a:xfrm>
        </p:spPr>
        <p:txBody>
          <a:bodyPr/>
          <a:lstStyle/>
          <a:p>
            <a:pPr eaLnBrk="1" hangingPunct="1"/>
            <a:r>
              <a:rPr lang="en-US" dirty="0" smtClean="0"/>
              <a:t>PAIN MEDICINE</a:t>
            </a:r>
            <a:br>
              <a:rPr lang="en-US" dirty="0" smtClean="0"/>
            </a:br>
            <a:r>
              <a:rPr lang="en-US" sz="2400" dirty="0" smtClean="0"/>
              <a:t> Physicians Charged with Opioid Analgesic-Prescribing Offenses</a:t>
            </a:r>
            <a:br>
              <a:rPr lang="en-US" sz="2400" dirty="0" smtClean="0"/>
            </a:br>
            <a:r>
              <a:rPr lang="en-US" sz="2400" dirty="0" smtClean="0"/>
              <a:t> Volume 9, Number 6, 2008</a:t>
            </a:r>
          </a:p>
        </p:txBody>
      </p:sp>
      <p:sp>
        <p:nvSpPr>
          <p:cNvPr id="59395" name="Content Placeholder 2"/>
          <p:cNvSpPr>
            <a:spLocks noGrp="1"/>
          </p:cNvSpPr>
          <p:nvPr>
            <p:ph idx="1"/>
          </p:nvPr>
        </p:nvSpPr>
        <p:spPr>
          <a:xfrm>
            <a:off x="685800" y="2590800"/>
            <a:ext cx="7772400" cy="3124200"/>
          </a:xfrm>
        </p:spPr>
        <p:txBody>
          <a:bodyPr/>
          <a:lstStyle/>
          <a:p>
            <a:pPr eaLnBrk="1" hangingPunct="1"/>
            <a:r>
              <a:rPr lang="en-US" sz="2800" dirty="0" smtClean="0"/>
              <a:t>Study undertaken by Center for Bioethnics in partnership with the National Association of Attorneys General and the Federation of State Medical Boards</a:t>
            </a:r>
          </a:p>
          <a:p>
            <a:pPr eaLnBrk="1" hangingPunct="1"/>
            <a:r>
              <a:rPr lang="en-US" sz="2800" dirty="0" smtClean="0"/>
              <a:t>Case review period, 1998 - 2006 </a:t>
            </a:r>
          </a:p>
          <a:p>
            <a:pPr eaLnBrk="1" hangingPunct="1"/>
            <a:r>
              <a:rPr lang="en-US" sz="2800" dirty="0" smtClean="0"/>
              <a:t>725 doctors representing 0.1%</a:t>
            </a:r>
            <a:endParaRPr lang="en-US" dirty="0" smtClean="0"/>
          </a:p>
        </p:txBody>
      </p:sp>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7</a:t>
            </a:fld>
            <a:endParaRPr lang="en-US" dirty="0"/>
          </a:p>
        </p:txBody>
      </p:sp>
      <p:sp>
        <p:nvSpPr>
          <p:cNvPr id="3" name="TextBox 2"/>
          <p:cNvSpPr txBox="1"/>
          <p:nvPr/>
        </p:nvSpPr>
        <p:spPr>
          <a:xfrm rot="10800000" flipV="1">
            <a:off x="381000" y="5562600"/>
            <a:ext cx="7848600" cy="338554"/>
          </a:xfrm>
          <a:prstGeom prst="rect">
            <a:avLst/>
          </a:prstGeom>
          <a:noFill/>
        </p:spPr>
        <p:txBody>
          <a:bodyPr wrap="square" rtlCol="0">
            <a:spAutoFit/>
          </a:bodyPr>
          <a:lstStyle/>
          <a:p>
            <a:r>
              <a:rPr lang="en-US" sz="1600" dirty="0" smtClean="0"/>
              <a:t>Source:  </a:t>
            </a:r>
            <a:r>
              <a:rPr lang="en-US" sz="1600" dirty="0" smtClean="0">
                <a:hlinkClick r:id="rId2"/>
              </a:rPr>
              <a:t>https</a:t>
            </a:r>
            <a:r>
              <a:rPr lang="en-US" sz="1600" dirty="0">
                <a:hlinkClick r:id="rId2"/>
              </a:rPr>
              <a:t>://</a:t>
            </a:r>
            <a:r>
              <a:rPr lang="en-US" sz="1600" dirty="0" smtClean="0">
                <a:hlinkClick r:id="rId2"/>
              </a:rPr>
              <a:t>michigan.gov/documents/mdch/Pain_Medicine_Study.Sept08_270281_7.pdf</a:t>
            </a:r>
            <a:r>
              <a:rPr lang="en-US" sz="1600" dirty="0" smtClean="0"/>
              <a:t> </a:t>
            </a:r>
            <a:endParaRPr lang="en-US" sz="1600" dirty="0"/>
          </a:p>
        </p:txBody>
      </p:sp>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739244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t>
            </a:r>
            <a:r>
              <a:rPr lang="en-US" dirty="0" smtClean="0"/>
              <a:t>Partnerships</a:t>
            </a:r>
            <a:r>
              <a:rPr lang="en-US" dirty="0"/>
              <a:t>?</a:t>
            </a:r>
          </a:p>
        </p:txBody>
      </p:sp>
      <p:sp>
        <p:nvSpPr>
          <p:cNvPr id="6" name="Content Placeholder 5"/>
          <p:cNvSpPr>
            <a:spLocks noGrp="1"/>
          </p:cNvSpPr>
          <p:nvPr>
            <p:ph sz="half"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3505200" y="2133600"/>
            <a:ext cx="4953000" cy="3962400"/>
          </a:xfrm>
        </p:spPr>
        <p:txBody>
          <a:bodyPr/>
          <a:lstStyle/>
          <a:p>
            <a:pPr marL="0" indent="0">
              <a:buNone/>
            </a:pPr>
            <a:r>
              <a:rPr lang="en-US" sz="1200" dirty="0"/>
              <a:t>Develop “A Way Out” Program with Law Enforcement &amp; Treatment Providers?</a:t>
            </a:r>
          </a:p>
          <a:p>
            <a:endParaRPr lang="en-US" sz="1200" dirty="0"/>
          </a:p>
          <a:p>
            <a:endParaRPr lang="en-US" sz="1200" dirty="0"/>
          </a:p>
          <a:p>
            <a:r>
              <a:rPr lang="en-US" sz="1200" dirty="0"/>
              <a:t>“A Way Out” is a Law Enforcement Assisted Diversion pilot program, designed to fast-track users to substance abuse programs and services. This program is available 24 hours a day, 7 days a week at participating police departments and ensures no criminal charges will be sought for those that may be in possession of narcotics or paraphernalia, as long as assistance is sought out by the prospective program participant.</a:t>
            </a:r>
          </a:p>
          <a:p>
            <a:endParaRPr lang="en-US" sz="1200" dirty="0"/>
          </a:p>
          <a:p>
            <a:r>
              <a:rPr lang="en-US" sz="1200" dirty="0"/>
              <a:t>Also known as a “Angel Program” or Police Assisted Addiction &amp; Recovery Initiative (PAARI)</a:t>
            </a:r>
          </a:p>
          <a:p>
            <a:endParaRPr lang="en-US" sz="1200" dirty="0"/>
          </a:p>
          <a:p>
            <a:r>
              <a:rPr lang="en-US" sz="1200" dirty="0"/>
              <a:t>http://awayoutlc.org/ </a:t>
            </a:r>
          </a:p>
          <a:p>
            <a:r>
              <a:rPr lang="en-US" sz="1200" dirty="0"/>
              <a:t>http://paariusa.org/ </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A144CB53-1249-406E-A462-94E51CD72710}" type="slidenum">
              <a:rPr lang="en-US" smtClean="0"/>
              <a:pPr>
                <a:defRPr/>
              </a:pPr>
              <a:t>70</a:t>
            </a:fld>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73263"/>
            <a:ext cx="2195513"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81600"/>
            <a:ext cx="221297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988995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a:xfrm>
            <a:off x="685800" y="719437"/>
            <a:ext cx="7772400" cy="769441"/>
          </a:xfrm>
        </p:spPr>
        <p:txBody>
          <a:bodyPr/>
          <a:lstStyle/>
          <a:p>
            <a:pPr algn="ctr" eaLnBrk="1" hangingPunct="1"/>
            <a:r>
              <a:rPr lang="en-US" altLang="en-US" dirty="0" smtClean="0">
                <a:solidFill>
                  <a:srgbClr val="FFC000"/>
                </a:solidFill>
                <a:latin typeface="Arial Black" pitchFamily="34" charset="0"/>
                <a:cs typeface="Times New Roman" pitchFamily="18" charset="0"/>
              </a:rPr>
              <a:t>What Drug Causes This?</a:t>
            </a:r>
            <a:endParaRPr lang="en-US" altLang="en-US" dirty="0" smtClean="0"/>
          </a:p>
        </p:txBody>
      </p:sp>
      <p:pic>
        <p:nvPicPr>
          <p:cNvPr id="3075" name="Content Placeholder 3"/>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535907" y="1828800"/>
            <a:ext cx="6300786" cy="4114800"/>
          </a:xfrm>
          <a:prstGeom prst="rect">
            <a:avLst/>
          </a:prstGeom>
        </p:spPr>
      </p:pic>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3" name="Slide Number Placeholder 2"/>
          <p:cNvSpPr>
            <a:spLocks noGrp="1"/>
          </p:cNvSpPr>
          <p:nvPr>
            <p:ph type="sldNum" sz="quarter" idx="12"/>
          </p:nvPr>
        </p:nvSpPr>
        <p:spPr/>
        <p:txBody>
          <a:bodyPr/>
          <a:lstStyle/>
          <a:p>
            <a:pPr>
              <a:defRPr/>
            </a:pPr>
            <a:fld id="{A144CB53-1249-406E-A462-94E51CD72710}" type="slidenum">
              <a:rPr lang="en-US" smtClean="0"/>
              <a:pPr>
                <a:defRPr/>
              </a:pPr>
              <a:t>71</a:t>
            </a:fld>
            <a:endParaRPr lang="en-US" dirty="0"/>
          </a:p>
        </p:txBody>
      </p:sp>
    </p:spTree>
    <p:extLst>
      <p:ext uri="{BB962C8B-B14F-4D97-AF65-F5344CB8AC3E}">
        <p14:creationId xmlns:p14="http://schemas.microsoft.com/office/powerpoint/2010/main" val="2073812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a:xfrm>
            <a:off x="685800" y="719437"/>
            <a:ext cx="7772400" cy="769441"/>
          </a:xfrm>
        </p:spPr>
        <p:txBody>
          <a:bodyPr/>
          <a:lstStyle/>
          <a:p>
            <a:pPr algn="ctr" eaLnBrk="1" hangingPunct="1"/>
            <a:r>
              <a:rPr lang="en-US" altLang="en-US" dirty="0" smtClean="0">
                <a:solidFill>
                  <a:srgbClr val="FFC000"/>
                </a:solidFill>
                <a:latin typeface="Arial Black" pitchFamily="34" charset="0"/>
                <a:cs typeface="Times New Roman" pitchFamily="18" charset="0"/>
              </a:rPr>
              <a:t>Meth Mouth</a:t>
            </a:r>
            <a:endParaRPr lang="en-US" altLang="en-US" dirty="0" smtClean="0"/>
          </a:p>
        </p:txBody>
      </p:sp>
      <p:pic>
        <p:nvPicPr>
          <p:cNvPr id="3075" name="Content Placeholder 3"/>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2291953" y="1828800"/>
            <a:ext cx="4788693" cy="3127310"/>
          </a:xfrm>
          <a:prstGeom prst="rect">
            <a:avLst/>
          </a:prstGeom>
        </p:spPr>
      </p:pic>
      <p:sp>
        <p:nvSpPr>
          <p:cNvPr id="3077" name="TextBox 4"/>
          <p:cNvSpPr txBox="1">
            <a:spLocks noChangeArrowheads="1"/>
          </p:cNvSpPr>
          <p:nvPr/>
        </p:nvSpPr>
        <p:spPr bwMode="auto">
          <a:xfrm>
            <a:off x="228600" y="5334000"/>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dirty="0" smtClean="0"/>
              <a:t>                       </a:t>
            </a:r>
            <a:r>
              <a:rPr lang="en-US" altLang="en-US" sz="2000" dirty="0" smtClean="0">
                <a:solidFill>
                  <a:srgbClr val="FFC000"/>
                </a:solidFill>
              </a:rPr>
              <a:t>Courtesy of Dr. Stephen Wagner DDS &amp; </a:t>
            </a:r>
            <a:r>
              <a:rPr lang="en-US" altLang="en-US" sz="2000" dirty="0">
                <a:solidFill>
                  <a:srgbClr val="FFC000"/>
                </a:solidFill>
              </a:rPr>
              <a:t>American </a:t>
            </a:r>
            <a:r>
              <a:rPr lang="en-US" altLang="en-US" sz="2000" dirty="0" smtClean="0">
                <a:solidFill>
                  <a:srgbClr val="FFC000"/>
                </a:solidFill>
              </a:rPr>
              <a:t>Dental Association </a:t>
            </a:r>
            <a:endParaRPr lang="en-US" altLang="en-US" sz="2000" dirty="0">
              <a:solidFill>
                <a:srgbClr val="FFC000"/>
              </a:solidFill>
            </a:endParaRPr>
          </a:p>
        </p:txBody>
      </p:sp>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3" name="Slide Number Placeholder 2"/>
          <p:cNvSpPr>
            <a:spLocks noGrp="1"/>
          </p:cNvSpPr>
          <p:nvPr>
            <p:ph type="sldNum" sz="quarter" idx="12"/>
          </p:nvPr>
        </p:nvSpPr>
        <p:spPr/>
        <p:txBody>
          <a:bodyPr/>
          <a:lstStyle/>
          <a:p>
            <a:pPr>
              <a:defRPr/>
            </a:pPr>
            <a:fld id="{A144CB53-1249-406E-A462-94E51CD72710}" type="slidenum">
              <a:rPr lang="en-US" smtClean="0"/>
              <a:pPr>
                <a:defRPr/>
              </a:pPr>
              <a:t>72</a:t>
            </a:fld>
            <a:endParaRPr lang="en-US" dirty="0"/>
          </a:p>
        </p:txBody>
      </p:sp>
    </p:spTree>
    <p:extLst>
      <p:ext uri="{BB962C8B-B14F-4D97-AF65-F5344CB8AC3E}">
        <p14:creationId xmlns:p14="http://schemas.microsoft.com/office/powerpoint/2010/main" val="2937845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1752600" y="703263"/>
            <a:ext cx="6705600" cy="955675"/>
          </a:xfrm>
        </p:spPr>
        <p:txBody>
          <a:bodyPr/>
          <a:lstStyle/>
          <a:p>
            <a:r>
              <a:rPr lang="en-US" altLang="en-US" sz="2800" smtClean="0"/>
              <a:t>Telemedicine - 21 USC 802 (54)</a:t>
            </a:r>
            <a:br>
              <a:rPr lang="en-US" altLang="en-US" sz="2800" smtClean="0"/>
            </a:br>
            <a:endParaRPr lang="en-US" altLang="en-US" sz="2800" smtClean="0"/>
          </a:p>
        </p:txBody>
      </p:sp>
      <p:sp>
        <p:nvSpPr>
          <p:cNvPr id="59395" name="Content Placeholder 5"/>
          <p:cNvSpPr>
            <a:spLocks noGrp="1"/>
          </p:cNvSpPr>
          <p:nvPr>
            <p:ph idx="1"/>
          </p:nvPr>
        </p:nvSpPr>
        <p:spPr>
          <a:xfrm>
            <a:off x="592138" y="1733550"/>
            <a:ext cx="3684587" cy="4319588"/>
          </a:xfrm>
        </p:spPr>
        <p:txBody>
          <a:bodyPr/>
          <a:lstStyle/>
          <a:p>
            <a:r>
              <a:rPr lang="en-US" altLang="en-US" smtClean="0"/>
              <a:t>Ryan Haight Act - Federal </a:t>
            </a:r>
          </a:p>
          <a:p>
            <a:pPr marL="692150" lvl="3" indent="-342900"/>
            <a:r>
              <a:rPr lang="en-US" altLang="en-US" sz="1600" smtClean="0"/>
              <a:t>Background</a:t>
            </a:r>
          </a:p>
          <a:p>
            <a:pPr marL="692150" lvl="3" indent="-342900"/>
            <a:r>
              <a:rPr lang="en-US" altLang="en-US" sz="1600" smtClean="0"/>
              <a:t>Allows for telemedicine after a in-person evaluation </a:t>
            </a:r>
          </a:p>
          <a:p>
            <a:pPr marL="692150" lvl="3" indent="-342900"/>
            <a:r>
              <a:rPr lang="en-US" altLang="en-US" sz="1600" smtClean="0"/>
              <a:t>Provider must be licensed in states which it occurs</a:t>
            </a:r>
          </a:p>
          <a:p>
            <a:pPr marL="692150" lvl="3" indent="-342900"/>
            <a:r>
              <a:rPr lang="en-US" altLang="en-US" sz="1600" smtClean="0"/>
              <a:t>Patient must be in the physical presence of a doctor sitting in medical office</a:t>
            </a:r>
          </a:p>
          <a:p>
            <a:pPr marL="692150" lvl="3" indent="-342900"/>
            <a:r>
              <a:rPr lang="en-US" altLang="en-US" sz="1600" smtClean="0"/>
              <a:t>New exception regulation by DEA forthcoming </a:t>
            </a:r>
          </a:p>
        </p:txBody>
      </p:sp>
      <p:sp>
        <p:nvSpPr>
          <p:cNvPr id="7" name="Slide Number Placeholder 6"/>
          <p:cNvSpPr>
            <a:spLocks noGrp="1"/>
          </p:cNvSpPr>
          <p:nvPr>
            <p:ph type="sldNum" sz="quarter" idx="12"/>
          </p:nvPr>
        </p:nvSpPr>
        <p:spPr/>
        <p:txBody>
          <a:bodyPr/>
          <a:lstStyle/>
          <a:p>
            <a:pPr>
              <a:defRPr/>
            </a:pPr>
            <a:fld id="{75AB60FA-28D3-4530-B272-A1F368D8C751}" type="slidenum">
              <a:rPr lang="en-US" smtClean="0"/>
              <a:pPr>
                <a:defRPr/>
              </a:pPr>
              <a:t>73</a:t>
            </a:fld>
            <a:endParaRPr lang="en-US" dirty="0"/>
          </a:p>
        </p:txBody>
      </p:sp>
      <p:sp>
        <p:nvSpPr>
          <p:cNvPr id="2" name="Content Placeholder 1"/>
          <p:cNvSpPr>
            <a:spLocks noGrp="1"/>
          </p:cNvSpPr>
          <p:nvPr>
            <p:ph sz="half" idx="4294967295"/>
          </p:nvPr>
        </p:nvSpPr>
        <p:spPr>
          <a:xfrm>
            <a:off x="4813300" y="1733550"/>
            <a:ext cx="3551238" cy="4362450"/>
          </a:xfrm>
        </p:spPr>
        <p:txBody>
          <a:bodyPr/>
          <a:lstStyle/>
          <a:p>
            <a:pPr>
              <a:defRPr/>
            </a:pPr>
            <a:r>
              <a:rPr lang="en-US" sz="2400" dirty="0"/>
              <a:t>Risk mitigation</a:t>
            </a:r>
          </a:p>
          <a:p>
            <a:pPr marL="457200" indent="-457200">
              <a:buFont typeface="Arial" panose="020B0604020202020204" pitchFamily="34" charset="0"/>
              <a:buChar char="•"/>
              <a:defRPr/>
            </a:pPr>
            <a:r>
              <a:rPr lang="en-US" sz="2400" dirty="0" smtClean="0"/>
              <a:t>Evolving medicine &amp; law</a:t>
            </a:r>
          </a:p>
          <a:p>
            <a:pPr marL="457200" indent="-457200">
              <a:buFont typeface="Arial" panose="020B0604020202020204" pitchFamily="34" charset="0"/>
              <a:buChar char="•"/>
              <a:defRPr/>
            </a:pPr>
            <a:r>
              <a:rPr lang="en-US" sz="2400" dirty="0" smtClean="0"/>
              <a:t>Risk increases with CS’s</a:t>
            </a:r>
          </a:p>
          <a:p>
            <a:pPr marL="457200" indent="-457200">
              <a:buFont typeface="Arial" panose="020B0604020202020204" pitchFamily="34" charset="0"/>
              <a:buChar char="•"/>
              <a:defRPr/>
            </a:pPr>
            <a:r>
              <a:rPr lang="en-US" sz="2400" dirty="0" smtClean="0"/>
              <a:t>Equal state &amp; fed? </a:t>
            </a:r>
          </a:p>
          <a:p>
            <a:pPr marL="457200" indent="-457200">
              <a:buFont typeface="Arial" panose="020B0604020202020204" pitchFamily="34" charset="0"/>
              <a:buChar char="•"/>
              <a:defRPr/>
            </a:pPr>
            <a:r>
              <a:rPr lang="en-US" sz="2400" dirty="0" smtClean="0"/>
              <a:t>Ensure oversight &amp; </a:t>
            </a:r>
            <a:r>
              <a:rPr lang="en-US" sz="2400" dirty="0"/>
              <a:t>guideline </a:t>
            </a:r>
            <a:r>
              <a:rPr lang="en-US" sz="2400" dirty="0" smtClean="0"/>
              <a:t>adherence</a:t>
            </a:r>
          </a:p>
          <a:p>
            <a:pPr marL="457200" indent="-457200">
              <a:buFont typeface="Arial" panose="020B0604020202020204" pitchFamily="34" charset="0"/>
              <a:buChar char="•"/>
              <a:defRPr/>
            </a:pPr>
            <a:r>
              <a:rPr lang="en-US" sz="2400" dirty="0" smtClean="0"/>
              <a:t>Stay </a:t>
            </a:r>
            <a:r>
              <a:rPr lang="en-US" sz="2400" dirty="0"/>
              <a:t>current</a:t>
            </a:r>
          </a:p>
          <a:p>
            <a:pPr marL="457200" indent="-457200">
              <a:buFont typeface="Arial" panose="020B0604020202020204" pitchFamily="34" charset="0"/>
              <a:buChar char="•"/>
              <a:defRPr/>
            </a:pPr>
            <a:endParaRPr lang="en-US" sz="2400" dirty="0" smtClean="0"/>
          </a:p>
          <a:p>
            <a:pPr marL="457200" indent="-457200">
              <a:buFont typeface="Arial" panose="020B0604020202020204" pitchFamily="34" charset="0"/>
              <a:buChar char="•"/>
              <a:defRPr/>
            </a:pPr>
            <a:endParaRPr lang="en-US" sz="2400" dirty="0"/>
          </a:p>
        </p:txBody>
      </p:sp>
    </p:spTree>
    <p:extLst>
      <p:ext uri="{BB962C8B-B14F-4D97-AF65-F5344CB8AC3E}">
        <p14:creationId xmlns:p14="http://schemas.microsoft.com/office/powerpoint/2010/main" val="32683117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058862"/>
          </a:xfrm>
        </p:spPr>
        <p:txBody>
          <a:bodyPr>
            <a:normAutofit fontScale="90000"/>
          </a:bodyPr>
          <a:lstStyle/>
          <a:p>
            <a:pPr>
              <a:defRPr/>
            </a:pPr>
            <a:r>
              <a:rPr lang="en-US" sz="3600" dirty="0"/>
              <a:t>Prescriber </a:t>
            </a:r>
            <a:r>
              <a:rPr lang="en-US" sz="3600" dirty="0" smtClean="0"/>
              <a:t>Notification Initiative </a:t>
            </a:r>
            <a:r>
              <a:rPr lang="en-US" sz="3600" dirty="0"/>
              <a:t>for </a:t>
            </a:r>
            <a:r>
              <a:rPr lang="en-US" sz="3600" dirty="0" smtClean="0"/>
              <a:t>Opioids</a:t>
            </a:r>
            <a:endParaRPr lang="en-US" sz="3600" dirty="0"/>
          </a:p>
        </p:txBody>
      </p:sp>
      <p:sp>
        <p:nvSpPr>
          <p:cNvPr id="3" name="Content Placeholder 2"/>
          <p:cNvSpPr>
            <a:spLocks noGrp="1"/>
          </p:cNvSpPr>
          <p:nvPr>
            <p:ph idx="1"/>
          </p:nvPr>
        </p:nvSpPr>
        <p:spPr>
          <a:xfrm>
            <a:off x="685800" y="1752600"/>
            <a:ext cx="7772400" cy="4343400"/>
          </a:xfrm>
        </p:spPr>
        <p:txBody>
          <a:bodyPr>
            <a:noAutofit/>
          </a:bodyPr>
          <a:lstStyle/>
          <a:p>
            <a:pPr>
              <a:defRPr/>
            </a:pPr>
            <a:r>
              <a:rPr lang="en-US" sz="1800" dirty="0"/>
              <a:t>ATLANTA – The U.S. Attorney’s Office for the Northern District of Georgia has identified approximately 30 medical professionals who are prescribing opioids in significantly higher quantities or doses than their peers or to patients who may pose a high risk of abuse or diversion.  The U.S. Attorney will provide these prescribers with specific information about their prescription patterns and will refer them to educational materials, such as the Centers for Disease Control and Prevention (CDC) Guidelines for Prescribing Opioids for Chronic Pain, related to safe opioid prescription practices. </a:t>
            </a:r>
            <a:endParaRPr lang="en-US" sz="1800" dirty="0" smtClean="0"/>
          </a:p>
          <a:p>
            <a:pPr marL="0" indent="0">
              <a:buFontTx/>
              <a:buNone/>
              <a:defRPr/>
            </a:pPr>
            <a:endParaRPr lang="en-US" sz="1800" dirty="0" smtClean="0"/>
          </a:p>
          <a:p>
            <a:pPr>
              <a:defRPr/>
            </a:pPr>
            <a:r>
              <a:rPr lang="en-US" sz="1800" dirty="0"/>
              <a:t>The Department of Justice has made no determination, at this time, that prescribers who receive these letters have violated the law.  We have a duty, however, to protect the lives and safety of our citizens, and making information available to prescribers within the District has the potential to save lives. </a:t>
            </a:r>
            <a:r>
              <a:rPr lang="en-US" sz="1800" dirty="0" smtClean="0"/>
              <a:t> (Also done in MA &amp; PA)</a:t>
            </a:r>
            <a:endParaRPr lang="en-US" sz="1800" dirty="0"/>
          </a:p>
        </p:txBody>
      </p:sp>
      <p:sp>
        <p:nvSpPr>
          <p:cNvPr id="60420" name="TextBox 3"/>
          <p:cNvSpPr txBox="1">
            <a:spLocks noChangeArrowheads="1"/>
          </p:cNvSpPr>
          <p:nvPr/>
        </p:nvSpPr>
        <p:spPr bwMode="auto">
          <a:xfrm>
            <a:off x="1066800" y="6400800"/>
            <a:ext cx="7481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3200">
                <a:solidFill>
                  <a:schemeClr val="tx1"/>
                </a:solidFill>
                <a:latin typeface="Arial" pitchFamily="34" charset="0"/>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pitchFamily="34" charset="0"/>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pitchFamily="34" charset="0"/>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9pPr>
          </a:lstStyle>
          <a:p>
            <a:pPr eaLnBrk="1" hangingPunct="1">
              <a:spcBef>
                <a:spcPct val="0"/>
              </a:spcBef>
              <a:buSzTx/>
              <a:buFontTx/>
              <a:buNone/>
            </a:pPr>
            <a:r>
              <a:rPr lang="en-US" altLang="en-US" sz="1800" dirty="0">
                <a:latin typeface="Times New Roman" pitchFamily="18" charset="0"/>
                <a:hlinkClick r:id="rId3"/>
              </a:rPr>
              <a:t>https://www.justice.gov/usao-ndga/pr/prescriber-notification-initiative-opioids</a:t>
            </a:r>
            <a:r>
              <a:rPr lang="en-US" altLang="en-US" sz="1800" dirty="0">
                <a:latin typeface="Times New Roman" pitchFamily="18" charset="0"/>
              </a:rPr>
              <a:t> </a:t>
            </a:r>
          </a:p>
        </p:txBody>
      </p:sp>
    </p:spTree>
    <p:extLst>
      <p:ext uri="{BB962C8B-B14F-4D97-AF65-F5344CB8AC3E}">
        <p14:creationId xmlns:p14="http://schemas.microsoft.com/office/powerpoint/2010/main" val="2500928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2000" smtClean="0"/>
              <a:t>Coroner sent letters to doctors whose patients died of opioid overdoses.  Doctors habits quickly changed </a:t>
            </a:r>
            <a:br>
              <a:rPr lang="en-US" altLang="en-US" sz="2000" smtClean="0"/>
            </a:br>
            <a:r>
              <a:rPr lang="en-US" altLang="en-US" sz="1600" smtClean="0"/>
              <a:t>Los Angeles Times, August 9, 2018</a:t>
            </a:r>
          </a:p>
        </p:txBody>
      </p:sp>
      <p:sp>
        <p:nvSpPr>
          <p:cNvPr id="3" name="Content Placeholder 2"/>
          <p:cNvSpPr>
            <a:spLocks noGrp="1"/>
          </p:cNvSpPr>
          <p:nvPr>
            <p:ph idx="1"/>
          </p:nvPr>
        </p:nvSpPr>
        <p:spPr>
          <a:xfrm>
            <a:off x="457200" y="2209800"/>
            <a:ext cx="8229600" cy="3352800"/>
          </a:xfrm>
        </p:spPr>
        <p:txBody>
          <a:bodyPr>
            <a:normAutofit lnSpcReduction="10000"/>
          </a:bodyPr>
          <a:lstStyle/>
          <a:p>
            <a:pPr>
              <a:defRPr/>
            </a:pPr>
            <a:r>
              <a:rPr lang="en-US" dirty="0" smtClean="0"/>
              <a:t>Started in San Diego</a:t>
            </a:r>
          </a:p>
          <a:p>
            <a:pPr>
              <a:defRPr/>
            </a:pPr>
            <a:r>
              <a:rPr lang="en-US" dirty="0" smtClean="0"/>
              <a:t>Letters sent to doctor when a patient overdosed and died.</a:t>
            </a:r>
          </a:p>
          <a:p>
            <a:pPr>
              <a:defRPr/>
            </a:pPr>
            <a:r>
              <a:rPr lang="en-US" dirty="0" smtClean="0"/>
              <a:t>Offered five prescribing tips.</a:t>
            </a:r>
          </a:p>
          <a:p>
            <a:pPr>
              <a:defRPr/>
            </a:pPr>
            <a:r>
              <a:rPr lang="en-US" dirty="0" smtClean="0"/>
              <a:t>Study published in the Journal of Science</a:t>
            </a:r>
          </a:p>
          <a:p>
            <a:pPr>
              <a:defRPr/>
            </a:pPr>
            <a:r>
              <a:rPr lang="en-US" dirty="0" smtClean="0"/>
              <a:t>Saw prescribing change</a:t>
            </a:r>
          </a:p>
          <a:p>
            <a:pPr>
              <a:defRPr/>
            </a:pPr>
            <a:endParaRPr lang="en-US" dirty="0"/>
          </a:p>
        </p:txBody>
      </p:sp>
      <p:sp>
        <p:nvSpPr>
          <p:cNvPr id="61444" name="TextBox 3"/>
          <p:cNvSpPr txBox="1">
            <a:spLocks noChangeArrowheads="1"/>
          </p:cNvSpPr>
          <p:nvPr/>
        </p:nvSpPr>
        <p:spPr bwMode="auto">
          <a:xfrm>
            <a:off x="457200" y="6248400"/>
            <a:ext cx="846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5000"/>
              <a:buBlip>
                <a:blip r:embed="rId2"/>
              </a:buBlip>
              <a:defRPr sz="3200">
                <a:solidFill>
                  <a:schemeClr val="tx1"/>
                </a:solidFill>
                <a:latin typeface="Arial" pitchFamily="34" charset="0"/>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pitchFamily="34" charset="0"/>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pitchFamily="34" charset="0"/>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pitchFamily="34" charset="0"/>
              </a:defRPr>
            </a:lvl9pPr>
          </a:lstStyle>
          <a:p>
            <a:pPr eaLnBrk="1" hangingPunct="1">
              <a:spcBef>
                <a:spcPct val="0"/>
              </a:spcBef>
              <a:buSzTx/>
              <a:buFontTx/>
              <a:buNone/>
            </a:pPr>
            <a:r>
              <a:rPr lang="en-US" altLang="en-US" sz="1600">
                <a:latin typeface="Times New Roman" pitchFamily="18" charset="0"/>
                <a:hlinkClick r:id="rId3"/>
              </a:rPr>
              <a:t>http://www.latimes.com/science/sciencenow/la-sci-sn-opioid-overdose-letter-20180809-story.html</a:t>
            </a:r>
            <a:r>
              <a:rPr lang="en-US" altLang="en-US" sz="1600">
                <a:latin typeface="Times New Roman" pitchFamily="18" charset="0"/>
              </a:rPr>
              <a:t> </a:t>
            </a:r>
          </a:p>
        </p:txBody>
      </p:sp>
    </p:spTree>
    <p:extLst>
      <p:ext uri="{BB962C8B-B14F-4D97-AF65-F5344CB8AC3E}">
        <p14:creationId xmlns:p14="http://schemas.microsoft.com/office/powerpoint/2010/main" val="40923020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9380"/>
            <a:ext cx="7772400" cy="1323439"/>
          </a:xfrm>
        </p:spPr>
        <p:txBody>
          <a:bodyPr/>
          <a:lstStyle/>
          <a:p>
            <a:r>
              <a:rPr lang="en-US" sz="2000" dirty="0" smtClean="0"/>
              <a:t>“Death </a:t>
            </a:r>
            <a:r>
              <a:rPr lang="en-US" sz="2000" dirty="0"/>
              <a:t>Certificate </a:t>
            </a:r>
            <a:r>
              <a:rPr lang="en-US" sz="2000" dirty="0" smtClean="0"/>
              <a:t>Project” </a:t>
            </a:r>
            <a:r>
              <a:rPr lang="en-US" sz="2000" dirty="0"/>
              <a:t>Terrifies California Doctors</a:t>
            </a:r>
            <a:br>
              <a:rPr lang="en-US" sz="2000" dirty="0"/>
            </a:br>
            <a:r>
              <a:rPr lang="en-US" sz="2000" dirty="0"/>
              <a:t>Hundreds threatened with disciplinary action for opioid scripts to patients who </a:t>
            </a:r>
            <a:r>
              <a:rPr lang="en-US" sz="2000" dirty="0" smtClean="0"/>
              <a:t>overdosed</a:t>
            </a:r>
            <a:r>
              <a:rPr lang="en-US" sz="2000" dirty="0"/>
              <a:t/>
            </a:r>
            <a:br>
              <a:rPr lang="en-US" sz="2000" dirty="0"/>
            </a:br>
            <a:r>
              <a:rPr lang="en-US" sz="2000" dirty="0" smtClean="0"/>
              <a:t>California – August 2018</a:t>
            </a:r>
            <a:endParaRPr lang="en-US" sz="2000" dirty="0"/>
          </a:p>
        </p:txBody>
      </p:sp>
      <p:sp>
        <p:nvSpPr>
          <p:cNvPr id="3" name="Content Placeholder 2"/>
          <p:cNvSpPr>
            <a:spLocks noGrp="1"/>
          </p:cNvSpPr>
          <p:nvPr>
            <p:ph idx="1"/>
          </p:nvPr>
        </p:nvSpPr>
        <p:spPr>
          <a:xfrm>
            <a:off x="685800" y="2133600"/>
            <a:ext cx="7772400" cy="3505200"/>
          </a:xfrm>
        </p:spPr>
        <p:txBody>
          <a:bodyPr/>
          <a:lstStyle/>
          <a:p>
            <a:r>
              <a:rPr lang="en-US" sz="1800" dirty="0" smtClean="0"/>
              <a:t>“Rather</a:t>
            </a:r>
            <a:r>
              <a:rPr lang="en-US" sz="1800" dirty="0"/>
              <a:t>, </a:t>
            </a:r>
            <a:r>
              <a:rPr lang="en-US" sz="1800" dirty="0" err="1"/>
              <a:t>Lenzkes</a:t>
            </a:r>
            <a:r>
              <a:rPr lang="en-US" sz="1800" dirty="0"/>
              <a:t> is one of hundreds of California physicians caught up so far in the medical board's aggressive "Death Certificate Project," a program that attempts to stop the epidemic of accidental deaths from prescription opioid overdoses.</a:t>
            </a:r>
          </a:p>
          <a:p>
            <a:endParaRPr lang="en-US" sz="1800" dirty="0"/>
          </a:p>
          <a:p>
            <a:r>
              <a:rPr lang="en-US" sz="1800" dirty="0"/>
              <a:t>The California project takes death certificates in which prescription opioids are listed as a cause, then matches each with the provider -- sometimes more than one -- who prescribed any controlled substance to that patient within 3 years of death, regardless of whether the particular drug caused the death or whether that doctor prescribed the lethal dose</a:t>
            </a:r>
            <a:r>
              <a:rPr lang="en-US" sz="1800" dirty="0" smtClean="0"/>
              <a:t>.”</a:t>
            </a:r>
            <a:endParaRPr lang="en-US" sz="1800" dirty="0"/>
          </a:p>
        </p:txBody>
      </p:sp>
      <p:sp>
        <p:nvSpPr>
          <p:cNvPr id="4" name="Footer Placeholder 3"/>
          <p:cNvSpPr>
            <a:spLocks noGrp="1"/>
          </p:cNvSpPr>
          <p:nvPr>
            <p:ph type="ftr" sz="quarter" idx="11"/>
          </p:nvPr>
        </p:nvSpPr>
        <p:spPr/>
        <p:txBody>
          <a:bodyPr/>
          <a:lstStyle/>
          <a:p>
            <a:pPr>
              <a:defRPr/>
            </a:pPr>
            <a:r>
              <a:rPr lang="en-US" smtClean="0"/>
              <a:t>Prescription Drug Consulting LLC 2018 All Rights Reserved </a:t>
            </a:r>
            <a:endParaRPr lang="en-US" dirty="0"/>
          </a:p>
        </p:txBody>
      </p:sp>
      <p:sp>
        <p:nvSpPr>
          <p:cNvPr id="5" name="Slide Number Placeholder 4"/>
          <p:cNvSpPr>
            <a:spLocks noGrp="1"/>
          </p:cNvSpPr>
          <p:nvPr>
            <p:ph type="sldNum" sz="quarter" idx="12"/>
          </p:nvPr>
        </p:nvSpPr>
        <p:spPr/>
        <p:txBody>
          <a:bodyPr/>
          <a:lstStyle/>
          <a:p>
            <a:pPr>
              <a:defRPr/>
            </a:pPr>
            <a:fld id="{E3E4F6E4-4450-45A9-872B-B54297E04AD1}" type="slidenum">
              <a:rPr lang="en-US" smtClean="0"/>
              <a:pPr>
                <a:defRPr/>
              </a:pPr>
              <a:t>76</a:t>
            </a:fld>
            <a:endParaRPr lang="en-US" dirty="0"/>
          </a:p>
        </p:txBody>
      </p:sp>
      <p:sp>
        <p:nvSpPr>
          <p:cNvPr id="6" name="TextBox 5"/>
          <p:cNvSpPr txBox="1"/>
          <p:nvPr/>
        </p:nvSpPr>
        <p:spPr>
          <a:xfrm>
            <a:off x="1143000" y="5791200"/>
            <a:ext cx="7079630" cy="369332"/>
          </a:xfrm>
          <a:prstGeom prst="rect">
            <a:avLst/>
          </a:prstGeom>
          <a:noFill/>
        </p:spPr>
        <p:txBody>
          <a:bodyPr wrap="none" rtlCol="0">
            <a:spAutoFit/>
          </a:bodyPr>
          <a:lstStyle/>
          <a:p>
            <a:r>
              <a:rPr lang="en-US" sz="1800" dirty="0">
                <a:hlinkClick r:id="rId2"/>
              </a:rPr>
              <a:t>https://</a:t>
            </a:r>
            <a:r>
              <a:rPr lang="en-US" sz="1800" dirty="0" smtClean="0">
                <a:hlinkClick r:id="rId2"/>
              </a:rPr>
              <a:t>www.medpagetoday.com/painmanagement/painmanagement/74856</a:t>
            </a:r>
            <a:r>
              <a:rPr lang="en-US" sz="1800" dirty="0" smtClean="0"/>
              <a:t> </a:t>
            </a:r>
            <a:endParaRPr lang="en-US" sz="1800" dirty="0"/>
          </a:p>
        </p:txBody>
      </p:sp>
    </p:spTree>
    <p:extLst>
      <p:ext uri="{BB962C8B-B14F-4D97-AF65-F5344CB8AC3E}">
        <p14:creationId xmlns:p14="http://schemas.microsoft.com/office/powerpoint/2010/main" val="10044565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86019"/>
            <a:ext cx="7772400" cy="1323439"/>
          </a:xfrm>
        </p:spPr>
        <p:txBody>
          <a:bodyPr/>
          <a:lstStyle/>
          <a:p>
            <a:pPr eaLnBrk="1" hangingPunct="1"/>
            <a:r>
              <a:rPr lang="en-US" altLang="en-US" sz="4000" b="1" u="sng" dirty="0" smtClean="0"/>
              <a:t>Safeguards &amp; Risk Mitigation for Providers</a:t>
            </a:r>
          </a:p>
        </p:txBody>
      </p:sp>
      <p:sp>
        <p:nvSpPr>
          <p:cNvPr id="78851" name="Rectangle 3"/>
          <p:cNvSpPr>
            <a:spLocks noGrp="1" noChangeArrowheads="1"/>
          </p:cNvSpPr>
          <p:nvPr>
            <p:ph type="body" idx="1"/>
          </p:nvPr>
        </p:nvSpPr>
        <p:spPr>
          <a:xfrm>
            <a:off x="533400" y="1828800"/>
            <a:ext cx="8305800" cy="4800600"/>
          </a:xfrm>
        </p:spPr>
        <p:txBody>
          <a:bodyPr/>
          <a:lstStyle/>
          <a:p>
            <a:pPr eaLnBrk="1" hangingPunct="1">
              <a:lnSpc>
                <a:spcPct val="80000"/>
              </a:lnSpc>
            </a:pPr>
            <a:endParaRPr lang="en-US" altLang="en-US" sz="2000" dirty="0" smtClean="0"/>
          </a:p>
          <a:p>
            <a:pPr eaLnBrk="1" hangingPunct="1">
              <a:lnSpc>
                <a:spcPct val="80000"/>
              </a:lnSpc>
              <a:buFontTx/>
              <a:buChar char="•"/>
            </a:pPr>
            <a:r>
              <a:rPr lang="en-US" altLang="en-US" sz="2800" dirty="0" smtClean="0"/>
              <a:t>Treat your prescription pad like your checkbook &amp; secure other pads</a:t>
            </a:r>
          </a:p>
          <a:p>
            <a:pPr eaLnBrk="1" hangingPunct="1">
              <a:lnSpc>
                <a:spcPct val="80000"/>
              </a:lnSpc>
              <a:buFontTx/>
              <a:buChar char="•"/>
            </a:pPr>
            <a:r>
              <a:rPr lang="en-US" altLang="en-US" sz="2800" dirty="0" smtClean="0"/>
              <a:t>Never sign prescription blanks in advance</a:t>
            </a:r>
          </a:p>
          <a:p>
            <a:pPr eaLnBrk="1" hangingPunct="1">
              <a:lnSpc>
                <a:spcPct val="80000"/>
              </a:lnSpc>
              <a:buFontTx/>
              <a:buChar char="•"/>
            </a:pPr>
            <a:r>
              <a:rPr lang="en-US" altLang="en-US" sz="2800" dirty="0" smtClean="0"/>
              <a:t>Use PMP’s more - than less</a:t>
            </a:r>
          </a:p>
          <a:p>
            <a:pPr eaLnBrk="1" hangingPunct="1">
              <a:lnSpc>
                <a:spcPct val="80000"/>
              </a:lnSpc>
              <a:buFontTx/>
              <a:buChar char="•"/>
            </a:pPr>
            <a:r>
              <a:rPr lang="en-US" altLang="en-US" sz="2800" dirty="0" smtClean="0"/>
              <a:t>Be extremely careful when prescribing methadone for pain</a:t>
            </a:r>
          </a:p>
          <a:p>
            <a:pPr eaLnBrk="1" hangingPunct="1">
              <a:lnSpc>
                <a:spcPct val="80000"/>
              </a:lnSpc>
              <a:buFontTx/>
              <a:buChar char="•"/>
            </a:pPr>
            <a:r>
              <a:rPr lang="en-US" altLang="en-US" sz="2800" dirty="0" smtClean="0"/>
              <a:t>Be careful with opiate/benzodiazepines combinations – drug seeker combo &amp; increases possibilities of death.</a:t>
            </a:r>
          </a:p>
          <a:p>
            <a:pPr eaLnBrk="1" hangingPunct="1">
              <a:lnSpc>
                <a:spcPct val="80000"/>
              </a:lnSpc>
              <a:buFontTx/>
              <a:buNone/>
            </a:pPr>
            <a:endParaRPr lang="en-US" altLang="en-US" sz="2000" dirty="0" smtClean="0"/>
          </a:p>
          <a:p>
            <a:pPr eaLnBrk="1" hangingPunct="1">
              <a:lnSpc>
                <a:spcPct val="80000"/>
              </a:lnSpc>
              <a:buFontTx/>
              <a:buNone/>
            </a:pPr>
            <a:endParaRPr lang="en-US" altLang="en-US" sz="2000" dirty="0" smtClean="0"/>
          </a:p>
          <a:p>
            <a:pPr eaLnBrk="1" hangingPunct="1">
              <a:lnSpc>
                <a:spcPct val="80000"/>
              </a:lnSpc>
              <a:buFontTx/>
              <a:buNone/>
            </a:pPr>
            <a:endParaRPr lang="en-US" altLang="en-US" sz="2000" dirty="0" smtClean="0"/>
          </a:p>
          <a:p>
            <a:pPr eaLnBrk="1" hangingPunct="1">
              <a:lnSpc>
                <a:spcPct val="80000"/>
              </a:lnSpc>
              <a:buFontTx/>
              <a:buNone/>
            </a:pPr>
            <a:endParaRPr lang="en-US" altLang="en-US" sz="2000" dirty="0" smtClean="0"/>
          </a:p>
        </p:txBody>
      </p:sp>
      <p:sp>
        <p:nvSpPr>
          <p:cNvPr id="2" name="Slide Number Placeholder 1"/>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DD812DAB-920E-4315-8080-9B32EED24B1F}" type="slidenum">
              <a:rPr lang="en-US" smtClean="0"/>
              <a:pPr>
                <a:defRPr/>
              </a:pPr>
              <a:t>77</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0383015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86019"/>
            <a:ext cx="7772400" cy="1323439"/>
          </a:xfrm>
        </p:spPr>
        <p:txBody>
          <a:bodyPr/>
          <a:lstStyle/>
          <a:p>
            <a:pPr eaLnBrk="1" hangingPunct="1"/>
            <a:r>
              <a:rPr lang="en-US" sz="4000" b="1" u="sng" dirty="0"/>
              <a:t>Safeguards &amp; Risk Mitigation for Providers</a:t>
            </a:r>
            <a:endParaRPr lang="en-US" sz="4000" b="1" u="sng" dirty="0" smtClean="0"/>
          </a:p>
        </p:txBody>
      </p:sp>
      <p:sp>
        <p:nvSpPr>
          <p:cNvPr id="84995" name="Rectangle 3"/>
          <p:cNvSpPr>
            <a:spLocks noGrp="1" noChangeArrowheads="1"/>
          </p:cNvSpPr>
          <p:nvPr>
            <p:ph type="body" idx="1"/>
          </p:nvPr>
        </p:nvSpPr>
        <p:spPr>
          <a:xfrm>
            <a:off x="685800" y="1905000"/>
            <a:ext cx="7696200" cy="4648200"/>
          </a:xfrm>
        </p:spPr>
        <p:txBody>
          <a:bodyPr/>
          <a:lstStyle/>
          <a:p>
            <a:pPr eaLnBrk="1" hangingPunct="1">
              <a:lnSpc>
                <a:spcPct val="80000"/>
              </a:lnSpc>
            </a:pPr>
            <a:endParaRPr lang="en-US" sz="2000" dirty="0" smtClean="0"/>
          </a:p>
          <a:p>
            <a:pPr eaLnBrk="1" hangingPunct="1">
              <a:lnSpc>
                <a:spcPct val="80000"/>
              </a:lnSpc>
              <a:buFont typeface="Arial" panose="020B0604020202020204" pitchFamily="34" charset="0"/>
              <a:buChar char="•"/>
            </a:pPr>
            <a:r>
              <a:rPr lang="en-US" sz="2800" dirty="0" smtClean="0"/>
              <a:t>Consult with ER &amp; addiction treatment physicians for drug updates (they see what we see)</a:t>
            </a:r>
          </a:p>
          <a:p>
            <a:pPr eaLnBrk="1" hangingPunct="1">
              <a:lnSpc>
                <a:spcPct val="80000"/>
              </a:lnSpc>
              <a:buFont typeface="Arial" panose="020B0604020202020204" pitchFamily="34" charset="0"/>
              <a:buChar char="•"/>
            </a:pPr>
            <a:r>
              <a:rPr lang="en-US" sz="2800" dirty="0" smtClean="0"/>
              <a:t>Men </a:t>
            </a:r>
            <a:r>
              <a:rPr lang="en-US" sz="2800" dirty="0"/>
              <a:t>and middle aged patients – be </a:t>
            </a:r>
            <a:r>
              <a:rPr lang="en-US" sz="2800" dirty="0" smtClean="0"/>
              <a:t>careful,  highest </a:t>
            </a:r>
            <a:r>
              <a:rPr lang="en-US" sz="2800" dirty="0"/>
              <a:t>death </a:t>
            </a:r>
            <a:r>
              <a:rPr lang="en-US" sz="2800" dirty="0" smtClean="0"/>
              <a:t>rate</a:t>
            </a:r>
          </a:p>
          <a:p>
            <a:pPr eaLnBrk="1" hangingPunct="1">
              <a:lnSpc>
                <a:spcPct val="80000"/>
              </a:lnSpc>
              <a:buFont typeface="Arial" panose="020B0604020202020204" pitchFamily="34" charset="0"/>
              <a:buChar char="•"/>
            </a:pPr>
            <a:r>
              <a:rPr lang="en-US" sz="2800" u="sng" dirty="0" smtClean="0"/>
              <a:t>Do not maintain controlled substances unless you have to.  </a:t>
            </a:r>
          </a:p>
          <a:p>
            <a:pPr eaLnBrk="1" hangingPunct="1">
              <a:lnSpc>
                <a:spcPct val="80000"/>
              </a:lnSpc>
              <a:buFont typeface="Arial" panose="020B0604020202020204" pitchFamily="34" charset="0"/>
              <a:buChar char="•"/>
            </a:pPr>
            <a:r>
              <a:rPr lang="en-US" sz="2800" dirty="0" smtClean="0"/>
              <a:t>If you are a easy prescriber, word will get out and you business will increase.</a:t>
            </a:r>
          </a:p>
          <a:p>
            <a:pPr eaLnBrk="1" hangingPunct="1">
              <a:lnSpc>
                <a:spcPct val="80000"/>
              </a:lnSpc>
              <a:buFontTx/>
              <a:buNone/>
            </a:pPr>
            <a:endParaRPr lang="en-US" sz="2000" dirty="0"/>
          </a:p>
          <a:p>
            <a:pPr eaLnBrk="1" hangingPunct="1">
              <a:lnSpc>
                <a:spcPct val="80000"/>
              </a:lnSpc>
              <a:buFontTx/>
              <a:buNone/>
            </a:pPr>
            <a:endParaRPr lang="en-US" sz="2000" dirty="0"/>
          </a:p>
          <a:p>
            <a:pPr eaLnBrk="1" hangingPunct="1">
              <a:lnSpc>
                <a:spcPct val="80000"/>
              </a:lnSpc>
              <a:buFontTx/>
              <a:buNone/>
            </a:pPr>
            <a:endParaRPr lang="en-US" sz="2000" dirty="0" smtClean="0"/>
          </a:p>
          <a:p>
            <a:pPr eaLnBrk="1" hangingPunct="1">
              <a:lnSpc>
                <a:spcPct val="80000"/>
              </a:lnSpc>
              <a:buFontTx/>
              <a:buNone/>
            </a:pPr>
            <a:endParaRPr lang="en-US" sz="2000" dirty="0" smtClean="0"/>
          </a:p>
        </p:txBody>
      </p:sp>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78</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42013549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19382"/>
            <a:ext cx="7772400" cy="1323439"/>
          </a:xfrm>
        </p:spPr>
        <p:txBody>
          <a:bodyPr/>
          <a:lstStyle/>
          <a:p>
            <a:r>
              <a:rPr lang="en-US" sz="4000" u="sng" dirty="0"/>
              <a:t>Safeguards &amp; Risk Mitigation for Providers</a:t>
            </a:r>
          </a:p>
        </p:txBody>
      </p:sp>
      <p:sp>
        <p:nvSpPr>
          <p:cNvPr id="6" name="Content Placeholder 5"/>
          <p:cNvSpPr>
            <a:spLocks noGrp="1"/>
          </p:cNvSpPr>
          <p:nvPr>
            <p:ph idx="1"/>
          </p:nvPr>
        </p:nvSpPr>
        <p:spPr>
          <a:xfrm>
            <a:off x="685800" y="2209800"/>
            <a:ext cx="7772400" cy="3886200"/>
          </a:xfrm>
        </p:spPr>
        <p:txBody>
          <a:bodyPr/>
          <a:lstStyle/>
          <a:p>
            <a:pPr marL="342900" lvl="1" indent="-342900">
              <a:buClr>
                <a:schemeClr val="tx1"/>
              </a:buClr>
              <a:buFont typeface="Arial" panose="020B0604020202020204" pitchFamily="34" charset="0"/>
              <a:buChar char="•"/>
            </a:pPr>
            <a:r>
              <a:rPr lang="en-US" sz="2200" dirty="0" smtClean="0"/>
              <a:t>Maintain robust security and recordkeeping for CS’s</a:t>
            </a:r>
          </a:p>
          <a:p>
            <a:pPr marL="342900" lvl="1" indent="-342900">
              <a:buClr>
                <a:schemeClr val="tx1"/>
              </a:buClr>
              <a:buFont typeface="Arial" panose="020B0604020202020204" pitchFamily="34" charset="0"/>
              <a:buChar char="•"/>
            </a:pPr>
            <a:r>
              <a:rPr lang="en-US" sz="2200" dirty="0" smtClean="0"/>
              <a:t>Limit the locations where CS’s are kept</a:t>
            </a:r>
          </a:p>
          <a:p>
            <a:pPr marL="342900" lvl="1" indent="-342900">
              <a:buClr>
                <a:schemeClr val="tx1"/>
              </a:buClr>
              <a:buFont typeface="Arial" panose="020B0604020202020204" pitchFamily="34" charset="0"/>
              <a:buChar char="•"/>
            </a:pPr>
            <a:r>
              <a:rPr lang="en-US" sz="2200" dirty="0" smtClean="0"/>
              <a:t>Prescribe rather than dispense whenever possible</a:t>
            </a:r>
          </a:p>
          <a:p>
            <a:pPr marL="342900" lvl="1" indent="-342900">
              <a:buClr>
                <a:schemeClr val="tx1"/>
              </a:buClr>
              <a:buFont typeface="Arial" panose="020B0604020202020204" pitchFamily="34" charset="0"/>
              <a:buChar char="•"/>
            </a:pPr>
            <a:r>
              <a:rPr lang="en-US" sz="2200" dirty="0" smtClean="0"/>
              <a:t>Police yourself by “peer review”</a:t>
            </a:r>
          </a:p>
          <a:p>
            <a:pPr marL="342900" lvl="1" indent="-342900">
              <a:buClr>
                <a:schemeClr val="tx1"/>
              </a:buClr>
              <a:buFont typeface="Arial" panose="020B0604020202020204" pitchFamily="34" charset="0"/>
              <a:buChar char="•"/>
            </a:pPr>
            <a:r>
              <a:rPr lang="en-US" sz="2200" dirty="0" smtClean="0"/>
              <a:t>Use the “rule of two” in high risk situations – patients &amp; CS’s</a:t>
            </a:r>
          </a:p>
          <a:p>
            <a:pPr marL="342900" lvl="1" indent="-342900">
              <a:buClr>
                <a:schemeClr val="tx1"/>
              </a:buClr>
              <a:buFont typeface="Arial" panose="020B0604020202020204" pitchFamily="34" charset="0"/>
              <a:buChar char="•"/>
            </a:pPr>
            <a:r>
              <a:rPr lang="en-US" sz="2200" dirty="0" smtClean="0"/>
              <a:t>Follow national/state/best practice guidelines whenever possible</a:t>
            </a:r>
          </a:p>
          <a:p>
            <a:pPr marL="342900" lvl="1" indent="-342900">
              <a:buClr>
                <a:schemeClr val="tx1"/>
              </a:buClr>
              <a:buFont typeface="Arial" panose="020B0604020202020204" pitchFamily="34" charset="0"/>
              <a:buChar char="•"/>
            </a:pPr>
            <a:r>
              <a:rPr lang="en-US" sz="2200" dirty="0" smtClean="0"/>
              <a:t>Practice due diligence &amp; have a process </a:t>
            </a:r>
          </a:p>
          <a:p>
            <a:pPr>
              <a:lnSpc>
                <a:spcPct val="100000"/>
              </a:lnSpc>
            </a:pPr>
            <a:endParaRPr lang="en-US" dirty="0" smtClean="0"/>
          </a:p>
        </p:txBody>
      </p:sp>
      <p:sp>
        <p:nvSpPr>
          <p:cNvPr id="7" name="Slide Number Placeholder 6"/>
          <p:cNvSpPr>
            <a:spLocks noGrp="1"/>
          </p:cNvSpPr>
          <p:nvPr>
            <p:ph type="sldNum" sz="quarter" idx="12"/>
          </p:nvPr>
        </p:nvSpPr>
        <p:spPr/>
        <p:txBody>
          <a:bodyPr/>
          <a:lstStyle/>
          <a:p>
            <a:fld id="{391FBA9F-15FE-446E-B002-2DAD441A9902}" type="slidenum">
              <a:rPr lang="en-US" smtClean="0"/>
              <a:pPr/>
              <a:t>79</a:t>
            </a:fld>
            <a:endParaRPr lang="en-US" dirty="0"/>
          </a:p>
        </p:txBody>
      </p:sp>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745489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85800" y="765602"/>
            <a:ext cx="7772400" cy="830997"/>
          </a:xfrm>
        </p:spPr>
        <p:txBody>
          <a:bodyPr/>
          <a:lstStyle/>
          <a:p>
            <a:pPr eaLnBrk="1" hangingPunct="1"/>
            <a:r>
              <a:rPr lang="en-US" sz="2400" dirty="0" smtClean="0"/>
              <a:t>Specialty of Physicians Involved in Criminal and Administrative Cases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0825296"/>
              </p:ext>
            </p:extLst>
          </p:nvPr>
        </p:nvGraphicFramePr>
        <p:xfrm>
          <a:off x="990601" y="1742440"/>
          <a:ext cx="6934199" cy="3688080"/>
        </p:xfrm>
        <a:graphic>
          <a:graphicData uri="http://schemas.openxmlformats.org/drawingml/2006/table">
            <a:tbl>
              <a:tblPr firstRow="1" bandRow="1">
                <a:tableStyleId>{5C22544A-7EE6-4342-B048-85BDC9FD1C3A}</a:tableStyleId>
              </a:tblPr>
              <a:tblGrid>
                <a:gridCol w="4214492"/>
                <a:gridCol w="2719707"/>
              </a:tblGrid>
              <a:tr h="299720">
                <a:tc>
                  <a:txBody>
                    <a:bodyPr/>
                    <a:lstStyle/>
                    <a:p>
                      <a:r>
                        <a:rPr lang="en-US" sz="1600" dirty="0" smtClean="0"/>
                        <a:t>Speciality</a:t>
                      </a:r>
                      <a:endParaRPr lang="en-US" sz="1600" dirty="0"/>
                    </a:p>
                  </a:txBody>
                  <a:tcPr/>
                </a:tc>
                <a:tc>
                  <a:txBody>
                    <a:bodyPr/>
                    <a:lstStyle/>
                    <a:p>
                      <a:r>
                        <a:rPr lang="en-US" sz="1600" dirty="0" smtClean="0"/>
                        <a:t>             %</a:t>
                      </a:r>
                      <a:endParaRPr lang="en-US" sz="1600" dirty="0"/>
                    </a:p>
                  </a:txBody>
                  <a:tcPr/>
                </a:tc>
              </a:tr>
              <a:tr h="299720">
                <a:tc>
                  <a:txBody>
                    <a:bodyPr/>
                    <a:lstStyle/>
                    <a:p>
                      <a:r>
                        <a:rPr lang="en-US" sz="1600" dirty="0" smtClean="0"/>
                        <a:t>General Practice</a:t>
                      </a:r>
                      <a:endParaRPr lang="en-US" sz="1600" dirty="0"/>
                    </a:p>
                  </a:txBody>
                  <a:tcPr/>
                </a:tc>
                <a:tc>
                  <a:txBody>
                    <a:bodyPr/>
                    <a:lstStyle/>
                    <a:p>
                      <a:r>
                        <a:rPr lang="en-US" sz="1600" dirty="0" smtClean="0"/>
                        <a:t>           39.3</a:t>
                      </a:r>
                      <a:endParaRPr lang="en-US" sz="1600" dirty="0"/>
                    </a:p>
                  </a:txBody>
                  <a:tcPr/>
                </a:tc>
              </a:tr>
              <a:tr h="299720">
                <a:tc>
                  <a:txBody>
                    <a:bodyPr/>
                    <a:lstStyle/>
                    <a:p>
                      <a:r>
                        <a:rPr lang="en-US" sz="1600" dirty="0" smtClean="0"/>
                        <a:t>Physical medicine</a:t>
                      </a:r>
                      <a:endParaRPr lang="en-US" sz="1600" dirty="0"/>
                    </a:p>
                  </a:txBody>
                  <a:tcPr/>
                </a:tc>
                <a:tc>
                  <a:txBody>
                    <a:bodyPr/>
                    <a:lstStyle/>
                    <a:p>
                      <a:r>
                        <a:rPr lang="en-US" sz="1600" dirty="0" smtClean="0"/>
                        <a:t>              2.7</a:t>
                      </a:r>
                      <a:endParaRPr lang="en-US" sz="1600" dirty="0"/>
                    </a:p>
                  </a:txBody>
                  <a:tcPr/>
                </a:tc>
              </a:tr>
              <a:tr h="299720">
                <a:tc>
                  <a:txBody>
                    <a:bodyPr/>
                    <a:lstStyle/>
                    <a:p>
                      <a:r>
                        <a:rPr lang="en-US" sz="1600" dirty="0" smtClean="0"/>
                        <a:t>Pain medicine</a:t>
                      </a:r>
                      <a:endParaRPr lang="en-US" sz="1600" dirty="0"/>
                    </a:p>
                  </a:txBody>
                  <a:tcPr/>
                </a:tc>
                <a:tc>
                  <a:txBody>
                    <a:bodyPr/>
                    <a:lstStyle/>
                    <a:p>
                      <a:r>
                        <a:rPr lang="en-US" sz="1600" dirty="0" smtClean="0"/>
                        <a:t>              3.5</a:t>
                      </a:r>
                      <a:endParaRPr lang="en-US" sz="1600" dirty="0"/>
                    </a:p>
                  </a:txBody>
                  <a:tcPr/>
                </a:tc>
              </a:tr>
              <a:tr h="299720">
                <a:tc>
                  <a:txBody>
                    <a:bodyPr/>
                    <a:lstStyle/>
                    <a:p>
                      <a:r>
                        <a:rPr lang="en-US" sz="1600" dirty="0" smtClean="0"/>
                        <a:t>Psychiatry</a:t>
                      </a:r>
                      <a:endParaRPr lang="en-US" sz="1600" dirty="0"/>
                    </a:p>
                  </a:txBody>
                  <a:tcPr/>
                </a:tc>
                <a:tc>
                  <a:txBody>
                    <a:bodyPr/>
                    <a:lstStyle/>
                    <a:p>
                      <a:r>
                        <a:rPr lang="en-US" sz="1600" dirty="0" smtClean="0"/>
                        <a:t>              8.1</a:t>
                      </a:r>
                      <a:endParaRPr lang="en-US" sz="1600" dirty="0"/>
                    </a:p>
                  </a:txBody>
                  <a:tcPr/>
                </a:tc>
              </a:tr>
              <a:tr h="299720">
                <a:tc>
                  <a:txBody>
                    <a:bodyPr/>
                    <a:lstStyle/>
                    <a:p>
                      <a:r>
                        <a:rPr lang="en-US" sz="1600" dirty="0" smtClean="0"/>
                        <a:t>Internal medicine</a:t>
                      </a:r>
                      <a:endParaRPr lang="en-US" sz="1600" dirty="0"/>
                    </a:p>
                  </a:txBody>
                  <a:tcPr/>
                </a:tc>
                <a:tc>
                  <a:txBody>
                    <a:bodyPr/>
                    <a:lstStyle/>
                    <a:p>
                      <a:r>
                        <a:rPr lang="en-US" sz="1600" dirty="0" smtClean="0"/>
                        <a:t>            23.7</a:t>
                      </a:r>
                      <a:endParaRPr lang="en-US" sz="1600" dirty="0"/>
                    </a:p>
                  </a:txBody>
                  <a:tcPr/>
                </a:tc>
              </a:tr>
              <a:tr h="299720">
                <a:tc>
                  <a:txBody>
                    <a:bodyPr/>
                    <a:lstStyle/>
                    <a:p>
                      <a:r>
                        <a:rPr lang="en-US" sz="1600" dirty="0" smtClean="0"/>
                        <a:t>Anesthesiology</a:t>
                      </a:r>
                      <a:endParaRPr lang="en-US" sz="1600" dirty="0"/>
                    </a:p>
                  </a:txBody>
                  <a:tcPr/>
                </a:tc>
                <a:tc>
                  <a:txBody>
                    <a:bodyPr/>
                    <a:lstStyle/>
                    <a:p>
                      <a:r>
                        <a:rPr lang="en-US" sz="1600" dirty="0" smtClean="0"/>
                        <a:t>              7.5</a:t>
                      </a:r>
                      <a:endParaRPr lang="en-US" sz="1600" dirty="0"/>
                    </a:p>
                  </a:txBody>
                  <a:tcPr/>
                </a:tc>
              </a:tr>
              <a:tr h="299720">
                <a:tc>
                  <a:txBody>
                    <a:bodyPr/>
                    <a:lstStyle/>
                    <a:p>
                      <a:r>
                        <a:rPr lang="en-US" sz="1600" dirty="0" smtClean="0"/>
                        <a:t>Emergency medicine</a:t>
                      </a:r>
                      <a:endParaRPr lang="en-US" sz="1600" dirty="0"/>
                    </a:p>
                  </a:txBody>
                  <a:tcPr/>
                </a:tc>
                <a:tc>
                  <a:txBody>
                    <a:bodyPr/>
                    <a:lstStyle/>
                    <a:p>
                      <a:r>
                        <a:rPr lang="en-US" sz="1600" dirty="0" smtClean="0"/>
                        <a:t>               5.3</a:t>
                      </a:r>
                      <a:endParaRPr lang="en-US" sz="1600" dirty="0"/>
                    </a:p>
                  </a:txBody>
                  <a:tcPr/>
                </a:tc>
              </a:tr>
              <a:tr h="299720">
                <a:tc>
                  <a:txBody>
                    <a:bodyPr/>
                    <a:lstStyle/>
                    <a:p>
                      <a:r>
                        <a:rPr lang="en-US" sz="1600" dirty="0" smtClean="0"/>
                        <a:t>General Surgery</a:t>
                      </a:r>
                      <a:endParaRPr lang="en-US" sz="1600" dirty="0"/>
                    </a:p>
                  </a:txBody>
                  <a:tcPr/>
                </a:tc>
                <a:tc>
                  <a:txBody>
                    <a:bodyPr/>
                    <a:lstStyle/>
                    <a:p>
                      <a:r>
                        <a:rPr lang="en-US" sz="1600" dirty="0" smtClean="0"/>
                        <a:t>               5.1</a:t>
                      </a:r>
                      <a:endParaRPr lang="en-US" sz="1600" dirty="0"/>
                    </a:p>
                  </a:txBody>
                  <a:tcPr/>
                </a:tc>
              </a:tr>
              <a:tr h="299720">
                <a:tc>
                  <a:txBody>
                    <a:bodyPr/>
                    <a:lstStyle/>
                    <a:p>
                      <a:r>
                        <a:rPr lang="en-US" sz="1600" dirty="0" smtClean="0"/>
                        <a:t>Obstetrician/Gynecologist</a:t>
                      </a:r>
                      <a:endParaRPr lang="en-US" sz="1600" dirty="0"/>
                    </a:p>
                  </a:txBody>
                  <a:tcPr/>
                </a:tc>
                <a:tc>
                  <a:txBody>
                    <a:bodyPr/>
                    <a:lstStyle/>
                    <a:p>
                      <a:r>
                        <a:rPr lang="en-US" sz="1600" dirty="0" smtClean="0"/>
                        <a:t>               3.2</a:t>
                      </a:r>
                      <a:endParaRPr lang="en-US" sz="1600" dirty="0"/>
                    </a:p>
                  </a:txBody>
                  <a:tcPr/>
                </a:tc>
              </a:tr>
              <a:tr h="299720">
                <a:tc>
                  <a:txBody>
                    <a:bodyPr/>
                    <a:lstStyle/>
                    <a:p>
                      <a:r>
                        <a:rPr lang="en-US" sz="1600" dirty="0" smtClean="0"/>
                        <a:t>Pediatrics</a:t>
                      </a:r>
                      <a:endParaRPr lang="en-US" sz="1600" dirty="0"/>
                    </a:p>
                  </a:txBody>
                  <a:tcPr/>
                </a:tc>
                <a:tc>
                  <a:txBody>
                    <a:bodyPr/>
                    <a:lstStyle/>
                    <a:p>
                      <a:r>
                        <a:rPr lang="en-US" sz="1600" dirty="0" smtClean="0"/>
                        <a:t>               2.9</a:t>
                      </a:r>
                      <a:endParaRPr lang="en-US" sz="1600" dirty="0"/>
                    </a:p>
                  </a:txBody>
                  <a:tcPr/>
                </a:tc>
              </a:tr>
            </a:tbl>
          </a:graphicData>
        </a:graphic>
      </p:graphicFrame>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8</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2922574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86019"/>
            <a:ext cx="7772400" cy="1323439"/>
          </a:xfrm>
        </p:spPr>
        <p:txBody>
          <a:bodyPr/>
          <a:lstStyle/>
          <a:p>
            <a:pPr eaLnBrk="1" hangingPunct="1"/>
            <a:r>
              <a:rPr lang="en-US" sz="4000" b="1" u="sng" dirty="0"/>
              <a:t>Safeguards &amp; Risk Mitigation for Providers</a:t>
            </a:r>
            <a:endParaRPr lang="en-US" sz="4000" b="1" u="sng" dirty="0" smtClean="0"/>
          </a:p>
        </p:txBody>
      </p:sp>
      <p:sp>
        <p:nvSpPr>
          <p:cNvPr id="84995" name="Rectangle 3"/>
          <p:cNvSpPr>
            <a:spLocks noGrp="1" noChangeArrowheads="1"/>
          </p:cNvSpPr>
          <p:nvPr>
            <p:ph type="body" idx="1"/>
          </p:nvPr>
        </p:nvSpPr>
        <p:spPr>
          <a:xfrm>
            <a:off x="1066800" y="1981200"/>
            <a:ext cx="7010400" cy="3810000"/>
          </a:xfrm>
        </p:spPr>
        <p:txBody>
          <a:bodyPr/>
          <a:lstStyle/>
          <a:p>
            <a:pPr eaLnBrk="1" hangingPunct="1">
              <a:lnSpc>
                <a:spcPct val="80000"/>
              </a:lnSpc>
            </a:pPr>
            <a:endParaRPr lang="en-US" sz="2000" dirty="0" smtClean="0"/>
          </a:p>
          <a:p>
            <a:pPr>
              <a:buFont typeface="Arial" panose="020B0604020202020204" pitchFamily="34" charset="0"/>
              <a:buChar char="•"/>
            </a:pPr>
            <a:r>
              <a:rPr lang="en-US" sz="2000" dirty="0" smtClean="0"/>
              <a:t>On </a:t>
            </a:r>
            <a:r>
              <a:rPr lang="en-US" sz="2000" dirty="0"/>
              <a:t>questionable patients consider speaking with family </a:t>
            </a:r>
            <a:r>
              <a:rPr lang="en-US" sz="2000" dirty="0" smtClean="0"/>
              <a:t>members.</a:t>
            </a:r>
            <a:endParaRPr lang="en-US" sz="2000" dirty="0"/>
          </a:p>
          <a:p>
            <a:pPr>
              <a:buFont typeface="Arial" panose="020B0604020202020204" pitchFamily="34" charset="0"/>
              <a:buChar char="•"/>
            </a:pPr>
            <a:r>
              <a:rPr lang="en-US" sz="2000" dirty="0"/>
              <a:t>Address complaints by family members and others, act</a:t>
            </a:r>
            <a:r>
              <a:rPr lang="en-US" sz="2000" dirty="0" smtClean="0"/>
              <a:t>.  Watch putting up the HIPPA wall.</a:t>
            </a:r>
          </a:p>
          <a:p>
            <a:pPr>
              <a:buFont typeface="Arial" panose="020B0604020202020204" pitchFamily="34" charset="0"/>
              <a:buChar char="•"/>
            </a:pPr>
            <a:r>
              <a:rPr lang="en-US" sz="2000" u="sng" dirty="0" smtClean="0"/>
              <a:t>Peer review in hospitable and practices work.</a:t>
            </a:r>
            <a:endParaRPr lang="en-US" sz="2000" u="sng" dirty="0"/>
          </a:p>
          <a:p>
            <a:pPr>
              <a:buFont typeface="Arial" panose="020B0604020202020204" pitchFamily="34" charset="0"/>
              <a:buChar char="•"/>
            </a:pPr>
            <a:r>
              <a:rPr lang="en-US" sz="2000" dirty="0" smtClean="0"/>
              <a:t>Develop policies for positive </a:t>
            </a:r>
            <a:r>
              <a:rPr lang="en-US" sz="2000" dirty="0"/>
              <a:t>drug screens, doctor shoppers, </a:t>
            </a:r>
            <a:r>
              <a:rPr lang="en-US" sz="2000" dirty="0" smtClean="0"/>
              <a:t>etc.,</a:t>
            </a:r>
          </a:p>
          <a:p>
            <a:pPr>
              <a:buFont typeface="Arial" panose="020B0604020202020204" pitchFamily="34" charset="0"/>
              <a:buChar char="•"/>
            </a:pPr>
            <a:r>
              <a:rPr lang="en-US" sz="2000" dirty="0" smtClean="0"/>
              <a:t>Having a policy takes blame off you and minimizes risk.</a:t>
            </a:r>
          </a:p>
          <a:p>
            <a:pPr>
              <a:buFont typeface="Arial" panose="020B0604020202020204" pitchFamily="34" charset="0"/>
              <a:buChar char="•"/>
            </a:pPr>
            <a:r>
              <a:rPr lang="en-US" sz="2000" dirty="0"/>
              <a:t>Protect your great name – no stupid emails or Facebook </a:t>
            </a:r>
            <a:r>
              <a:rPr lang="en-US" sz="2000" dirty="0" smtClean="0"/>
              <a:t>posts -1</a:t>
            </a:r>
            <a:r>
              <a:rPr lang="en-US" sz="2000" baseline="30000" dirty="0" smtClean="0"/>
              <a:t>st</a:t>
            </a:r>
            <a:r>
              <a:rPr lang="en-US" sz="2000" dirty="0" smtClean="0"/>
              <a:t> lawyer move.</a:t>
            </a:r>
            <a:endParaRPr lang="en-US" sz="2000" dirty="0"/>
          </a:p>
          <a:p>
            <a:endParaRPr lang="en-US" sz="2000" dirty="0" smtClean="0"/>
          </a:p>
          <a:p>
            <a:pPr eaLnBrk="1" hangingPunct="1">
              <a:lnSpc>
                <a:spcPct val="80000"/>
              </a:lnSpc>
              <a:buFontTx/>
              <a:buNone/>
            </a:pPr>
            <a:endParaRPr lang="en-US" sz="2000" dirty="0" smtClean="0"/>
          </a:p>
        </p:txBody>
      </p:sp>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80</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5680701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673270"/>
            <a:ext cx="7772400" cy="1015663"/>
          </a:xfrm>
        </p:spPr>
        <p:txBody>
          <a:bodyPr/>
          <a:lstStyle/>
          <a:p>
            <a:pPr eaLnBrk="1" hangingPunct="1"/>
            <a:r>
              <a:rPr lang="en-US" altLang="en-US" sz="6000" dirty="0" smtClean="0"/>
              <a:t>Questions</a:t>
            </a:r>
          </a:p>
        </p:txBody>
      </p:sp>
      <p:sp>
        <p:nvSpPr>
          <p:cNvPr id="86019" name="Content Placeholder 1"/>
          <p:cNvSpPr>
            <a:spLocks noGrp="1"/>
          </p:cNvSpPr>
          <p:nvPr>
            <p:ph idx="1"/>
          </p:nvPr>
        </p:nvSpPr>
        <p:spPr>
          <a:xfrm>
            <a:off x="533400" y="1981200"/>
            <a:ext cx="8077200" cy="4114800"/>
          </a:xfrm>
        </p:spPr>
        <p:txBody>
          <a:bodyPr/>
          <a:lstStyle/>
          <a:p>
            <a:pPr marL="0" indent="0">
              <a:buFontTx/>
              <a:buNone/>
            </a:pPr>
            <a:endParaRPr lang="en-US" altLang="en-US" sz="2400" dirty="0" smtClean="0"/>
          </a:p>
          <a:p>
            <a:pPr marL="0" indent="0">
              <a:buFontTx/>
              <a:buNone/>
            </a:pPr>
            <a:r>
              <a:rPr lang="en-US" altLang="en-US" sz="2800" dirty="0" smtClean="0"/>
              <a:t>Dennis Wichern </a:t>
            </a:r>
          </a:p>
          <a:p>
            <a:pPr marL="0" indent="0">
              <a:buFontTx/>
              <a:buNone/>
            </a:pPr>
            <a:r>
              <a:rPr lang="en-US" altLang="en-US" sz="2800" dirty="0" smtClean="0">
                <a:hlinkClick r:id="rId2"/>
              </a:rPr>
              <a:t>Dennis.Wichern@prescriptiondrugconsulting.com</a:t>
            </a:r>
            <a:endParaRPr lang="en-US" altLang="en-US" sz="2800" dirty="0" smtClean="0"/>
          </a:p>
          <a:p>
            <a:pPr marL="0" indent="0">
              <a:buFontTx/>
              <a:buNone/>
            </a:pPr>
            <a:r>
              <a:rPr lang="en-US" altLang="en-US" sz="2800" dirty="0" smtClean="0"/>
              <a:t>312-859-2430</a:t>
            </a:r>
          </a:p>
        </p:txBody>
      </p:sp>
      <p:sp>
        <p:nvSpPr>
          <p:cNvPr id="3" name="Slide Number Placeholder 2"/>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7E54A0B-435D-45C7-9F59-B682F1D96470}" type="slidenum">
              <a:rPr lang="en-US" smtClean="0"/>
              <a:pPr>
                <a:defRPr/>
              </a:pPr>
              <a:t>81</a:t>
            </a:fld>
            <a:endParaRPr lang="en-US" dirty="0"/>
          </a:p>
        </p:txBody>
      </p:sp>
      <p:sp>
        <p:nvSpPr>
          <p:cNvPr id="2" name="Footer Placeholder 1"/>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14295546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765602"/>
            <a:ext cx="7772400" cy="830997"/>
          </a:xfrm>
        </p:spPr>
        <p:txBody>
          <a:bodyPr/>
          <a:lstStyle/>
          <a:p>
            <a:pPr eaLnBrk="1" hangingPunct="1"/>
            <a:r>
              <a:rPr lang="en-US" sz="2400" dirty="0" smtClean="0"/>
              <a:t>Physicians Involved in Criminal and Administrative Cases</a:t>
            </a:r>
          </a:p>
        </p:txBody>
      </p:sp>
      <p:graphicFrame>
        <p:nvGraphicFramePr>
          <p:cNvPr id="4" name="Content Placeholder 3"/>
          <p:cNvGraphicFramePr>
            <a:graphicFrameLocks noGrp="1"/>
          </p:cNvGraphicFramePr>
          <p:nvPr>
            <p:ph idx="1"/>
          </p:nvPr>
        </p:nvGraphicFramePr>
        <p:xfrm>
          <a:off x="1447800" y="1981200"/>
          <a:ext cx="6172200" cy="1143000"/>
        </p:xfrm>
        <a:graphic>
          <a:graphicData uri="http://schemas.openxmlformats.org/drawingml/2006/table">
            <a:tbl>
              <a:tblPr firstRow="1" bandRow="1">
                <a:tableStyleId>{5C22544A-7EE6-4342-B048-85BDC9FD1C3A}</a:tableStyleId>
              </a:tblPr>
              <a:tblGrid>
                <a:gridCol w="3721474"/>
                <a:gridCol w="2450726"/>
              </a:tblGrid>
              <a:tr h="375920">
                <a:tc>
                  <a:txBody>
                    <a:bodyPr/>
                    <a:lstStyle/>
                    <a:p>
                      <a:r>
                        <a:rPr lang="en-US" sz="1900" dirty="0" smtClean="0"/>
                        <a:t>Gender</a:t>
                      </a:r>
                      <a:endParaRPr lang="en-US" sz="1900" dirty="0"/>
                    </a:p>
                  </a:txBody>
                  <a:tcPr/>
                </a:tc>
                <a:tc>
                  <a:txBody>
                    <a:bodyPr/>
                    <a:lstStyle/>
                    <a:p>
                      <a:r>
                        <a:rPr lang="en-US" sz="1900" dirty="0" smtClean="0"/>
                        <a:t>             %</a:t>
                      </a:r>
                      <a:endParaRPr lang="en-US" sz="1900" dirty="0"/>
                    </a:p>
                  </a:txBody>
                  <a:tcPr/>
                </a:tc>
              </a:tr>
              <a:tr h="375920">
                <a:tc>
                  <a:txBody>
                    <a:bodyPr/>
                    <a:lstStyle/>
                    <a:p>
                      <a:r>
                        <a:rPr lang="en-US" sz="1900" dirty="0" smtClean="0"/>
                        <a:t>Male</a:t>
                      </a:r>
                      <a:endParaRPr lang="en-US" sz="1900" dirty="0"/>
                    </a:p>
                  </a:txBody>
                  <a:tcPr/>
                </a:tc>
                <a:tc>
                  <a:txBody>
                    <a:bodyPr/>
                    <a:lstStyle/>
                    <a:p>
                      <a:r>
                        <a:rPr lang="en-US" sz="1900" dirty="0" smtClean="0"/>
                        <a:t>            89.4</a:t>
                      </a:r>
                      <a:endParaRPr lang="en-US" sz="1900" dirty="0"/>
                    </a:p>
                  </a:txBody>
                  <a:tcPr/>
                </a:tc>
              </a:tr>
              <a:tr h="375920">
                <a:tc>
                  <a:txBody>
                    <a:bodyPr/>
                    <a:lstStyle/>
                    <a:p>
                      <a:r>
                        <a:rPr lang="en-US" sz="1900" dirty="0" smtClean="0"/>
                        <a:t>Female</a:t>
                      </a:r>
                      <a:endParaRPr lang="en-US" sz="1900" dirty="0"/>
                    </a:p>
                  </a:txBody>
                  <a:tcPr/>
                </a:tc>
                <a:tc>
                  <a:txBody>
                    <a:bodyPr/>
                    <a:lstStyle/>
                    <a:p>
                      <a:r>
                        <a:rPr lang="en-US" sz="1900" dirty="0" smtClean="0"/>
                        <a:t>            10.6</a:t>
                      </a:r>
                      <a:endParaRPr lang="en-US" sz="1900" dirty="0"/>
                    </a:p>
                  </a:txBody>
                  <a:tcPr/>
                </a:tc>
              </a:tr>
            </a:tbl>
          </a:graphicData>
        </a:graphic>
      </p:graphicFrame>
      <p:graphicFrame>
        <p:nvGraphicFramePr>
          <p:cNvPr id="5" name="Content Placeholder 3"/>
          <p:cNvGraphicFramePr>
            <a:graphicFrameLocks/>
          </p:cNvGraphicFramePr>
          <p:nvPr/>
        </p:nvGraphicFramePr>
        <p:xfrm>
          <a:off x="1447800" y="3657600"/>
          <a:ext cx="6172200" cy="2362200"/>
        </p:xfrm>
        <a:graphic>
          <a:graphicData uri="http://schemas.openxmlformats.org/drawingml/2006/table">
            <a:tbl>
              <a:tblPr firstRow="1" bandRow="1">
                <a:tableStyleId>{5C22544A-7EE6-4342-B048-85BDC9FD1C3A}</a:tableStyleId>
              </a:tblPr>
              <a:tblGrid>
                <a:gridCol w="3721474"/>
                <a:gridCol w="2450726"/>
              </a:tblGrid>
              <a:tr h="393700">
                <a:tc>
                  <a:txBody>
                    <a:bodyPr/>
                    <a:lstStyle/>
                    <a:p>
                      <a:r>
                        <a:rPr lang="en-US" sz="1900" dirty="0" smtClean="0"/>
                        <a:t>Age Range</a:t>
                      </a:r>
                      <a:endParaRPr lang="en-US" sz="1900" dirty="0"/>
                    </a:p>
                  </a:txBody>
                  <a:tcPr/>
                </a:tc>
                <a:tc>
                  <a:txBody>
                    <a:bodyPr/>
                    <a:lstStyle/>
                    <a:p>
                      <a:r>
                        <a:rPr lang="en-US" sz="1900" dirty="0" smtClean="0"/>
                        <a:t>             %</a:t>
                      </a:r>
                      <a:endParaRPr lang="en-US" sz="1900" dirty="0"/>
                    </a:p>
                  </a:txBody>
                  <a:tcPr/>
                </a:tc>
              </a:tr>
              <a:tr h="393700">
                <a:tc>
                  <a:txBody>
                    <a:bodyPr/>
                    <a:lstStyle/>
                    <a:p>
                      <a:r>
                        <a:rPr lang="en-US" sz="1900" dirty="0" smtClean="0"/>
                        <a:t>35 &amp; under</a:t>
                      </a:r>
                      <a:endParaRPr lang="en-US" sz="1900" dirty="0"/>
                    </a:p>
                  </a:txBody>
                  <a:tcPr/>
                </a:tc>
                <a:tc>
                  <a:txBody>
                    <a:bodyPr/>
                    <a:lstStyle/>
                    <a:p>
                      <a:r>
                        <a:rPr lang="en-US" sz="1900" dirty="0" smtClean="0"/>
                        <a:t>             3</a:t>
                      </a:r>
                      <a:endParaRPr lang="en-US" sz="1900" dirty="0"/>
                    </a:p>
                  </a:txBody>
                  <a:tcPr/>
                </a:tc>
              </a:tr>
              <a:tr h="393700">
                <a:tc>
                  <a:txBody>
                    <a:bodyPr/>
                    <a:lstStyle/>
                    <a:p>
                      <a:r>
                        <a:rPr lang="en-US" sz="1900" dirty="0" smtClean="0"/>
                        <a:t>35 – 44</a:t>
                      </a:r>
                      <a:endParaRPr lang="en-US" sz="1900" dirty="0"/>
                    </a:p>
                  </a:txBody>
                  <a:tcPr/>
                </a:tc>
                <a:tc>
                  <a:txBody>
                    <a:bodyPr/>
                    <a:lstStyle/>
                    <a:p>
                      <a:r>
                        <a:rPr lang="en-US" sz="1900" dirty="0" smtClean="0"/>
                        <a:t>            18.1</a:t>
                      </a:r>
                      <a:endParaRPr lang="en-US" sz="1900" dirty="0"/>
                    </a:p>
                  </a:txBody>
                  <a:tcPr/>
                </a:tc>
              </a:tr>
              <a:tr h="393700">
                <a:tc>
                  <a:txBody>
                    <a:bodyPr/>
                    <a:lstStyle/>
                    <a:p>
                      <a:r>
                        <a:rPr lang="en-US" sz="1900" dirty="0" smtClean="0"/>
                        <a:t>45-54</a:t>
                      </a:r>
                      <a:endParaRPr lang="en-US" sz="1900" dirty="0"/>
                    </a:p>
                  </a:txBody>
                  <a:tcPr/>
                </a:tc>
                <a:tc>
                  <a:txBody>
                    <a:bodyPr/>
                    <a:lstStyle/>
                    <a:p>
                      <a:r>
                        <a:rPr lang="en-US" sz="1900" dirty="0" smtClean="0"/>
                        <a:t>             39.5</a:t>
                      </a:r>
                      <a:endParaRPr lang="en-US" sz="1900" dirty="0"/>
                    </a:p>
                  </a:txBody>
                  <a:tcPr/>
                </a:tc>
              </a:tr>
              <a:tr h="393700">
                <a:tc>
                  <a:txBody>
                    <a:bodyPr/>
                    <a:lstStyle/>
                    <a:p>
                      <a:r>
                        <a:rPr lang="en-US" sz="1900" dirty="0" smtClean="0"/>
                        <a:t>55-64</a:t>
                      </a:r>
                      <a:endParaRPr lang="en-US" sz="1900" dirty="0"/>
                    </a:p>
                  </a:txBody>
                  <a:tcPr/>
                </a:tc>
                <a:tc>
                  <a:txBody>
                    <a:bodyPr/>
                    <a:lstStyle/>
                    <a:p>
                      <a:r>
                        <a:rPr lang="en-US" sz="1900" dirty="0" smtClean="0"/>
                        <a:t>             24</a:t>
                      </a:r>
                      <a:endParaRPr lang="en-US" sz="1900" dirty="0"/>
                    </a:p>
                  </a:txBody>
                  <a:tcPr/>
                </a:tc>
              </a:tr>
              <a:tr h="393700">
                <a:tc>
                  <a:txBody>
                    <a:bodyPr/>
                    <a:lstStyle/>
                    <a:p>
                      <a:r>
                        <a:rPr lang="en-US" sz="1900" dirty="0" smtClean="0"/>
                        <a:t>65 +</a:t>
                      </a:r>
                      <a:endParaRPr lang="en-US" sz="1900" dirty="0"/>
                    </a:p>
                  </a:txBody>
                  <a:tcPr/>
                </a:tc>
                <a:tc>
                  <a:txBody>
                    <a:bodyPr/>
                    <a:lstStyle/>
                    <a:p>
                      <a:r>
                        <a:rPr lang="en-US" sz="1900" dirty="0" smtClean="0"/>
                        <a:t>             15.5</a:t>
                      </a:r>
                      <a:endParaRPr lang="en-US" sz="1900" dirty="0"/>
                    </a:p>
                  </a:txBody>
                  <a:tcPr/>
                </a:tc>
              </a:tr>
            </a:tbl>
          </a:graphicData>
        </a:graphic>
      </p:graphicFrame>
      <p:sp>
        <p:nvSpPr>
          <p:cNvPr id="2" name="Slide Number Placeholder 1"/>
          <p:cNvSpPr>
            <a:spLocks noGrp="1"/>
          </p:cNvSpPr>
          <p:nvPr>
            <p:ph type="sldNum" sz="quarter" idx="12"/>
          </p:nvPr>
        </p:nvSpPr>
        <p:spPr/>
        <p:txBody>
          <a:bodyPr/>
          <a:lstStyle/>
          <a:p>
            <a:pPr>
              <a:defRPr/>
            </a:pPr>
            <a:fld id="{E3E4F6E4-4450-45A9-872B-B54297E04AD1}" type="slidenum">
              <a:rPr lang="en-US" smtClean="0"/>
              <a:pPr>
                <a:defRPr/>
              </a:pPr>
              <a:t>9</a:t>
            </a:fld>
            <a:endParaRPr lang="en-US" dirty="0"/>
          </a:p>
        </p:txBody>
      </p:sp>
      <p:sp>
        <p:nvSpPr>
          <p:cNvPr id="3" name="Footer Placeholder 2"/>
          <p:cNvSpPr>
            <a:spLocks noGrp="1"/>
          </p:cNvSpPr>
          <p:nvPr>
            <p:ph type="ftr" sz="quarter" idx="11"/>
          </p:nvPr>
        </p:nvSpPr>
        <p:spPr/>
        <p:txBody>
          <a:bodyPr/>
          <a:lstStyle/>
          <a:p>
            <a:pPr>
              <a:defRPr/>
            </a:pPr>
            <a:r>
              <a:rPr lang="en-US" smtClean="0"/>
              <a:t>Prescription Drug Consulting LLC 2018 All Rights Reserved </a:t>
            </a:r>
            <a:endParaRPr lang="en-US" dirty="0"/>
          </a:p>
        </p:txBody>
      </p:sp>
    </p:spTree>
    <p:extLst>
      <p:ext uri="{BB962C8B-B14F-4D97-AF65-F5344CB8AC3E}">
        <p14:creationId xmlns:p14="http://schemas.microsoft.com/office/powerpoint/2010/main" val="3205597839"/>
      </p:ext>
    </p:extLst>
  </p:cSld>
  <p:clrMapOvr>
    <a:masterClrMapping/>
  </p:clrMapOvr>
</p:sld>
</file>

<file path=ppt/theme/theme1.xml><?xml version="1.0" encoding="utf-8"?>
<a:theme xmlns:a="http://schemas.openxmlformats.org/drawingml/2006/main" name="Network Blitz">
  <a:themeElements>
    <a:clrScheme name="">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2">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3">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4">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5">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7540</TotalTime>
  <Words>3676</Words>
  <Application>Microsoft Office PowerPoint</Application>
  <PresentationFormat>On-screen Show (4:3)</PresentationFormat>
  <Paragraphs>728</Paragraphs>
  <Slides>81</Slides>
  <Notes>22</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Network Blitz</vt:lpstr>
      <vt:lpstr>PowerPoint Presentation</vt:lpstr>
      <vt:lpstr>PowerPoint Presentation</vt:lpstr>
      <vt:lpstr>PowerPoint Presentation</vt:lpstr>
      <vt:lpstr>Presentation Outline</vt:lpstr>
      <vt:lpstr>Medical Provider Risk </vt:lpstr>
      <vt:lpstr>Medical Provider Study #1 </vt:lpstr>
      <vt:lpstr>PAIN MEDICINE  Physicians Charged with Opioid Analgesic-Prescribing Offenses  Volume 9, Number 6, 2008</vt:lpstr>
      <vt:lpstr>Specialty of Physicians Involved in Criminal and Administrative Cases</vt:lpstr>
      <vt:lpstr>Physicians Involved in Criminal and Administrative Cases</vt:lpstr>
      <vt:lpstr>Case Outcomes</vt:lpstr>
      <vt:lpstr>What Drug Causes This?</vt:lpstr>
      <vt:lpstr>Extreme Heroin Use &amp; Needle Use</vt:lpstr>
      <vt:lpstr>PowerPoint Presentation</vt:lpstr>
      <vt:lpstr>Medical Provider Study #2 </vt:lpstr>
      <vt:lpstr>U.S. Physicians Disciplined for Criminal Activity From HEALTH MATRIX Vol. 16:335 Summer 2006. </vt:lpstr>
      <vt:lpstr>U.S. Physicians Disciplined for Criminal Activity From HEALTH MATRIX Vol. 16:335 Summer 2006. </vt:lpstr>
      <vt:lpstr>U.S. Physicians Disciplined for Criminal Activity From HEALTH MATRIX Vol. 16:335 Summer 2006. </vt:lpstr>
      <vt:lpstr>U.S. Physicians Disciplined for Criminal Activity From HEALTH MATRIX Vol. 16:335 Summer 2006. </vt:lpstr>
      <vt:lpstr>U.S. Physicians Disciplined for Criminal Activity From HEALTH MATRIX Vol. 16:335 Summer 2006. </vt:lpstr>
      <vt:lpstr>Providers in Trouble Case Examples</vt:lpstr>
      <vt:lpstr>Dr. M</vt:lpstr>
      <vt:lpstr>Dr. H</vt:lpstr>
      <vt:lpstr>W Clinic</vt:lpstr>
      <vt:lpstr>Dr. R</vt:lpstr>
      <vt:lpstr>“U.S. Medical Regulatory Trends and Actions” Federation of State Medical Board Study 2018 Year Data</vt:lpstr>
      <vt:lpstr>“U.S. Medical Regulatory Trends and Actions” Federation of State Medical Board Study 2018 Year Data</vt:lpstr>
      <vt:lpstr>“U.S. Medical Regulatory Trends and Actions” Federation of State Medical Board Study 2018 Year Data</vt:lpstr>
      <vt:lpstr>Dr. B</vt:lpstr>
      <vt:lpstr>Med 1st Chiropractors and Doctor</vt:lpstr>
      <vt:lpstr>Dr. W</vt:lpstr>
      <vt:lpstr>MCCHC </vt:lpstr>
      <vt:lpstr>Indiana Pill Mill</vt:lpstr>
      <vt:lpstr>Hospital Investigations What do we see?</vt:lpstr>
      <vt:lpstr>Most Common Hospital Risk  Case Example #1 </vt:lpstr>
      <vt:lpstr>Hospital Risk Case Example #2</vt:lpstr>
      <vt:lpstr>Hospital Risk Case Example #3</vt:lpstr>
      <vt:lpstr>What is this?</vt:lpstr>
      <vt:lpstr>X-Ray of Cocaine Pellet Body Carrier</vt:lpstr>
      <vt:lpstr>Hospital Risk Case Example #4</vt:lpstr>
      <vt:lpstr>Most Common Medical Office Risk  Case Example  </vt:lpstr>
      <vt:lpstr>Other Healthcare Risk  What do We See?</vt:lpstr>
      <vt:lpstr>Pharmacy Investigations What do we see?</vt:lpstr>
      <vt:lpstr>Ambulance Service  Investigations What do we see?</vt:lpstr>
      <vt:lpstr>Credentialing Thoughts</vt:lpstr>
      <vt:lpstr>DEA’s Role with Medical Providers</vt:lpstr>
      <vt:lpstr>Credentialing Thoughts</vt:lpstr>
      <vt:lpstr>Drug Updates &amp; Emerging Trends</vt:lpstr>
      <vt:lpstr>National Forensic Laboratory Information System NFLIS</vt:lpstr>
      <vt:lpstr>Most Commonly Abused Pharmaceutical Drugs</vt:lpstr>
      <vt:lpstr>Top Five Narcotic Analgesics Submitted to Crime Laboratories (NFLIS)</vt:lpstr>
      <vt:lpstr>Top Three Benzodiazepines  Submitted to Crime Laboratories (NFLIS)</vt:lpstr>
      <vt:lpstr>The Holy Trinity Prescription Drug Combination that Gives Heroin - Like - High</vt:lpstr>
      <vt:lpstr>PowerPoint Presentation</vt:lpstr>
      <vt:lpstr>Fentanyl from China: the New Opioid Threat </vt:lpstr>
      <vt:lpstr>Chinese Fentanyl Flow </vt:lpstr>
      <vt:lpstr>Chinese Sourced Fentanyl </vt:lpstr>
      <vt:lpstr>DEA Action Against Emerging Fentanyl's</vt:lpstr>
      <vt:lpstr>What Else is New?</vt:lpstr>
      <vt:lpstr>Drug Disposal Options</vt:lpstr>
      <vt:lpstr>Drug Disposal Options Kentucky  </vt:lpstr>
      <vt:lpstr>PDMP Mandatory Query by Prescribers and Dispensers (Listing of the specific conditions for mandatory query)</vt:lpstr>
      <vt:lpstr>PDMP Data Interstate Sharing</vt:lpstr>
      <vt:lpstr>Comprehensive Addiction and Recovery Act (CARA) Highlights </vt:lpstr>
      <vt:lpstr>Medication Assisted Treatment (MAT) Updates</vt:lpstr>
      <vt:lpstr>What Else Should I Know?</vt:lpstr>
      <vt:lpstr>What Else Should I Know?</vt:lpstr>
      <vt:lpstr>Community Partnerships?</vt:lpstr>
      <vt:lpstr>Community Partnerships?</vt:lpstr>
      <vt:lpstr>Community Partnerships?</vt:lpstr>
      <vt:lpstr>Community Partnerships?</vt:lpstr>
      <vt:lpstr>What Drug Causes This?</vt:lpstr>
      <vt:lpstr>Meth Mouth</vt:lpstr>
      <vt:lpstr>Telemedicine - 21 USC 802 (54) </vt:lpstr>
      <vt:lpstr>Prescriber Notification Initiative for Opioids</vt:lpstr>
      <vt:lpstr>Coroner sent letters to doctors whose patients died of opioid overdoses.  Doctors habits quickly changed  Los Angeles Times, August 9, 2018</vt:lpstr>
      <vt:lpstr>“Death Certificate Project” Terrifies California Doctors Hundreds threatened with disciplinary action for opioid scripts to patients who overdosed California – August 2018</vt:lpstr>
      <vt:lpstr>Safeguards &amp; Risk Mitigation for Providers</vt:lpstr>
      <vt:lpstr>Safeguards &amp; Risk Mitigation for Providers</vt:lpstr>
      <vt:lpstr>Safeguards &amp; Risk Mitigation for Providers</vt:lpstr>
      <vt:lpstr>Safeguards &amp; Risk Mitigation for Providers</vt:lpstr>
      <vt:lpstr>Questions</vt:lpstr>
    </vt:vector>
  </TitlesOfParts>
  <Company>DEA Office of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RAVE</dc:title>
  <dc:creator>Specialized Training Unit</dc:creator>
  <cp:lastModifiedBy>Natalie</cp:lastModifiedBy>
  <cp:revision>574</cp:revision>
  <cp:lastPrinted>2019-04-01T16:28:14Z</cp:lastPrinted>
  <dcterms:created xsi:type="dcterms:W3CDTF">2000-08-30T16:11:06Z</dcterms:created>
  <dcterms:modified xsi:type="dcterms:W3CDTF">2019-04-01T16:45:57Z</dcterms:modified>
</cp:coreProperties>
</file>