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330" r:id="rId29"/>
    <p:sldId id="296" r:id="rId30"/>
    <p:sldId id="294" r:id="rId31"/>
    <p:sldId id="295" r:id="rId32"/>
    <p:sldId id="297" r:id="rId33"/>
    <p:sldId id="298" r:id="rId34"/>
    <p:sldId id="299" r:id="rId35"/>
    <p:sldId id="300" r:id="rId36"/>
    <p:sldId id="301" r:id="rId37"/>
    <p:sldId id="302" r:id="rId38"/>
    <p:sldId id="303" r:id="rId39"/>
    <p:sldId id="305" r:id="rId40"/>
    <p:sldId id="306" r:id="rId41"/>
    <p:sldId id="307" r:id="rId42"/>
    <p:sldId id="308" r:id="rId43"/>
    <p:sldId id="309" r:id="rId44"/>
    <p:sldId id="304" r:id="rId45"/>
    <p:sldId id="310" r:id="rId46"/>
    <p:sldId id="311" r:id="rId47"/>
    <p:sldId id="312" r:id="rId48"/>
    <p:sldId id="313" r:id="rId49"/>
    <p:sldId id="314" r:id="rId50"/>
    <p:sldId id="315" r:id="rId51"/>
    <p:sldId id="317" r:id="rId52"/>
    <p:sldId id="319" r:id="rId53"/>
    <p:sldId id="321" r:id="rId54"/>
    <p:sldId id="323" r:id="rId55"/>
    <p:sldId id="324" r:id="rId56"/>
    <p:sldId id="325" r:id="rId57"/>
    <p:sldId id="327" r:id="rId58"/>
    <p:sldId id="328" r:id="rId59"/>
    <p:sldId id="329" r:id="rId60"/>
    <p:sldId id="263" r:id="rId61"/>
  </p:sldIdLst>
  <p:sldSz cx="9144000" cy="6858000" type="screen4x3"/>
  <p:notesSz cx="7315200" cy="96012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64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9CD1F6D3-DAEC-45CE-9470-AF659E92D067}" type="datetimeFigureOut">
              <a:rPr lang="en-US" smtClean="0"/>
              <a:t>4/22/2019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939AA248-4DC5-4BA6-B05D-578099F0767B}" type="slidenum">
              <a:rPr lang="en-US" smtClean="0"/>
              <a:t>‹#›</a:t>
            </a:fld>
            <a:endParaRPr lang="en-US"/>
          </a:p>
        </p:txBody>
      </p:sp>
    </p:spTree>
    <p:extLst>
      <p:ext uri="{BB962C8B-B14F-4D97-AF65-F5344CB8AC3E}">
        <p14:creationId xmlns:p14="http://schemas.microsoft.com/office/powerpoint/2010/main" val="493533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685F6-BCE0-4E2C-ADC2-8CE3BD8F7C3D}" type="slidenum">
              <a:rPr lang="en-US" smtClean="0"/>
              <a:t>37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211338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124200" y="3810000"/>
            <a:ext cx="5791200" cy="990600"/>
          </a:xfrm>
        </p:spPr>
        <p:txBody>
          <a:bodyPr>
            <a:noAutofit/>
          </a:bodyPr>
          <a:lstStyle>
            <a:lvl1pP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3124200" y="4800600"/>
            <a:ext cx="5791200" cy="609600"/>
          </a:xfrm>
        </p:spPr>
        <p:txBody>
          <a:bodyPr>
            <a:normAutofit/>
          </a:bodyPr>
          <a:lstStyle>
            <a:lvl1pPr marL="0" indent="0" algn="ctr">
              <a:buNone/>
              <a:defRPr sz="2400">
                <a:solidFill>
                  <a:schemeClr val="accent3">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492875"/>
            <a:ext cx="2133600" cy="365125"/>
          </a:xfrm>
        </p:spPr>
        <p:txBody>
          <a:bodyPr/>
          <a:lstStyle>
            <a:lvl1pPr>
              <a:defRPr>
                <a:solidFill>
                  <a:schemeClr val="tx1"/>
                </a:solidFill>
              </a:defRPr>
            </a:lvl1pPr>
          </a:lstStyle>
          <a:p>
            <a:fld id="{4EAA5579-F42E-4FC0-AC5C-F025D7358A3E}" type="datetimeFigureOut">
              <a:rPr lang="en-US" smtClean="0"/>
              <a:pPr/>
              <a:t>4/22/2019</a:t>
            </a:fld>
            <a:endParaRPr lang="en-US" dirty="0"/>
          </a:p>
        </p:txBody>
      </p:sp>
      <p:sp>
        <p:nvSpPr>
          <p:cNvPr id="5" name="Footer Placeholder 4"/>
          <p:cNvSpPr>
            <a:spLocks noGrp="1"/>
          </p:cNvSpPr>
          <p:nvPr>
            <p:ph type="ftr" sz="quarter" idx="11"/>
          </p:nvPr>
        </p:nvSpPr>
        <p:spPr>
          <a:xfrm>
            <a:off x="3124200" y="6492875"/>
            <a:ext cx="2895600" cy="365125"/>
          </a:xfrm>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a:off x="6553200" y="6492875"/>
            <a:ext cx="2133600" cy="365125"/>
          </a:xfrm>
        </p:spPr>
        <p:txBody>
          <a:bodyPr/>
          <a:lstStyle>
            <a:lvl1pPr>
              <a:defRPr>
                <a:solidFill>
                  <a:schemeClr val="tx1"/>
                </a:solidFill>
              </a:defRPr>
            </a:lvl1pPr>
          </a:lstStyle>
          <a:p>
            <a:fld id="{5536A5E9-2FED-478C-A2E9-0409D44AFB33}" type="slidenum">
              <a:rPr lang="en-US" smtClean="0"/>
              <a:pPr/>
              <a:t>‹#›</a:t>
            </a:fld>
            <a:endParaRPr lang="en-US" dirty="0"/>
          </a:p>
        </p:txBody>
      </p:sp>
    </p:spTree>
    <p:extLst>
      <p:ext uri="{BB962C8B-B14F-4D97-AF65-F5344CB8AC3E}">
        <p14:creationId xmlns:p14="http://schemas.microsoft.com/office/powerpoint/2010/main" val="3179453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AA5579-F42E-4FC0-AC5C-F025D7358A3E}"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6A5E9-2FED-478C-A2E9-0409D44AFB33}" type="slidenum">
              <a:rPr lang="en-US" smtClean="0"/>
              <a:t>‹#›</a:t>
            </a:fld>
            <a:endParaRPr lang="en-US"/>
          </a:p>
        </p:txBody>
      </p:sp>
    </p:spTree>
    <p:extLst>
      <p:ext uri="{BB962C8B-B14F-4D97-AF65-F5344CB8AC3E}">
        <p14:creationId xmlns:p14="http://schemas.microsoft.com/office/powerpoint/2010/main" val="1374003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60216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524000"/>
            <a:ext cx="6019800" cy="46021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AA5579-F42E-4FC0-AC5C-F025D7358A3E}"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6A5E9-2FED-478C-A2E9-0409D44AFB33}" type="slidenum">
              <a:rPr lang="en-US" smtClean="0"/>
              <a:t>‹#›</a:t>
            </a:fld>
            <a:endParaRPr lang="en-US"/>
          </a:p>
        </p:txBody>
      </p:sp>
    </p:spTree>
    <p:extLst>
      <p:ext uri="{BB962C8B-B14F-4D97-AF65-F5344CB8AC3E}">
        <p14:creationId xmlns:p14="http://schemas.microsoft.com/office/powerpoint/2010/main" val="260324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AA5579-F42E-4FC0-AC5C-F025D7358A3E}"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6A5E9-2FED-478C-A2E9-0409D44AFB33}" type="slidenum">
              <a:rPr lang="en-US" smtClean="0"/>
              <a:t>‹#›</a:t>
            </a:fld>
            <a:endParaRPr lang="en-US"/>
          </a:p>
        </p:txBody>
      </p:sp>
    </p:spTree>
    <p:extLst>
      <p:ext uri="{BB962C8B-B14F-4D97-AF65-F5344CB8AC3E}">
        <p14:creationId xmlns:p14="http://schemas.microsoft.com/office/powerpoint/2010/main" val="392920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428999" y="4243388"/>
            <a:ext cx="5334001" cy="1362075"/>
          </a:xfrm>
        </p:spPr>
        <p:txBody>
          <a:bodyPr anchor="t">
            <a:normAutofit/>
          </a:bodyPr>
          <a:lstStyle>
            <a:lvl1pPr algn="l">
              <a:defRPr sz="36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428999" y="2743200"/>
            <a:ext cx="5334001" cy="1500187"/>
          </a:xfrm>
        </p:spPr>
        <p:txBody>
          <a:bodyPr anchor="b"/>
          <a:lstStyle>
            <a:lvl1pPr marL="0" indent="0">
              <a:buNone/>
              <a:defRPr sz="2000">
                <a:solidFill>
                  <a:schemeClr val="accent3">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4EAA5579-F42E-4FC0-AC5C-F025D7358A3E}" type="datetimeFigureOut">
              <a:rPr lang="en-US" smtClean="0"/>
              <a:pPr/>
              <a:t>4/22/2019</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536A5E9-2FED-478C-A2E9-0409D44AFB33}" type="slidenum">
              <a:rPr lang="en-US" smtClean="0"/>
              <a:pPr/>
              <a:t>‹#›</a:t>
            </a:fld>
            <a:endParaRPr lang="en-US" dirty="0"/>
          </a:p>
        </p:txBody>
      </p:sp>
    </p:spTree>
    <p:extLst>
      <p:ext uri="{BB962C8B-B14F-4D97-AF65-F5344CB8AC3E}">
        <p14:creationId xmlns:p14="http://schemas.microsoft.com/office/powerpoint/2010/main" val="809872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06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AA5579-F42E-4FC0-AC5C-F025D7358A3E}"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6A5E9-2FED-478C-A2E9-0409D44AFB33}" type="slidenum">
              <a:rPr lang="en-US" smtClean="0"/>
              <a:t>‹#›</a:t>
            </a:fld>
            <a:endParaRPr lang="en-US"/>
          </a:p>
        </p:txBody>
      </p:sp>
    </p:spTree>
    <p:extLst>
      <p:ext uri="{BB962C8B-B14F-4D97-AF65-F5344CB8AC3E}">
        <p14:creationId xmlns:p14="http://schemas.microsoft.com/office/powerpoint/2010/main" val="83743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598"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8"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97425"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74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AA5579-F42E-4FC0-AC5C-F025D7358A3E}" type="datetimeFigureOut">
              <a:rPr lang="en-US" smtClean="0"/>
              <a:t>4/22/2019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36A5E9-2FED-478C-A2E9-0409D44AFB33}" type="slidenum">
              <a:rPr lang="en-US" smtClean="0"/>
              <a:t>‹#›</a:t>
            </a:fld>
            <a:endParaRPr lang="en-US"/>
          </a:p>
        </p:txBody>
      </p:sp>
    </p:spTree>
    <p:extLst>
      <p:ext uri="{BB962C8B-B14F-4D97-AF65-F5344CB8AC3E}">
        <p14:creationId xmlns:p14="http://schemas.microsoft.com/office/powerpoint/2010/main" val="2826925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AA5579-F42E-4FC0-AC5C-F025D7358A3E}" type="datetimeFigureOut">
              <a:rPr lang="en-US" smtClean="0"/>
              <a:t>4/22/2019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36A5E9-2FED-478C-A2E9-0409D44AFB33}" type="slidenum">
              <a:rPr lang="en-US" smtClean="0"/>
              <a:t>‹#›</a:t>
            </a:fld>
            <a:endParaRPr lang="en-US"/>
          </a:p>
        </p:txBody>
      </p:sp>
    </p:spTree>
    <p:extLst>
      <p:ext uri="{BB962C8B-B14F-4D97-AF65-F5344CB8AC3E}">
        <p14:creationId xmlns:p14="http://schemas.microsoft.com/office/powerpoint/2010/main" val="247165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AA5579-F42E-4FC0-AC5C-F025D7358A3E}" type="datetimeFigureOut">
              <a:rPr lang="en-US" smtClean="0"/>
              <a:t>4/22/2019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36A5E9-2FED-478C-A2E9-0409D44AFB33}" type="slidenum">
              <a:rPr lang="en-US" smtClean="0"/>
              <a:t>‹#›</a:t>
            </a:fld>
            <a:endParaRPr lang="en-US"/>
          </a:p>
        </p:txBody>
      </p:sp>
    </p:spTree>
    <p:extLst>
      <p:ext uri="{BB962C8B-B14F-4D97-AF65-F5344CB8AC3E}">
        <p14:creationId xmlns:p14="http://schemas.microsoft.com/office/powerpoint/2010/main" val="46850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2" y="1339848"/>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1339852"/>
            <a:ext cx="5111750" cy="50548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2" y="2501902"/>
            <a:ext cx="3008313" cy="38988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EAA5579-F42E-4FC0-AC5C-F025D7358A3E}"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6A5E9-2FED-478C-A2E9-0409D44AFB33}" type="slidenum">
              <a:rPr lang="en-US" smtClean="0"/>
              <a:t>‹#›</a:t>
            </a:fld>
            <a:endParaRPr lang="en-US"/>
          </a:p>
        </p:txBody>
      </p:sp>
    </p:spTree>
    <p:extLst>
      <p:ext uri="{BB962C8B-B14F-4D97-AF65-F5344CB8AC3E}">
        <p14:creationId xmlns:p14="http://schemas.microsoft.com/office/powerpoint/2010/main" val="3885081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AA5579-F42E-4FC0-AC5C-F025D7358A3E}"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6A5E9-2FED-478C-A2E9-0409D44AFB33}" type="slidenum">
              <a:rPr lang="en-US" smtClean="0"/>
              <a:t>‹#›</a:t>
            </a:fld>
            <a:endParaRPr lang="en-US"/>
          </a:p>
        </p:txBody>
      </p:sp>
    </p:spTree>
    <p:extLst>
      <p:ext uri="{BB962C8B-B14F-4D97-AF65-F5344CB8AC3E}">
        <p14:creationId xmlns:p14="http://schemas.microsoft.com/office/powerpoint/2010/main" val="2134780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752600" y="122239"/>
            <a:ext cx="7391400" cy="102076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15240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A5579-F42E-4FC0-AC5C-F025D7358A3E}" type="datetimeFigureOut">
              <a:rPr lang="en-US" smtClean="0"/>
              <a:t>4/22/2019</a:t>
            </a:fld>
            <a:endParaRPr lang="en-US" dirty="0"/>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36A5E9-2FED-478C-A2E9-0409D44AFB33}" type="slidenum">
              <a:rPr lang="en-US" smtClean="0"/>
              <a:t>‹#›</a:t>
            </a:fld>
            <a:endParaRPr lang="en-US"/>
          </a:p>
        </p:txBody>
      </p:sp>
    </p:spTree>
    <p:extLst>
      <p:ext uri="{BB962C8B-B14F-4D97-AF65-F5344CB8AC3E}">
        <p14:creationId xmlns:p14="http://schemas.microsoft.com/office/powerpoint/2010/main" val="2642191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2">
            <a:lumMod val="75000"/>
          </a:schemeClr>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ctrTitle"/>
          </p:nvPr>
        </p:nvSpPr>
        <p:spPr>
          <a:xfrm>
            <a:off x="3124200" y="3352800"/>
            <a:ext cx="5791200" cy="2667000"/>
          </a:xfrm>
        </p:spPr>
        <p:txBody>
          <a:bodyPr/>
          <a:lstStyle/>
          <a:p>
            <a:r>
              <a:rPr lang="en-US" b="1" dirty="0" smtClean="0"/>
              <a:t/>
            </a:r>
            <a:br>
              <a:rPr lang="en-US" b="1" dirty="0" smtClean="0"/>
            </a:br>
            <a:r>
              <a:rPr lang="en-US" b="1" dirty="0"/>
              <a:t/>
            </a:r>
            <a:br>
              <a:rPr lang="en-US" b="1" dirty="0"/>
            </a:br>
            <a:r>
              <a:rPr lang="en-US" b="1" dirty="0" smtClean="0"/>
              <a:t>THE FALSE CLAIMS ACT AND THE MEDICAL STAFF OFFICE:  </a:t>
            </a:r>
            <a:br>
              <a:rPr lang="en-US" b="1" dirty="0" smtClean="0"/>
            </a:br>
            <a:r>
              <a:rPr lang="en-US" b="1" dirty="0" smtClean="0"/>
              <a:t>What you should know</a:t>
            </a:r>
            <a:br>
              <a:rPr lang="en-US" b="1" dirty="0" smtClean="0"/>
            </a:br>
            <a:r>
              <a:rPr lang="en-US" b="1" dirty="0" smtClean="0"/>
              <a:t/>
            </a:r>
            <a:br>
              <a:rPr lang="en-US" b="1" dirty="0" smtClean="0"/>
            </a:br>
            <a:r>
              <a:rPr lang="en-US" sz="2000" b="1" dirty="0" smtClean="0">
                <a:solidFill>
                  <a:srgbClr val="FF0000"/>
                </a:solidFill>
              </a:rPr>
              <a:t>Erin Muellenberg</a:t>
            </a:r>
            <a:br>
              <a:rPr lang="en-US" sz="2000" b="1" dirty="0" smtClean="0">
                <a:solidFill>
                  <a:srgbClr val="FF0000"/>
                </a:solidFill>
              </a:rPr>
            </a:br>
            <a:r>
              <a:rPr lang="en-US" sz="1400" b="1" dirty="0" smtClean="0">
                <a:solidFill>
                  <a:srgbClr val="FF0000"/>
                </a:solidFill>
              </a:rPr>
              <a:t>Principal</a:t>
            </a:r>
            <a:br>
              <a:rPr lang="en-US" sz="1400" b="1" dirty="0" smtClean="0">
                <a:solidFill>
                  <a:srgbClr val="FF0000"/>
                </a:solidFill>
              </a:rPr>
            </a:br>
            <a:r>
              <a:rPr lang="en-US" sz="1400" b="1" dirty="0" smtClean="0">
                <a:solidFill>
                  <a:srgbClr val="FF0000"/>
                </a:solidFill>
              </a:rPr>
              <a:t>Polsinelli LLP</a:t>
            </a:r>
            <a:br>
              <a:rPr lang="en-US" sz="1400" b="1" dirty="0" smtClean="0">
                <a:solidFill>
                  <a:srgbClr val="FF0000"/>
                </a:solidFill>
              </a:rPr>
            </a:br>
            <a:r>
              <a:rPr lang="en-US" sz="1400" b="1" dirty="0" smtClean="0"/>
              <a:t>\</a:t>
            </a:r>
            <a:r>
              <a:rPr lang="en-US" sz="1200" b="1" dirty="0" smtClean="0">
                <a:solidFill>
                  <a:srgbClr val="FF0000"/>
                </a:solidFill>
              </a:rPr>
              <a:t>310.203.5322</a:t>
            </a:r>
            <a:br>
              <a:rPr lang="en-US" sz="1200" b="1" dirty="0" smtClean="0">
                <a:solidFill>
                  <a:srgbClr val="FF0000"/>
                </a:solidFill>
              </a:rPr>
            </a:br>
            <a:r>
              <a:rPr lang="en-US" sz="1200" b="1" dirty="0" smtClean="0">
                <a:solidFill>
                  <a:srgbClr val="FF0000"/>
                </a:solidFill>
              </a:rPr>
              <a:t>emuellenberg@polsinelli.com</a:t>
            </a:r>
            <a:r>
              <a:rPr lang="en-US" sz="1200" b="1" dirty="0" smtClean="0"/>
              <a:t/>
            </a:r>
            <a:br>
              <a:rPr lang="en-US" sz="1200" b="1" dirty="0" smtClean="0"/>
            </a:br>
            <a:endParaRPr lang="en-US" sz="1200" b="1" dirty="0"/>
          </a:p>
        </p:txBody>
      </p:sp>
      <p:sp>
        <p:nvSpPr>
          <p:cNvPr id="3" name="Subtitle 2" descr="" title=""/>
          <p:cNvSpPr>
            <a:spLocks noGrp="1"/>
          </p:cNvSpPr>
          <p:nvPr>
            <p:ph type="subTitle" idx="1"/>
          </p:nvPr>
        </p:nvSpPr>
        <p:spPr>
          <a:xfrm>
            <a:off x="2667000" y="3810000"/>
            <a:ext cx="6248400" cy="2590800"/>
          </a:xfrm>
        </p:spPr>
        <p:txBody>
          <a:bodyPr>
            <a:noAutofit/>
          </a:bodyPr>
          <a:lstStyle/>
          <a:p>
            <a:pPr algn="l">
              <a:spcBef>
                <a:spcPts val="0"/>
              </a:spcBef>
            </a:pPr>
            <a:endParaRPr lang="en-US" sz="2000" dirty="0" smtClean="0"/>
          </a:p>
          <a:p>
            <a:pPr algn="l"/>
            <a:r>
              <a:rPr lang="en-US" sz="2000" dirty="0" smtClean="0"/>
              <a:t>  </a:t>
            </a:r>
          </a:p>
          <a:p>
            <a:pPr algn="l"/>
            <a:endParaRPr lang="en-US" sz="2000" dirty="0" smtClean="0"/>
          </a:p>
          <a:p>
            <a:pPr algn="l"/>
            <a:endParaRPr lang="en-US" sz="2000" dirty="0" smtClean="0"/>
          </a:p>
          <a:p>
            <a:pPr algn="l"/>
            <a:endParaRPr lang="en-US" sz="2000" dirty="0"/>
          </a:p>
        </p:txBody>
      </p:sp>
    </p:spTree>
    <p:extLst>
      <p:ext uri="{BB962C8B-B14F-4D97-AF65-F5344CB8AC3E}">
        <p14:creationId xmlns:p14="http://schemas.microsoft.com/office/powerpoint/2010/main" val="3477807585"/>
      </p:ext>
    </p:extLst>
  </p:cSld>
  <p:clrMapOvr>
    <a:masterClrMapping/>
  </p:clrMapOvr>
</p:sld>
</file>

<file path=ppt/slides/slide10.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fontScale="90000"/>
          </a:bodyPr>
          <a:lstStyle/>
          <a:p>
            <a:r>
              <a:rPr lang="en-US" b="1" dirty="0" smtClean="0"/>
              <a:t>Federal Statutes with </a:t>
            </a:r>
            <a:br>
              <a:rPr lang="en-US" b="1" dirty="0" smtClean="0"/>
            </a:br>
            <a:r>
              <a:rPr lang="en-US" b="1" dirty="0" smtClean="0"/>
              <a:t>Criminal Liability</a:t>
            </a:r>
            <a:endParaRPr lang="en-US" dirty="0"/>
          </a:p>
        </p:txBody>
      </p:sp>
      <p:sp>
        <p:nvSpPr>
          <p:cNvPr id="3" name="Content Placeholder 2" descr="" title=""/>
          <p:cNvSpPr>
            <a:spLocks noGrp="1"/>
          </p:cNvSpPr>
          <p:nvPr>
            <p:ph idx="1"/>
          </p:nvPr>
        </p:nvSpPr>
        <p:spPr/>
        <p:txBody>
          <a:bodyPr/>
          <a:lstStyle/>
          <a:p>
            <a:pPr lvl="0"/>
            <a:r>
              <a:rPr lang="en-US" dirty="0"/>
              <a:t>Government Program Theft/Bribery: § 18 </a:t>
            </a:r>
            <a:r>
              <a:rPr lang="en-US" dirty="0" err="1"/>
              <a:t>U.S.C</a:t>
            </a:r>
            <a:r>
              <a:rPr lang="en-US" dirty="0"/>
              <a:t>. </a:t>
            </a:r>
            <a:r>
              <a:rPr lang="en-US" dirty="0" smtClean="0"/>
              <a:t>666</a:t>
            </a:r>
            <a:endParaRPr lang="en-US" dirty="0"/>
          </a:p>
          <a:p>
            <a:pPr lvl="0"/>
            <a:r>
              <a:rPr lang="en-US" dirty="0"/>
              <a:t>Mail and Wire Fraud: 18 </a:t>
            </a:r>
            <a:r>
              <a:rPr lang="en-US" dirty="0" err="1"/>
              <a:t>U.S.C</a:t>
            </a:r>
            <a:r>
              <a:rPr lang="en-US" dirty="0"/>
              <a:t>. §§ 1341 and 1343</a:t>
            </a:r>
          </a:p>
          <a:p>
            <a:pPr lvl="0" eaLnBrk="0" fontAlgn="base" hangingPunct="0"/>
            <a:r>
              <a:rPr lang="en-US" dirty="0"/>
              <a:t>RICO: 18 </a:t>
            </a:r>
            <a:r>
              <a:rPr lang="en-US" dirty="0" err="1"/>
              <a:t>U.S.C</a:t>
            </a:r>
            <a:r>
              <a:rPr lang="en-US" dirty="0"/>
              <a:t>. §§ 1961, et seq.</a:t>
            </a:r>
          </a:p>
          <a:p>
            <a:pPr lvl="0" eaLnBrk="0" fontAlgn="base" hangingPunct="0"/>
            <a:r>
              <a:rPr lang="en-US" dirty="0"/>
              <a:t>Foreign Corrupt Practices Act: 15 </a:t>
            </a:r>
            <a:r>
              <a:rPr lang="en-US" dirty="0" err="1"/>
              <a:t>U.S.C</a:t>
            </a:r>
            <a:r>
              <a:rPr lang="en-US" dirty="0"/>
              <a:t>. §§ 78dd-1, et seq.</a:t>
            </a:r>
          </a:p>
          <a:p>
            <a:pPr marL="0" indent="0">
              <a:buNone/>
            </a:pPr>
            <a:endParaRPr lang="en-US" dirty="0"/>
          </a:p>
        </p:txBody>
      </p:sp>
      <p:pic>
        <p:nvPicPr>
          <p:cNvPr id="4" name="Picture 3" descr=""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4953000"/>
            <a:ext cx="1399135" cy="1191856"/>
          </a:xfrm>
          <a:prstGeom prst="rect">
            <a:avLst/>
          </a:prstGeom>
          <a:ln>
            <a:noFill/>
          </a:ln>
          <a:effectLst>
            <a:softEdge rad="112500"/>
          </a:effectLst>
        </p:spPr>
      </p:pic>
    </p:spTree>
    <p:extLst>
      <p:ext uri="{BB962C8B-B14F-4D97-AF65-F5344CB8AC3E}">
        <p14:creationId xmlns:p14="http://schemas.microsoft.com/office/powerpoint/2010/main" val="383169781"/>
      </p:ext>
    </p:extLst>
  </p:cSld>
  <p:clrMapOvr>
    <a:masterClrMapping/>
  </p:clrMapOvr>
</p:sld>
</file>

<file path=ppt/slides/slide1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b="1" dirty="0" smtClean="0"/>
              <a:t>Criminal &amp; Civil Penalties </a:t>
            </a:r>
            <a:endParaRPr lang="en-US" b="1" dirty="0"/>
          </a:p>
        </p:txBody>
      </p:sp>
      <p:sp>
        <p:nvSpPr>
          <p:cNvPr id="3" name="Content Placeholder 2" descr="" title=""/>
          <p:cNvSpPr>
            <a:spLocks noGrp="1"/>
          </p:cNvSpPr>
          <p:nvPr>
            <p:ph idx="1"/>
          </p:nvPr>
        </p:nvSpPr>
        <p:spPr/>
        <p:txBody>
          <a:bodyPr/>
          <a:lstStyle/>
          <a:p>
            <a:pPr eaLnBrk="0" fontAlgn="base" hangingPunct="0"/>
            <a:r>
              <a:rPr lang="en-US" b="1" dirty="0"/>
              <a:t>False Claims Act, 31 </a:t>
            </a:r>
            <a:r>
              <a:rPr lang="en-US" b="1" dirty="0" err="1"/>
              <a:t>U.S.C</a:t>
            </a:r>
            <a:r>
              <a:rPr lang="en-US" b="1" dirty="0"/>
              <a:t>. </a:t>
            </a:r>
            <a:r>
              <a:rPr lang="en-US" dirty="0"/>
              <a:t>§§ </a:t>
            </a:r>
            <a:r>
              <a:rPr lang="en-US" b="1" dirty="0"/>
              <a:t>3729 – </a:t>
            </a:r>
            <a:r>
              <a:rPr lang="en-US" b="1" dirty="0" smtClean="0"/>
              <a:t>3733</a:t>
            </a:r>
            <a:endParaRPr lang="en-US" dirty="0" smtClean="0"/>
          </a:p>
          <a:p>
            <a:pPr lvl="1" eaLnBrk="0" fontAlgn="base" hangingPunct="0"/>
            <a:r>
              <a:rPr lang="en-US" dirty="0" smtClean="0"/>
              <a:t>Amended </a:t>
            </a:r>
            <a:r>
              <a:rPr lang="en-US" dirty="0"/>
              <a:t>in 2009 Fraud Enforcement and Recovery Act</a:t>
            </a:r>
          </a:p>
          <a:p>
            <a:r>
              <a:rPr lang="en-US" b="1" dirty="0"/>
              <a:t>Civil Monetary Penalties Law, 42 </a:t>
            </a:r>
            <a:r>
              <a:rPr lang="en-US" dirty="0" err="1"/>
              <a:t>U.S.C</a:t>
            </a:r>
            <a:r>
              <a:rPr lang="en-US" dirty="0"/>
              <a:t>. § </a:t>
            </a:r>
            <a:r>
              <a:rPr lang="en-US" b="1" dirty="0"/>
              <a:t>1320a</a:t>
            </a:r>
            <a:r>
              <a:rPr lang="en-US" dirty="0"/>
              <a:t>-7a</a:t>
            </a:r>
          </a:p>
          <a:p>
            <a:endParaRPr lang="en-US" dirty="0"/>
          </a:p>
        </p:txBody>
      </p:sp>
      <p:pic>
        <p:nvPicPr>
          <p:cNvPr id="4" name="Picture 3" descr=""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1004" y="4822371"/>
            <a:ext cx="1200150" cy="1022351"/>
          </a:xfrm>
          <a:prstGeom prst="rect">
            <a:avLst/>
          </a:prstGeom>
          <a:ln>
            <a:noFill/>
          </a:ln>
          <a:effectLst>
            <a:softEdge rad="112500"/>
          </a:effectLst>
        </p:spPr>
      </p:pic>
    </p:spTree>
    <p:extLst>
      <p:ext uri="{BB962C8B-B14F-4D97-AF65-F5344CB8AC3E}">
        <p14:creationId xmlns:p14="http://schemas.microsoft.com/office/powerpoint/2010/main" val="3857612158"/>
      </p:ext>
    </p:extLst>
  </p:cSld>
  <p:clrMapOvr>
    <a:masterClrMapping/>
  </p:clrMapOvr>
</p:sld>
</file>

<file path=ppt/slides/slide1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533400" y="76200"/>
            <a:ext cx="8229600" cy="1143000"/>
          </a:xfrm>
        </p:spPr>
        <p:txBody>
          <a:bodyPr>
            <a:noAutofit/>
          </a:bodyPr>
          <a:lstStyle/>
          <a:p>
            <a:r>
              <a:rPr lang="en-US" sz="2400" b="1" dirty="0" smtClean="0"/>
              <a:t>Conditions of Payment </a:t>
            </a:r>
            <a:br>
              <a:rPr lang="en-US" sz="2400" b="1" dirty="0" smtClean="0"/>
            </a:br>
            <a:r>
              <a:rPr lang="en-US" sz="2400" b="1" dirty="0" smtClean="0"/>
              <a:t>vs. </a:t>
            </a:r>
            <a:br>
              <a:rPr lang="en-US" sz="2400" b="1" dirty="0" smtClean="0"/>
            </a:br>
            <a:r>
              <a:rPr lang="en-US" sz="2400" b="1" dirty="0" smtClean="0"/>
              <a:t>Conditions of Participation</a:t>
            </a:r>
            <a:endParaRPr lang="en-US" sz="2400" b="1" dirty="0"/>
          </a:p>
        </p:txBody>
      </p:sp>
      <p:sp>
        <p:nvSpPr>
          <p:cNvPr id="3" name="Content Placeholder 2" descr="" title=""/>
          <p:cNvSpPr>
            <a:spLocks noGrp="1"/>
          </p:cNvSpPr>
          <p:nvPr>
            <p:ph idx="1"/>
          </p:nvPr>
        </p:nvSpPr>
        <p:spPr/>
        <p:txBody>
          <a:bodyPr/>
          <a:lstStyle/>
          <a:p>
            <a:pPr marL="0" lvl="0" indent="0" eaLnBrk="0" fontAlgn="base" hangingPunct="0">
              <a:buNone/>
            </a:pPr>
            <a:endParaRPr lang="en-US" b="1" dirty="0" smtClean="0"/>
          </a:p>
          <a:p>
            <a:pPr lvl="0" eaLnBrk="0" fontAlgn="base" hangingPunct="0"/>
            <a:r>
              <a:rPr lang="en-US" sz="2800" b="1" dirty="0" smtClean="0"/>
              <a:t>Payment </a:t>
            </a:r>
            <a:r>
              <a:rPr lang="en-US" sz="2800" dirty="0"/>
              <a:t>– </a:t>
            </a:r>
            <a:r>
              <a:rPr lang="en-US" sz="2800" b="1" dirty="0"/>
              <a:t>Conditions which must be met to be </a:t>
            </a:r>
            <a:r>
              <a:rPr lang="en-US" sz="2800" b="1" dirty="0" smtClean="0"/>
              <a:t>paid</a:t>
            </a:r>
          </a:p>
          <a:p>
            <a:pPr eaLnBrk="0" fontAlgn="base" hangingPunct="0"/>
            <a:r>
              <a:rPr lang="en-US" sz="2800" b="1" dirty="0" smtClean="0"/>
              <a:t>Participation </a:t>
            </a:r>
            <a:r>
              <a:rPr lang="en-US" sz="2800" b="1" dirty="0"/>
              <a:t>– Conditions which must be met </a:t>
            </a:r>
            <a:r>
              <a:rPr lang="en-US" sz="2800" b="1" dirty="0" smtClean="0"/>
              <a:t>to participate </a:t>
            </a:r>
            <a:r>
              <a:rPr lang="en-US" sz="2800" b="1" dirty="0"/>
              <a:t>in a </a:t>
            </a:r>
            <a:r>
              <a:rPr lang="en-US" sz="2800" b="1" dirty="0" smtClean="0"/>
              <a:t>federal </a:t>
            </a:r>
            <a:r>
              <a:rPr lang="en-US" sz="2800" b="1" dirty="0"/>
              <a:t>health care </a:t>
            </a:r>
            <a:r>
              <a:rPr lang="en-US" sz="2800" b="1" dirty="0" smtClean="0"/>
              <a:t>program</a:t>
            </a:r>
          </a:p>
          <a:p>
            <a:pPr marL="0" indent="0" eaLnBrk="0" fontAlgn="base" hangingPunct="0">
              <a:buNone/>
            </a:pPr>
            <a:endParaRPr lang="en-US" dirty="0"/>
          </a:p>
          <a:p>
            <a:pPr lvl="0" eaLnBrk="0" fontAlgn="base" hangingPunct="0"/>
            <a:endParaRPr lang="en-US" dirty="0"/>
          </a:p>
          <a:p>
            <a:pPr marL="0" indent="0">
              <a:buNone/>
            </a:pPr>
            <a:endParaRPr lang="en-US" dirty="0"/>
          </a:p>
        </p:txBody>
      </p:sp>
      <p:pic>
        <p:nvPicPr>
          <p:cNvPr id="4" name="Picture 3" descr=""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7773" y="4584440"/>
            <a:ext cx="3181350" cy="1361005"/>
          </a:xfrm>
          <a:prstGeom prst="rect">
            <a:avLst/>
          </a:prstGeom>
          <a:ln>
            <a:noFill/>
          </a:ln>
          <a:effectLst>
            <a:softEdge rad="112500"/>
          </a:effectLst>
        </p:spPr>
      </p:pic>
    </p:spTree>
    <p:extLst>
      <p:ext uri="{BB962C8B-B14F-4D97-AF65-F5344CB8AC3E}">
        <p14:creationId xmlns:p14="http://schemas.microsoft.com/office/powerpoint/2010/main" val="3316196739"/>
      </p:ext>
    </p:extLst>
  </p:cSld>
  <p:clrMapOvr>
    <a:masterClrMapping/>
  </p:clrMapOvr>
</p:sld>
</file>

<file path=ppt/slides/slide1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smtClean="0"/>
              <a:t>Medicare Attestation</a:t>
            </a:r>
            <a:endParaRPr lang="en-US" dirty="0"/>
          </a:p>
        </p:txBody>
      </p:sp>
      <p:sp>
        <p:nvSpPr>
          <p:cNvPr id="3" name="Content Placeholder 2" descr="" title=""/>
          <p:cNvSpPr>
            <a:spLocks noGrp="1"/>
          </p:cNvSpPr>
          <p:nvPr>
            <p:ph idx="1"/>
          </p:nvPr>
        </p:nvSpPr>
        <p:spPr/>
        <p:txBody>
          <a:bodyPr/>
          <a:lstStyle/>
          <a:p>
            <a:pPr eaLnBrk="0" fontAlgn="base" hangingPunct="0"/>
            <a:r>
              <a:rPr lang="en-US" sz="2000" dirty="0"/>
              <a:t>Notice to Physicians: Medicare payment to hospitals is based in part on each patient's principal and secondary diagnoses and the major </a:t>
            </a:r>
            <a:r>
              <a:rPr lang="en-US" sz="2000" dirty="0" smtClean="0"/>
              <a:t>procedures performed </a:t>
            </a:r>
            <a:r>
              <a:rPr lang="en-US" sz="2000" dirty="0"/>
              <a:t>on the patient, as attested to by the patient's attending physician by virtue of his or her signature in the medical record. </a:t>
            </a:r>
            <a:r>
              <a:rPr lang="en-US" sz="2000" b="1" dirty="0"/>
              <a:t>Anyone who misrepresents, falsifies, or conceals essential information required for payment of Federal funds, may be subject to fine, imprisonment, or civil penalty under applicable Federal laws.</a:t>
            </a:r>
          </a:p>
          <a:p>
            <a:pPr lvl="1"/>
            <a:r>
              <a:rPr lang="en-US" sz="2000" dirty="0" smtClean="0"/>
              <a:t>42 CFR 412.46(b)</a:t>
            </a:r>
            <a:endParaRPr lang="en-US" sz="2000" dirty="0"/>
          </a:p>
        </p:txBody>
      </p:sp>
      <p:pic>
        <p:nvPicPr>
          <p:cNvPr id="2050" name="Picture 2" descr=""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4958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5747473"/>
      </p:ext>
    </p:extLst>
  </p:cSld>
  <p:clrMapOvr>
    <a:masterClrMapping/>
  </p:clrMapOvr>
</p:sld>
</file>

<file path=ppt/slides/slide1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smtClean="0"/>
              <a:t>Medicare Attestation</a:t>
            </a:r>
            <a:endParaRPr lang="en-US" dirty="0"/>
          </a:p>
        </p:txBody>
      </p:sp>
      <p:sp>
        <p:nvSpPr>
          <p:cNvPr id="3" name="Content Placeholder 2" descr="" title=""/>
          <p:cNvSpPr>
            <a:spLocks noGrp="1"/>
          </p:cNvSpPr>
          <p:nvPr>
            <p:ph idx="1"/>
          </p:nvPr>
        </p:nvSpPr>
        <p:spPr/>
        <p:txBody>
          <a:bodyPr/>
          <a:lstStyle/>
          <a:p>
            <a:r>
              <a:rPr lang="en-US" sz="2400" dirty="0"/>
              <a:t>Completion of acknowledgment. The acknowledgment must be completed by the physician at the time that the physician is granted admitting privileges at the hospital, or before or at the time the physician admits his or her first patient. </a:t>
            </a:r>
            <a:r>
              <a:rPr lang="en-US" sz="2400" b="1" dirty="0" smtClean="0"/>
              <a:t>Existing acknowledgements signed by the physicians already on staff remain in effect as long as the physician has admitting privileges at the hospital.</a:t>
            </a:r>
            <a:endParaRPr lang="en-US" sz="2400" b="1" dirty="0"/>
          </a:p>
          <a:p>
            <a:pPr marL="914400" lvl="2" indent="0">
              <a:buNone/>
            </a:pPr>
            <a:r>
              <a:rPr lang="en-US" sz="2000" dirty="0" smtClean="0"/>
              <a:t>42 CFR 424.16(c)</a:t>
            </a:r>
            <a:endParaRPr lang="en-US" sz="2000" dirty="0"/>
          </a:p>
        </p:txBody>
      </p:sp>
    </p:spTree>
    <p:extLst>
      <p:ext uri="{BB962C8B-B14F-4D97-AF65-F5344CB8AC3E}">
        <p14:creationId xmlns:p14="http://schemas.microsoft.com/office/powerpoint/2010/main" val="973108069"/>
      </p:ext>
    </p:extLst>
  </p:cSld>
  <p:clrMapOvr>
    <a:masterClrMapping/>
  </p:clrMapOvr>
</p:sld>
</file>

<file path=ppt/slides/slide1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b="1" dirty="0" smtClean="0"/>
              <a:t>COP’s and the False Claims Act</a:t>
            </a:r>
            <a:endParaRPr lang="en-US" b="1" dirty="0"/>
          </a:p>
        </p:txBody>
      </p:sp>
      <p:sp>
        <p:nvSpPr>
          <p:cNvPr id="3" name="Content Placeholder 2" descr="" title=""/>
          <p:cNvSpPr>
            <a:spLocks noGrp="1"/>
          </p:cNvSpPr>
          <p:nvPr>
            <p:ph idx="1"/>
          </p:nvPr>
        </p:nvSpPr>
        <p:spPr/>
        <p:txBody>
          <a:bodyPr/>
          <a:lstStyle/>
          <a:p>
            <a:r>
              <a:rPr lang="en-US" b="1" dirty="0" smtClean="0"/>
              <a:t>Express Certification</a:t>
            </a:r>
          </a:p>
          <a:p>
            <a:pPr lvl="1"/>
            <a:r>
              <a:rPr lang="en-US" dirty="0" smtClean="0"/>
              <a:t>Complied with all Conditions of Payment</a:t>
            </a:r>
          </a:p>
          <a:p>
            <a:r>
              <a:rPr lang="en-US" b="1" dirty="0" smtClean="0"/>
              <a:t>Implied Certification</a:t>
            </a:r>
          </a:p>
          <a:p>
            <a:pPr lvl="1"/>
            <a:r>
              <a:rPr lang="en-US" dirty="0" smtClean="0"/>
              <a:t>Complied with all Conditions of Payment and Participation</a:t>
            </a:r>
            <a:endParaRPr lang="en-US" dirty="0"/>
          </a:p>
        </p:txBody>
      </p:sp>
      <p:pic>
        <p:nvPicPr>
          <p:cNvPr id="4" name="Picture 3" descr=""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267201"/>
            <a:ext cx="2095500" cy="2038351"/>
          </a:xfrm>
          <a:prstGeom prst="rect">
            <a:avLst/>
          </a:prstGeom>
        </p:spPr>
      </p:pic>
    </p:spTree>
    <p:extLst>
      <p:ext uri="{BB962C8B-B14F-4D97-AF65-F5344CB8AC3E}">
        <p14:creationId xmlns:p14="http://schemas.microsoft.com/office/powerpoint/2010/main" val="2378705554"/>
      </p:ext>
    </p:extLst>
  </p:cSld>
  <p:clrMapOvr>
    <a:masterClrMapping/>
  </p:clrMapOvr>
</p:sld>
</file>

<file path=ppt/slides/slide1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fontScale="90000"/>
          </a:bodyPr>
          <a:lstStyle/>
          <a:p>
            <a:r>
              <a:rPr lang="en-US" b="1" dirty="0" smtClean="0"/>
              <a:t>Expansion of False Claims Act Liability</a:t>
            </a:r>
            <a:endParaRPr lang="en-US" b="1" dirty="0"/>
          </a:p>
        </p:txBody>
      </p:sp>
      <p:sp>
        <p:nvSpPr>
          <p:cNvPr id="3" name="Content Placeholder 2" descr="" title=""/>
          <p:cNvSpPr>
            <a:spLocks noGrp="1"/>
          </p:cNvSpPr>
          <p:nvPr>
            <p:ph idx="1"/>
          </p:nvPr>
        </p:nvSpPr>
        <p:spPr/>
        <p:txBody>
          <a:bodyPr/>
          <a:lstStyle/>
          <a:p>
            <a:r>
              <a:rPr lang="en-US" dirty="0" smtClean="0"/>
              <a:t>One year later –</a:t>
            </a:r>
          </a:p>
          <a:p>
            <a:pPr marL="0" indent="0">
              <a:buNone/>
            </a:pPr>
            <a:endParaRPr lang="en-US" dirty="0" smtClean="0"/>
          </a:p>
          <a:p>
            <a:pPr marL="0" indent="0" algn="ctr">
              <a:buNone/>
            </a:pPr>
            <a:r>
              <a:rPr lang="en-US" b="1" i="1" dirty="0" smtClean="0"/>
              <a:t>Universal Health Services </a:t>
            </a:r>
          </a:p>
          <a:p>
            <a:pPr marL="0" indent="0" algn="ctr">
              <a:buNone/>
            </a:pPr>
            <a:r>
              <a:rPr lang="en-US" b="1" i="1" dirty="0" smtClean="0"/>
              <a:t>v. </a:t>
            </a:r>
          </a:p>
          <a:p>
            <a:pPr marL="0" indent="0" algn="ctr">
              <a:buNone/>
            </a:pPr>
            <a:r>
              <a:rPr lang="en-US" b="1" i="1" dirty="0" smtClean="0"/>
              <a:t>United States ex. rel. Escobar</a:t>
            </a:r>
            <a:endParaRPr lang="en-US" b="1" i="1" dirty="0"/>
          </a:p>
        </p:txBody>
      </p:sp>
      <p:pic>
        <p:nvPicPr>
          <p:cNvPr id="4" name="Picture 3" descr=""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0688" y="1256523"/>
            <a:ext cx="1336549" cy="1421492"/>
          </a:xfrm>
          <a:prstGeom prst="rect">
            <a:avLst/>
          </a:prstGeom>
        </p:spPr>
      </p:pic>
    </p:spTree>
    <p:extLst>
      <p:ext uri="{BB962C8B-B14F-4D97-AF65-F5344CB8AC3E}">
        <p14:creationId xmlns:p14="http://schemas.microsoft.com/office/powerpoint/2010/main" val="2968576687"/>
      </p:ext>
    </p:extLst>
  </p:cSld>
  <p:clrMapOvr>
    <a:masterClrMapping/>
  </p:clrMapOvr>
</p:sld>
</file>

<file path=ppt/slides/slide1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b="1" i="1" dirty="0" smtClean="0"/>
              <a:t>Escobar </a:t>
            </a:r>
            <a:r>
              <a:rPr lang="en-US" b="1" dirty="0" smtClean="0"/>
              <a:t>Underlying Facts</a:t>
            </a:r>
            <a:endParaRPr lang="en-US" b="1" i="1" dirty="0"/>
          </a:p>
        </p:txBody>
      </p:sp>
      <p:sp>
        <p:nvSpPr>
          <p:cNvPr id="3" name="Content Placeholder 2" descr="" title=""/>
          <p:cNvSpPr>
            <a:spLocks noGrp="1"/>
          </p:cNvSpPr>
          <p:nvPr>
            <p:ph idx="1"/>
          </p:nvPr>
        </p:nvSpPr>
        <p:spPr/>
        <p:txBody>
          <a:bodyPr/>
          <a:lstStyle/>
          <a:p>
            <a:r>
              <a:rPr lang="en-US" sz="2800" dirty="0" smtClean="0"/>
              <a:t>Patient died from seizure after receiving mental health treatment</a:t>
            </a:r>
          </a:p>
          <a:p>
            <a:r>
              <a:rPr lang="en-US" sz="2800" dirty="0" err="1" smtClean="0"/>
              <a:t>UHS</a:t>
            </a:r>
            <a:r>
              <a:rPr lang="en-US" sz="2800" dirty="0" smtClean="0"/>
              <a:t> employed unlicensed and unsupervised personnel</a:t>
            </a:r>
          </a:p>
          <a:p>
            <a:r>
              <a:rPr lang="en-US" sz="2800" dirty="0" err="1" smtClean="0"/>
              <a:t>UHS</a:t>
            </a:r>
            <a:r>
              <a:rPr lang="en-US" sz="2800" dirty="0" smtClean="0"/>
              <a:t> billed for treatment</a:t>
            </a:r>
          </a:p>
          <a:p>
            <a:r>
              <a:rPr lang="en-US" sz="2800" dirty="0" smtClean="0"/>
              <a:t>Only one of five individuals treating decedent were properly licensed or supervised</a:t>
            </a:r>
            <a:endParaRPr lang="en-US" sz="2800" dirty="0"/>
          </a:p>
        </p:txBody>
      </p:sp>
      <p:pic>
        <p:nvPicPr>
          <p:cNvPr id="4" name="Picture 3" descr=""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9512" y="3068215"/>
            <a:ext cx="1157288" cy="1098551"/>
          </a:xfrm>
          <a:prstGeom prst="rect">
            <a:avLst/>
          </a:prstGeom>
          <a:ln>
            <a:noFill/>
          </a:ln>
          <a:effectLst>
            <a:softEdge rad="112500"/>
          </a:effectLst>
        </p:spPr>
      </p:pic>
    </p:spTree>
    <p:extLst>
      <p:ext uri="{BB962C8B-B14F-4D97-AF65-F5344CB8AC3E}">
        <p14:creationId xmlns:p14="http://schemas.microsoft.com/office/powerpoint/2010/main" val="1884005124"/>
      </p:ext>
    </p:extLst>
  </p:cSld>
  <p:clrMapOvr>
    <a:masterClrMapping/>
  </p:clrMapOvr>
</p:sld>
</file>

<file path=ppt/slides/slide18.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b="1" i="1" dirty="0"/>
              <a:t>Escobar </a:t>
            </a:r>
            <a:r>
              <a:rPr lang="en-US" b="1" dirty="0"/>
              <a:t>Underlying Facts</a:t>
            </a:r>
            <a:endParaRPr lang="en-US" dirty="0"/>
          </a:p>
        </p:txBody>
      </p:sp>
      <p:sp>
        <p:nvSpPr>
          <p:cNvPr id="3" name="Content Placeholder 2" descr="" title=""/>
          <p:cNvSpPr>
            <a:spLocks noGrp="1"/>
          </p:cNvSpPr>
          <p:nvPr>
            <p:ph idx="1"/>
          </p:nvPr>
        </p:nvSpPr>
        <p:spPr/>
        <p:txBody>
          <a:bodyPr>
            <a:normAutofit/>
          </a:bodyPr>
          <a:lstStyle/>
          <a:p>
            <a:r>
              <a:rPr lang="en-US" dirty="0" smtClean="0"/>
              <a:t>Counselors supervising decedent did not have license and not supervised</a:t>
            </a:r>
          </a:p>
          <a:p>
            <a:r>
              <a:rPr lang="en-US" dirty="0" smtClean="0"/>
              <a:t>Psychologist had application for licensure rejected</a:t>
            </a:r>
          </a:p>
          <a:p>
            <a:pPr lvl="1"/>
            <a:r>
              <a:rPr lang="en-US" dirty="0" smtClean="0"/>
              <a:t>On-line unaccredited psychology course </a:t>
            </a:r>
          </a:p>
          <a:p>
            <a:pPr lvl="1"/>
            <a:r>
              <a:rPr lang="en-US" dirty="0" smtClean="0"/>
              <a:t>Held herself out to be an experienced “doctor”</a:t>
            </a:r>
          </a:p>
          <a:p>
            <a:pPr lvl="1"/>
            <a:r>
              <a:rPr lang="en-US" dirty="0" smtClean="0"/>
              <a:t>Prescribed medications without required supervision</a:t>
            </a:r>
          </a:p>
          <a:p>
            <a:pPr marL="0" indent="0">
              <a:buNone/>
            </a:pPr>
            <a:endParaRPr lang="en-US" dirty="0"/>
          </a:p>
        </p:txBody>
      </p:sp>
      <p:pic>
        <p:nvPicPr>
          <p:cNvPr id="4" name="Picture 3" descr=""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5105400"/>
            <a:ext cx="1722101" cy="1585427"/>
          </a:xfrm>
          <a:prstGeom prst="rect">
            <a:avLst/>
          </a:prstGeom>
          <a:ln>
            <a:noFill/>
          </a:ln>
          <a:effectLst>
            <a:softEdge rad="112500"/>
          </a:effectLst>
        </p:spPr>
      </p:pic>
    </p:spTree>
    <p:extLst>
      <p:ext uri="{BB962C8B-B14F-4D97-AF65-F5344CB8AC3E}">
        <p14:creationId xmlns:p14="http://schemas.microsoft.com/office/powerpoint/2010/main" val="1952757334"/>
      </p:ext>
    </p:extLst>
  </p:cSld>
  <p:clrMapOvr>
    <a:masterClrMapping/>
  </p:clrMapOvr>
</p:sld>
</file>

<file path=ppt/slides/slide19.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b="1" i="1" dirty="0"/>
              <a:t>Escobar </a:t>
            </a:r>
            <a:r>
              <a:rPr lang="en-US" b="1" dirty="0"/>
              <a:t>Underlying Facts</a:t>
            </a:r>
            <a:endParaRPr lang="en-US" dirty="0"/>
          </a:p>
        </p:txBody>
      </p:sp>
      <p:sp>
        <p:nvSpPr>
          <p:cNvPr id="3" name="Content Placeholder 2" descr="" title=""/>
          <p:cNvSpPr>
            <a:spLocks noGrp="1"/>
          </p:cNvSpPr>
          <p:nvPr>
            <p:ph idx="1"/>
          </p:nvPr>
        </p:nvSpPr>
        <p:spPr/>
        <p:txBody>
          <a:bodyPr/>
          <a:lstStyle/>
          <a:p>
            <a:r>
              <a:rPr lang="en-US" dirty="0" smtClean="0"/>
              <a:t>Decedent was allergic to the prescribed medication</a:t>
            </a:r>
          </a:p>
          <a:p>
            <a:r>
              <a:rPr lang="en-US" dirty="0" smtClean="0"/>
              <a:t>Counselor had fraudulently obtained </a:t>
            </a:r>
            <a:r>
              <a:rPr lang="en-US" dirty="0" err="1" smtClean="0"/>
              <a:t>NPI</a:t>
            </a:r>
            <a:endParaRPr lang="en-US" dirty="0" smtClean="0"/>
          </a:p>
          <a:p>
            <a:r>
              <a:rPr lang="en-US" dirty="0" smtClean="0"/>
              <a:t>22 additional employees had false </a:t>
            </a:r>
            <a:r>
              <a:rPr lang="en-US" dirty="0" err="1" smtClean="0"/>
              <a:t>NPIs</a:t>
            </a:r>
            <a:r>
              <a:rPr lang="en-US" dirty="0" smtClean="0"/>
              <a:t> as licensed mental health professionals</a:t>
            </a:r>
          </a:p>
          <a:p>
            <a:r>
              <a:rPr lang="en-US" dirty="0" smtClean="0"/>
              <a:t>No supervision</a:t>
            </a:r>
            <a:endParaRPr lang="en-US" dirty="0"/>
          </a:p>
        </p:txBody>
      </p:sp>
      <p:pic>
        <p:nvPicPr>
          <p:cNvPr id="4" name="Picture 3" descr=""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4495800"/>
            <a:ext cx="1326318" cy="1578428"/>
          </a:xfrm>
          <a:prstGeom prst="rect">
            <a:avLst/>
          </a:prstGeom>
        </p:spPr>
      </p:pic>
    </p:spTree>
    <p:extLst>
      <p:ext uri="{BB962C8B-B14F-4D97-AF65-F5344CB8AC3E}">
        <p14:creationId xmlns:p14="http://schemas.microsoft.com/office/powerpoint/2010/main" val="2321637144"/>
      </p:ext>
    </p:extLst>
  </p:cSld>
  <p:clrMapOvr>
    <a:masterClrMapping/>
  </p:clrMapOvr>
</p:sld>
</file>

<file path=ppt/slides/slide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b="1" dirty="0" smtClean="0"/>
              <a:t>Overview</a:t>
            </a:r>
            <a:endParaRPr lang="en-US" b="1" dirty="0"/>
          </a:p>
        </p:txBody>
      </p:sp>
      <p:sp>
        <p:nvSpPr>
          <p:cNvPr id="3" name="Content Placeholder 2" descr="" title=""/>
          <p:cNvSpPr>
            <a:spLocks noGrp="1"/>
          </p:cNvSpPr>
          <p:nvPr>
            <p:ph idx="1"/>
          </p:nvPr>
        </p:nvSpPr>
        <p:spPr/>
        <p:txBody>
          <a:bodyPr>
            <a:normAutofit fontScale="85000" lnSpcReduction="20000"/>
          </a:bodyPr>
          <a:lstStyle/>
          <a:p>
            <a:r>
              <a:rPr lang="en-US" dirty="0"/>
              <a:t>False Claims </a:t>
            </a:r>
            <a:r>
              <a:rPr lang="en-US" dirty="0" smtClean="0"/>
              <a:t>Act</a:t>
            </a:r>
          </a:p>
          <a:p>
            <a:r>
              <a:rPr lang="en-US" dirty="0" smtClean="0"/>
              <a:t>Criminal and Civil Liability</a:t>
            </a:r>
            <a:endParaRPr lang="en-US" dirty="0"/>
          </a:p>
          <a:p>
            <a:r>
              <a:rPr lang="en-US" dirty="0" smtClean="0"/>
              <a:t>Conditions of Payment &amp; Conditions of Participation </a:t>
            </a:r>
          </a:p>
          <a:p>
            <a:r>
              <a:rPr lang="en-US" dirty="0" smtClean="0"/>
              <a:t>Healthcare Enforcement</a:t>
            </a:r>
          </a:p>
          <a:p>
            <a:r>
              <a:rPr lang="en-US" dirty="0" smtClean="0"/>
              <a:t>United Memorial Hospital – Criminal Liability</a:t>
            </a:r>
          </a:p>
          <a:p>
            <a:r>
              <a:rPr lang="en-US" dirty="0" smtClean="0"/>
              <a:t>Redding Hospital – Unnecessary Services</a:t>
            </a:r>
          </a:p>
          <a:p>
            <a:r>
              <a:rPr lang="en-US" dirty="0" err="1" smtClean="0"/>
              <a:t>Azmat</a:t>
            </a:r>
            <a:r>
              <a:rPr lang="en-US" dirty="0" smtClean="0"/>
              <a:t> – Worthless Services</a:t>
            </a:r>
          </a:p>
          <a:p>
            <a:r>
              <a:rPr lang="en-US" dirty="0" smtClean="0"/>
              <a:t>Whistleblowers</a:t>
            </a:r>
          </a:p>
          <a:p>
            <a:r>
              <a:rPr lang="en-US" dirty="0" smtClean="0"/>
              <a:t>Compliance and the Medical Staff</a:t>
            </a:r>
          </a:p>
          <a:p>
            <a:r>
              <a:rPr lang="en-US" dirty="0" smtClean="0"/>
              <a:t>Case Studies</a:t>
            </a:r>
            <a:endParaRPr lang="en-US" dirty="0"/>
          </a:p>
        </p:txBody>
      </p:sp>
      <p:pic>
        <p:nvPicPr>
          <p:cNvPr id="4" name="Picture 3" descr=""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821410"/>
            <a:ext cx="1828800" cy="1549830"/>
          </a:xfrm>
          <a:prstGeom prst="rect">
            <a:avLst/>
          </a:prstGeom>
          <a:ln>
            <a:noFill/>
          </a:ln>
          <a:effectLst>
            <a:softEdge rad="112500"/>
          </a:effectLst>
        </p:spPr>
      </p:pic>
    </p:spTree>
    <p:extLst>
      <p:ext uri="{BB962C8B-B14F-4D97-AF65-F5344CB8AC3E}">
        <p14:creationId xmlns:p14="http://schemas.microsoft.com/office/powerpoint/2010/main" val="694975575"/>
      </p:ext>
    </p:extLst>
  </p:cSld>
  <p:clrMapOvr>
    <a:masterClrMapping/>
  </p:clrMapOvr>
</p:sld>
</file>

<file path=ppt/slides/slide20.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533400" y="304800"/>
            <a:ext cx="8229600" cy="1143000"/>
          </a:xfrm>
        </p:spPr>
        <p:txBody>
          <a:bodyPr>
            <a:noAutofit/>
          </a:bodyPr>
          <a:lstStyle/>
          <a:p>
            <a:r>
              <a:rPr lang="en-US" sz="3200" b="1" dirty="0" smtClean="0"/>
              <a:t>Conditions of Payment </a:t>
            </a:r>
            <a:br>
              <a:rPr lang="en-US" sz="3200" b="1" dirty="0" smtClean="0"/>
            </a:br>
            <a:r>
              <a:rPr lang="en-US" sz="3200" b="1" dirty="0" smtClean="0"/>
              <a:t>vs. </a:t>
            </a:r>
            <a:br>
              <a:rPr lang="en-US" sz="3200" b="1" dirty="0" smtClean="0"/>
            </a:br>
            <a:r>
              <a:rPr lang="en-US" sz="3200" b="1" dirty="0" smtClean="0"/>
              <a:t>Conditions of Participation</a:t>
            </a:r>
            <a:endParaRPr lang="en-US" sz="3200" b="1" dirty="0"/>
          </a:p>
        </p:txBody>
      </p:sp>
      <p:sp>
        <p:nvSpPr>
          <p:cNvPr id="3" name="Content Placeholder 2" descr="" title=""/>
          <p:cNvSpPr>
            <a:spLocks noGrp="1"/>
          </p:cNvSpPr>
          <p:nvPr>
            <p:ph idx="1"/>
          </p:nvPr>
        </p:nvSpPr>
        <p:spPr/>
        <p:txBody>
          <a:bodyPr/>
          <a:lstStyle/>
          <a:p>
            <a:pPr lvl="0" eaLnBrk="0" fontAlgn="base" hangingPunct="0"/>
            <a:endParaRPr lang="en-US" b="1" dirty="0" smtClean="0"/>
          </a:p>
          <a:p>
            <a:pPr lvl="0" eaLnBrk="0" fontAlgn="base" hangingPunct="0"/>
            <a:r>
              <a:rPr lang="en-US" sz="2800" b="1" dirty="0" smtClean="0"/>
              <a:t>Payment </a:t>
            </a:r>
            <a:r>
              <a:rPr lang="en-US" sz="2800" dirty="0"/>
              <a:t>– </a:t>
            </a:r>
            <a:r>
              <a:rPr lang="en-US" sz="2800" b="1" dirty="0"/>
              <a:t>Conditions which must be met to be </a:t>
            </a:r>
            <a:r>
              <a:rPr lang="en-US" sz="2800" b="1" dirty="0" smtClean="0"/>
              <a:t>paid</a:t>
            </a:r>
          </a:p>
          <a:p>
            <a:pPr eaLnBrk="0" fontAlgn="base" hangingPunct="0"/>
            <a:r>
              <a:rPr lang="en-US" sz="2800" b="1" dirty="0" smtClean="0"/>
              <a:t>Participation </a:t>
            </a:r>
            <a:r>
              <a:rPr lang="en-US" sz="2800" b="1" dirty="0"/>
              <a:t>– Conditions which must be met </a:t>
            </a:r>
            <a:r>
              <a:rPr lang="en-US" sz="2800" b="1" dirty="0" smtClean="0"/>
              <a:t>to participate </a:t>
            </a:r>
            <a:r>
              <a:rPr lang="en-US" sz="2800" b="1" dirty="0"/>
              <a:t>in a </a:t>
            </a:r>
            <a:r>
              <a:rPr lang="en-US" sz="2800" b="1" dirty="0" smtClean="0"/>
              <a:t>federal </a:t>
            </a:r>
            <a:r>
              <a:rPr lang="en-US" sz="2800" b="1" dirty="0"/>
              <a:t>health care </a:t>
            </a:r>
            <a:r>
              <a:rPr lang="en-US" sz="2800" b="1" dirty="0" smtClean="0"/>
              <a:t>program</a:t>
            </a:r>
          </a:p>
          <a:p>
            <a:pPr marL="0" indent="0" eaLnBrk="0" fontAlgn="base" hangingPunct="0">
              <a:buNone/>
            </a:pPr>
            <a:endParaRPr lang="en-US" dirty="0"/>
          </a:p>
          <a:p>
            <a:pPr lvl="0" eaLnBrk="0" fontAlgn="base" hangingPunct="0"/>
            <a:endParaRPr lang="en-US" dirty="0"/>
          </a:p>
          <a:p>
            <a:pPr marL="0" indent="0">
              <a:buNone/>
            </a:pPr>
            <a:endParaRPr lang="en-US" dirty="0"/>
          </a:p>
        </p:txBody>
      </p:sp>
      <p:pic>
        <p:nvPicPr>
          <p:cNvPr id="4" name="Picture 3" descr=""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7773" y="4584440"/>
            <a:ext cx="3181350" cy="1361005"/>
          </a:xfrm>
          <a:prstGeom prst="rect">
            <a:avLst/>
          </a:prstGeom>
          <a:ln>
            <a:noFill/>
          </a:ln>
          <a:effectLst>
            <a:softEdge rad="112500"/>
          </a:effectLst>
        </p:spPr>
      </p:pic>
    </p:spTree>
    <p:extLst>
      <p:ext uri="{BB962C8B-B14F-4D97-AF65-F5344CB8AC3E}">
        <p14:creationId xmlns:p14="http://schemas.microsoft.com/office/powerpoint/2010/main" val="3316196739"/>
      </p:ext>
    </p:extLst>
  </p:cSld>
  <p:clrMapOvr>
    <a:masterClrMapping/>
  </p:clrMapOvr>
</p:sld>
</file>

<file path=ppt/slides/slide2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smtClean="0"/>
              <a:t>Medicare Attestation</a:t>
            </a:r>
            <a:endParaRPr lang="en-US" dirty="0"/>
          </a:p>
        </p:txBody>
      </p:sp>
      <p:sp>
        <p:nvSpPr>
          <p:cNvPr id="3" name="Content Placeholder 2" descr="" title=""/>
          <p:cNvSpPr>
            <a:spLocks noGrp="1"/>
          </p:cNvSpPr>
          <p:nvPr>
            <p:ph idx="1"/>
          </p:nvPr>
        </p:nvSpPr>
        <p:spPr/>
        <p:txBody>
          <a:bodyPr/>
          <a:lstStyle/>
          <a:p>
            <a:pPr eaLnBrk="0" fontAlgn="base" hangingPunct="0"/>
            <a:r>
              <a:rPr lang="en-US" sz="2000" dirty="0"/>
              <a:t>Notice to Physicians: Medicare payment to hospitals is based in part on each patient's principal and secondary diagnoses and the major </a:t>
            </a:r>
            <a:r>
              <a:rPr lang="en-US" sz="2000" dirty="0" smtClean="0"/>
              <a:t>procedures performed </a:t>
            </a:r>
            <a:r>
              <a:rPr lang="en-US" sz="2000" dirty="0"/>
              <a:t>on the patient, as attested to by the patient's attending physician by virtue of his or her signature in the medical record. </a:t>
            </a:r>
            <a:r>
              <a:rPr lang="en-US" sz="2000" b="1" dirty="0"/>
              <a:t>Anyone who misrepresents, falsifies, or conceals essential information required for payment of Federal funds, may be subject to fine, imprisonment, or civil penalty under applicable Federal laws.</a:t>
            </a:r>
          </a:p>
          <a:p>
            <a:pPr lvl="1"/>
            <a:r>
              <a:rPr lang="en-US" sz="2000" dirty="0" smtClean="0"/>
              <a:t>42 CFR 412.46(b)</a:t>
            </a:r>
            <a:endParaRPr lang="en-US" sz="2000" dirty="0"/>
          </a:p>
        </p:txBody>
      </p:sp>
    </p:spTree>
    <p:extLst>
      <p:ext uri="{BB962C8B-B14F-4D97-AF65-F5344CB8AC3E}">
        <p14:creationId xmlns:p14="http://schemas.microsoft.com/office/powerpoint/2010/main" val="1935747473"/>
      </p:ext>
    </p:extLst>
  </p:cSld>
  <p:clrMapOvr>
    <a:masterClrMapping/>
  </p:clrMapOvr>
</p:sld>
</file>

<file path=ppt/slides/slide2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smtClean="0"/>
              <a:t>Medicare Attestation</a:t>
            </a:r>
            <a:endParaRPr lang="en-US" dirty="0"/>
          </a:p>
        </p:txBody>
      </p:sp>
      <p:sp>
        <p:nvSpPr>
          <p:cNvPr id="3" name="Content Placeholder 2" descr="" title=""/>
          <p:cNvSpPr>
            <a:spLocks noGrp="1"/>
          </p:cNvSpPr>
          <p:nvPr>
            <p:ph idx="1"/>
          </p:nvPr>
        </p:nvSpPr>
        <p:spPr/>
        <p:txBody>
          <a:bodyPr/>
          <a:lstStyle/>
          <a:p>
            <a:r>
              <a:rPr lang="en-US" sz="2400" dirty="0"/>
              <a:t>Completion of acknowledgment. The acknowledgment must be completed by the physician at the time that the physician is granted admitting privileges at the hospital, or before or at the time the physician admits his or her first patient. </a:t>
            </a:r>
            <a:r>
              <a:rPr lang="en-US" sz="2400" b="1" dirty="0" smtClean="0"/>
              <a:t>Existing acknowledgements signed by the physicians already on staff remain in effect as long as the physician has admitting privileges at the hospital.</a:t>
            </a:r>
            <a:endParaRPr lang="en-US" sz="2400" b="1" dirty="0"/>
          </a:p>
          <a:p>
            <a:pPr marL="914400" lvl="2" indent="0">
              <a:buNone/>
            </a:pPr>
            <a:r>
              <a:rPr lang="en-US" sz="2000" dirty="0" smtClean="0"/>
              <a:t>42 CFR 424.16(c)</a:t>
            </a:r>
            <a:endParaRPr lang="en-US" sz="2000" dirty="0"/>
          </a:p>
        </p:txBody>
      </p:sp>
    </p:spTree>
    <p:extLst>
      <p:ext uri="{BB962C8B-B14F-4D97-AF65-F5344CB8AC3E}">
        <p14:creationId xmlns:p14="http://schemas.microsoft.com/office/powerpoint/2010/main" val="973108069"/>
      </p:ext>
    </p:extLst>
  </p:cSld>
  <p:clrMapOvr>
    <a:masterClrMapping/>
  </p:clrMapOvr>
</p:sld>
</file>

<file path=ppt/slides/slide2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b="1" dirty="0" smtClean="0"/>
              <a:t>COP’s and the False Claims Act</a:t>
            </a:r>
            <a:endParaRPr lang="en-US" b="1" dirty="0"/>
          </a:p>
        </p:txBody>
      </p:sp>
      <p:sp>
        <p:nvSpPr>
          <p:cNvPr id="3" name="Content Placeholder 2" descr="" title=""/>
          <p:cNvSpPr>
            <a:spLocks noGrp="1"/>
          </p:cNvSpPr>
          <p:nvPr>
            <p:ph idx="1"/>
          </p:nvPr>
        </p:nvSpPr>
        <p:spPr/>
        <p:txBody>
          <a:bodyPr/>
          <a:lstStyle/>
          <a:p>
            <a:r>
              <a:rPr lang="en-US" b="1" dirty="0" smtClean="0"/>
              <a:t>Express Certification</a:t>
            </a:r>
          </a:p>
          <a:p>
            <a:pPr lvl="1"/>
            <a:r>
              <a:rPr lang="en-US" dirty="0" smtClean="0"/>
              <a:t>Complied with all Conditions of Payment</a:t>
            </a:r>
          </a:p>
          <a:p>
            <a:r>
              <a:rPr lang="en-US" b="1" dirty="0" smtClean="0"/>
              <a:t>Implied Certification</a:t>
            </a:r>
          </a:p>
          <a:p>
            <a:pPr lvl="1"/>
            <a:r>
              <a:rPr lang="en-US" dirty="0" smtClean="0"/>
              <a:t>Complied with all Conditions of Payment and Participation</a:t>
            </a:r>
            <a:endParaRPr lang="en-US" dirty="0"/>
          </a:p>
        </p:txBody>
      </p:sp>
      <p:pic>
        <p:nvPicPr>
          <p:cNvPr id="4" name="Picture 3" descr=""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267201"/>
            <a:ext cx="2095500" cy="2038351"/>
          </a:xfrm>
          <a:prstGeom prst="rect">
            <a:avLst/>
          </a:prstGeom>
        </p:spPr>
      </p:pic>
    </p:spTree>
    <p:extLst>
      <p:ext uri="{BB962C8B-B14F-4D97-AF65-F5344CB8AC3E}">
        <p14:creationId xmlns:p14="http://schemas.microsoft.com/office/powerpoint/2010/main" val="2378705554"/>
      </p:ext>
    </p:extLst>
  </p:cSld>
  <p:clrMapOvr>
    <a:masterClrMapping/>
  </p:clrMapOvr>
</p:sld>
</file>

<file path=ppt/slides/slide2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fontScale="90000"/>
          </a:bodyPr>
          <a:lstStyle/>
          <a:p>
            <a:r>
              <a:rPr lang="en-US" b="1" dirty="0" smtClean="0"/>
              <a:t>Expansion of False Claims Act Liability</a:t>
            </a:r>
            <a:endParaRPr lang="en-US" b="1" dirty="0"/>
          </a:p>
        </p:txBody>
      </p:sp>
      <p:sp>
        <p:nvSpPr>
          <p:cNvPr id="3" name="Content Placeholder 2" descr="" title=""/>
          <p:cNvSpPr>
            <a:spLocks noGrp="1"/>
          </p:cNvSpPr>
          <p:nvPr>
            <p:ph idx="1"/>
          </p:nvPr>
        </p:nvSpPr>
        <p:spPr/>
        <p:txBody>
          <a:bodyPr/>
          <a:lstStyle/>
          <a:p>
            <a:r>
              <a:rPr lang="en-US" dirty="0" smtClean="0"/>
              <a:t>One year later –</a:t>
            </a:r>
          </a:p>
          <a:p>
            <a:pPr marL="0" indent="0">
              <a:buNone/>
            </a:pPr>
            <a:endParaRPr lang="en-US" dirty="0" smtClean="0"/>
          </a:p>
          <a:p>
            <a:pPr marL="0" indent="0" algn="ctr">
              <a:buNone/>
            </a:pPr>
            <a:r>
              <a:rPr lang="en-US" b="1" i="1" dirty="0" smtClean="0"/>
              <a:t>Universal Health Services </a:t>
            </a:r>
          </a:p>
          <a:p>
            <a:pPr marL="0" indent="0" algn="ctr">
              <a:buNone/>
            </a:pPr>
            <a:r>
              <a:rPr lang="en-US" b="1" i="1" dirty="0" smtClean="0"/>
              <a:t>v. </a:t>
            </a:r>
          </a:p>
          <a:p>
            <a:pPr marL="0" indent="0" algn="ctr">
              <a:buNone/>
            </a:pPr>
            <a:r>
              <a:rPr lang="en-US" b="1" i="1" dirty="0" smtClean="0"/>
              <a:t>United States ex. rel. Escobar</a:t>
            </a:r>
            <a:endParaRPr lang="en-US" b="1" i="1" dirty="0"/>
          </a:p>
        </p:txBody>
      </p:sp>
      <p:pic>
        <p:nvPicPr>
          <p:cNvPr id="4" name="Picture 3" descr=""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0688" y="1256523"/>
            <a:ext cx="1336549" cy="1421492"/>
          </a:xfrm>
          <a:prstGeom prst="rect">
            <a:avLst/>
          </a:prstGeom>
        </p:spPr>
      </p:pic>
    </p:spTree>
    <p:extLst>
      <p:ext uri="{BB962C8B-B14F-4D97-AF65-F5344CB8AC3E}">
        <p14:creationId xmlns:p14="http://schemas.microsoft.com/office/powerpoint/2010/main" val="2968576687"/>
      </p:ext>
    </p:extLst>
  </p:cSld>
  <p:clrMapOvr>
    <a:masterClrMapping/>
  </p:clrMapOvr>
</p:sld>
</file>

<file path=ppt/slides/slide2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b="1" i="1" dirty="0" smtClean="0"/>
              <a:t>Escobar </a:t>
            </a:r>
            <a:r>
              <a:rPr lang="en-US" b="1" dirty="0" smtClean="0"/>
              <a:t>Underlying Facts</a:t>
            </a:r>
            <a:endParaRPr lang="en-US" b="1" i="1" dirty="0"/>
          </a:p>
        </p:txBody>
      </p:sp>
      <p:sp>
        <p:nvSpPr>
          <p:cNvPr id="3" name="Content Placeholder 2" descr="" title=""/>
          <p:cNvSpPr>
            <a:spLocks noGrp="1"/>
          </p:cNvSpPr>
          <p:nvPr>
            <p:ph idx="1"/>
          </p:nvPr>
        </p:nvSpPr>
        <p:spPr/>
        <p:txBody>
          <a:bodyPr/>
          <a:lstStyle/>
          <a:p>
            <a:r>
              <a:rPr lang="en-US" sz="2800" dirty="0" smtClean="0"/>
              <a:t>Patient died from seizure after receiving mental health treatment</a:t>
            </a:r>
          </a:p>
          <a:p>
            <a:r>
              <a:rPr lang="en-US" sz="2800" dirty="0" err="1" smtClean="0"/>
              <a:t>UHS</a:t>
            </a:r>
            <a:r>
              <a:rPr lang="en-US" sz="2800" dirty="0" smtClean="0"/>
              <a:t> employed unlicensed and unsupervised personnel</a:t>
            </a:r>
          </a:p>
          <a:p>
            <a:r>
              <a:rPr lang="en-US" sz="2800" dirty="0" err="1" smtClean="0"/>
              <a:t>UHS</a:t>
            </a:r>
            <a:r>
              <a:rPr lang="en-US" sz="2800" dirty="0" smtClean="0"/>
              <a:t> billed for treatment</a:t>
            </a:r>
          </a:p>
          <a:p>
            <a:r>
              <a:rPr lang="en-US" sz="2800" dirty="0" smtClean="0"/>
              <a:t>Only one of five individuals treating decedent were properly licensed or supervised</a:t>
            </a:r>
            <a:endParaRPr lang="en-US" sz="2800" dirty="0"/>
          </a:p>
        </p:txBody>
      </p:sp>
      <p:pic>
        <p:nvPicPr>
          <p:cNvPr id="4" name="Picture 3" descr=""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9512" y="3068215"/>
            <a:ext cx="1157288" cy="1098551"/>
          </a:xfrm>
          <a:prstGeom prst="rect">
            <a:avLst/>
          </a:prstGeom>
          <a:ln>
            <a:noFill/>
          </a:ln>
          <a:effectLst>
            <a:softEdge rad="112500"/>
          </a:effectLst>
        </p:spPr>
      </p:pic>
    </p:spTree>
    <p:extLst>
      <p:ext uri="{BB962C8B-B14F-4D97-AF65-F5344CB8AC3E}">
        <p14:creationId xmlns:p14="http://schemas.microsoft.com/office/powerpoint/2010/main" val="1884005124"/>
      </p:ext>
    </p:extLst>
  </p:cSld>
  <p:clrMapOvr>
    <a:masterClrMapping/>
  </p:clrMapOvr>
</p:sld>
</file>

<file path=ppt/slides/slide2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b="1" i="1" dirty="0"/>
              <a:t>Escobar </a:t>
            </a:r>
            <a:r>
              <a:rPr lang="en-US" b="1" dirty="0"/>
              <a:t>Underlying Facts</a:t>
            </a:r>
            <a:endParaRPr lang="en-US" dirty="0"/>
          </a:p>
        </p:txBody>
      </p:sp>
      <p:sp>
        <p:nvSpPr>
          <p:cNvPr id="3" name="Content Placeholder 2" descr="" title=""/>
          <p:cNvSpPr>
            <a:spLocks noGrp="1"/>
          </p:cNvSpPr>
          <p:nvPr>
            <p:ph idx="1"/>
          </p:nvPr>
        </p:nvSpPr>
        <p:spPr/>
        <p:txBody>
          <a:bodyPr>
            <a:normAutofit/>
          </a:bodyPr>
          <a:lstStyle/>
          <a:p>
            <a:r>
              <a:rPr lang="en-US" dirty="0" smtClean="0"/>
              <a:t>Counselors supervising decedent did not have license and not supervised</a:t>
            </a:r>
          </a:p>
          <a:p>
            <a:r>
              <a:rPr lang="en-US" dirty="0" smtClean="0"/>
              <a:t>Psychologist had application for licensure rejected</a:t>
            </a:r>
          </a:p>
          <a:p>
            <a:pPr lvl="1"/>
            <a:r>
              <a:rPr lang="en-US" dirty="0" smtClean="0"/>
              <a:t>On-line unaccredited psychology course </a:t>
            </a:r>
          </a:p>
          <a:p>
            <a:pPr lvl="1"/>
            <a:r>
              <a:rPr lang="en-US" dirty="0" smtClean="0"/>
              <a:t>Held herself out to be an experienced “doctor”</a:t>
            </a:r>
          </a:p>
          <a:p>
            <a:pPr lvl="1"/>
            <a:r>
              <a:rPr lang="en-US" dirty="0" smtClean="0"/>
              <a:t>Prescribed medications without required supervision</a:t>
            </a:r>
          </a:p>
          <a:p>
            <a:pPr marL="0" indent="0">
              <a:buNone/>
            </a:pPr>
            <a:endParaRPr lang="en-US" dirty="0"/>
          </a:p>
        </p:txBody>
      </p:sp>
      <p:pic>
        <p:nvPicPr>
          <p:cNvPr id="4" name="Picture 3" descr=""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5181600"/>
            <a:ext cx="1722101" cy="1585427"/>
          </a:xfrm>
          <a:prstGeom prst="rect">
            <a:avLst/>
          </a:prstGeom>
          <a:ln>
            <a:noFill/>
          </a:ln>
          <a:effectLst>
            <a:softEdge rad="112500"/>
          </a:effectLst>
        </p:spPr>
      </p:pic>
    </p:spTree>
    <p:extLst>
      <p:ext uri="{BB962C8B-B14F-4D97-AF65-F5344CB8AC3E}">
        <p14:creationId xmlns:p14="http://schemas.microsoft.com/office/powerpoint/2010/main" val="1952757334"/>
      </p:ext>
    </p:extLst>
  </p:cSld>
  <p:clrMapOvr>
    <a:masterClrMapping/>
  </p:clrMapOvr>
</p:sld>
</file>

<file path=ppt/slides/slide2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b="1" i="1" dirty="0"/>
              <a:t>Escobar </a:t>
            </a:r>
            <a:r>
              <a:rPr lang="en-US" b="1" dirty="0"/>
              <a:t>Underlying Facts</a:t>
            </a:r>
            <a:endParaRPr lang="en-US" dirty="0"/>
          </a:p>
        </p:txBody>
      </p:sp>
      <p:sp>
        <p:nvSpPr>
          <p:cNvPr id="3" name="Content Placeholder 2" descr="" title=""/>
          <p:cNvSpPr>
            <a:spLocks noGrp="1"/>
          </p:cNvSpPr>
          <p:nvPr>
            <p:ph idx="1"/>
          </p:nvPr>
        </p:nvSpPr>
        <p:spPr/>
        <p:txBody>
          <a:bodyPr/>
          <a:lstStyle/>
          <a:p>
            <a:r>
              <a:rPr lang="en-US" dirty="0" smtClean="0"/>
              <a:t>Decedent was allergic to the prescribed medication</a:t>
            </a:r>
          </a:p>
          <a:p>
            <a:r>
              <a:rPr lang="en-US" dirty="0" smtClean="0"/>
              <a:t>Counselor had fraudulently obtained </a:t>
            </a:r>
            <a:r>
              <a:rPr lang="en-US" dirty="0" err="1" smtClean="0"/>
              <a:t>NPI</a:t>
            </a:r>
            <a:endParaRPr lang="en-US" dirty="0" smtClean="0"/>
          </a:p>
          <a:p>
            <a:r>
              <a:rPr lang="en-US" dirty="0" smtClean="0"/>
              <a:t>22 additional employees had false </a:t>
            </a:r>
            <a:r>
              <a:rPr lang="en-US" dirty="0" err="1" smtClean="0"/>
              <a:t>NPIs</a:t>
            </a:r>
            <a:r>
              <a:rPr lang="en-US" dirty="0" smtClean="0"/>
              <a:t> as licensed mental health professionals</a:t>
            </a:r>
          </a:p>
          <a:p>
            <a:r>
              <a:rPr lang="en-US" dirty="0" smtClean="0"/>
              <a:t>No supervision</a:t>
            </a:r>
            <a:endParaRPr lang="en-US" dirty="0"/>
          </a:p>
        </p:txBody>
      </p:sp>
      <p:pic>
        <p:nvPicPr>
          <p:cNvPr id="4" name="Picture 3" descr=""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7605" y="4572000"/>
            <a:ext cx="1326318" cy="1578428"/>
          </a:xfrm>
          <a:prstGeom prst="rect">
            <a:avLst/>
          </a:prstGeom>
        </p:spPr>
      </p:pic>
    </p:spTree>
    <p:extLst>
      <p:ext uri="{BB962C8B-B14F-4D97-AF65-F5344CB8AC3E}">
        <p14:creationId xmlns:p14="http://schemas.microsoft.com/office/powerpoint/2010/main" val="2321637144"/>
      </p:ext>
    </p:extLst>
  </p:cSld>
  <p:clrMapOvr>
    <a:masterClrMapping/>
  </p:clrMapOvr>
</p:sld>
</file>

<file path=ppt/slides/slide28.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endParaRPr lang="en-US"/>
          </a:p>
        </p:txBody>
      </p:sp>
      <p:pic>
        <p:nvPicPr>
          <p:cNvPr id="6" name="Content Placeholder 5" descr="" titl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3312" y="2791619"/>
            <a:ext cx="2162175" cy="1990725"/>
          </a:xfrm>
        </p:spPr>
      </p:pic>
      <p:pic>
        <p:nvPicPr>
          <p:cNvPr id="7" name="Picture 6" descr=""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646176"/>
            <a:ext cx="4876800" cy="5396992"/>
          </a:xfrm>
          <a:prstGeom prst="rect">
            <a:avLst/>
          </a:prstGeom>
        </p:spPr>
      </p:pic>
    </p:spTree>
    <p:extLst>
      <p:ext uri="{BB962C8B-B14F-4D97-AF65-F5344CB8AC3E}">
        <p14:creationId xmlns:p14="http://schemas.microsoft.com/office/powerpoint/2010/main" val="2676746728"/>
      </p:ext>
    </p:extLst>
  </p:cSld>
  <p:clrMapOvr>
    <a:masterClrMapping/>
  </p:clrMapOvr>
</p:sld>
</file>

<file path=ppt/slides/slide2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endParaRPr lang="en-US"/>
          </a:p>
        </p:txBody>
      </p:sp>
      <p:pic>
        <p:nvPicPr>
          <p:cNvPr id="4" name="Picture" descr="" title=""/>
          <p:cNvPicPr>
            <a:picLocks noGrp="1"/>
          </p:cNvPicPr>
          <p:nvPr>
            <p:ph idx="1"/>
          </p:nvPr>
        </p:nvPicPr>
        <p:blipFill>
          <a:blip r:embed="rId2"/>
          <a:stretch>
            <a:fillRect/>
          </a:stretch>
        </p:blipFill>
        <p:spPr>
          <a:xfrm>
            <a:off x="1752600" y="533400"/>
            <a:ext cx="6172200" cy="5715000"/>
          </a:xfrm>
          <a:prstGeom prst="rect">
            <a:avLst/>
          </a:prstGeom>
        </p:spPr>
      </p:pic>
    </p:spTree>
    <p:extLst>
      <p:ext uri="{BB962C8B-B14F-4D97-AF65-F5344CB8AC3E}">
        <p14:creationId xmlns:p14="http://schemas.microsoft.com/office/powerpoint/2010/main" val="2294055917"/>
      </p:ext>
    </p:extLst>
  </p:cSld>
  <p:clrMapOvr>
    <a:masterClrMapping/>
  </p:clrMapOvr>
</p:sld>
</file>

<file path=ppt/slides/slide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endParaRPr lang="en-US"/>
          </a:p>
        </p:txBody>
      </p:sp>
      <p:pic>
        <p:nvPicPr>
          <p:cNvPr id="4" name="Content Placeholder 3" descr="" titl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4906" y="945503"/>
            <a:ext cx="6316825" cy="5371099"/>
          </a:xfrm>
        </p:spPr>
      </p:pic>
    </p:spTree>
    <p:extLst>
      <p:ext uri="{BB962C8B-B14F-4D97-AF65-F5344CB8AC3E}">
        <p14:creationId xmlns:p14="http://schemas.microsoft.com/office/powerpoint/2010/main" val="2486140124"/>
      </p:ext>
    </p:extLst>
  </p:cSld>
  <p:clrMapOvr>
    <a:masterClrMapping/>
  </p:clrMapOvr>
</p:sld>
</file>

<file path=ppt/slides/slide30.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endParaRPr lang="en-US"/>
          </a:p>
        </p:txBody>
      </p:sp>
      <p:pic>
        <p:nvPicPr>
          <p:cNvPr id="1026" name="Picture 2" descr="" tit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5840" y="762000"/>
            <a:ext cx="7104760" cy="5287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3547799"/>
      </p:ext>
    </p:extLst>
  </p:cSld>
  <p:clrMapOvr>
    <a:masterClrMapping/>
  </p:clrMapOvr>
</p:sld>
</file>

<file path=ppt/slides/slide3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b="1" dirty="0" err="1" smtClean="0"/>
              <a:t>FCA</a:t>
            </a:r>
            <a:r>
              <a:rPr lang="en-US" b="1" dirty="0" smtClean="0"/>
              <a:t> Health Care Recoveries</a:t>
            </a:r>
            <a:endParaRPr lang="en-US" b="1" dirty="0"/>
          </a:p>
        </p:txBody>
      </p:sp>
      <p:pic>
        <p:nvPicPr>
          <p:cNvPr id="4" name="Content Placeholder 3" descr="" titl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524000"/>
            <a:ext cx="8153400" cy="4114800"/>
          </a:xfrm>
        </p:spPr>
      </p:pic>
    </p:spTree>
    <p:extLst>
      <p:ext uri="{BB962C8B-B14F-4D97-AF65-F5344CB8AC3E}">
        <p14:creationId xmlns:p14="http://schemas.microsoft.com/office/powerpoint/2010/main" val="3601554724"/>
      </p:ext>
    </p:extLst>
  </p:cSld>
  <p:clrMapOvr>
    <a:masterClrMapping/>
  </p:clrMapOvr>
</p:sld>
</file>

<file path=ppt/slides/slide3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b="1" dirty="0" err="1" smtClean="0"/>
              <a:t>FCA</a:t>
            </a:r>
            <a:r>
              <a:rPr lang="en-US" b="1" dirty="0" smtClean="0"/>
              <a:t> Annual Volume</a:t>
            </a:r>
            <a:endParaRPr lang="en-US" b="1" dirty="0"/>
          </a:p>
        </p:txBody>
      </p:sp>
      <p:pic>
        <p:nvPicPr>
          <p:cNvPr id="4" name="Content Placeholder 3" descr="" titl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524000"/>
            <a:ext cx="8153400" cy="3962400"/>
          </a:xfrm>
        </p:spPr>
      </p:pic>
    </p:spTree>
    <p:extLst>
      <p:ext uri="{BB962C8B-B14F-4D97-AF65-F5344CB8AC3E}">
        <p14:creationId xmlns:p14="http://schemas.microsoft.com/office/powerpoint/2010/main" val="3962349146"/>
      </p:ext>
    </p:extLst>
  </p:cSld>
  <p:clrMapOvr>
    <a:masterClrMapping/>
  </p:clrMapOvr>
</p:sld>
</file>

<file path=ppt/slides/slide3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b="1" dirty="0" err="1" smtClean="0"/>
              <a:t>FCA</a:t>
            </a:r>
            <a:r>
              <a:rPr lang="en-US" b="1" dirty="0" smtClean="0"/>
              <a:t> Recoveries</a:t>
            </a:r>
            <a:endParaRPr lang="en-US" b="1" dirty="0"/>
          </a:p>
        </p:txBody>
      </p:sp>
      <p:pic>
        <p:nvPicPr>
          <p:cNvPr id="4" name="Content Placeholder 3" descr="" titl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371600"/>
            <a:ext cx="8382000" cy="4343400"/>
          </a:xfrm>
        </p:spPr>
      </p:pic>
    </p:spTree>
    <p:extLst>
      <p:ext uri="{BB962C8B-B14F-4D97-AF65-F5344CB8AC3E}">
        <p14:creationId xmlns:p14="http://schemas.microsoft.com/office/powerpoint/2010/main" val="436244313"/>
      </p:ext>
    </p:extLst>
  </p:cSld>
  <p:clrMapOvr>
    <a:masterClrMapping/>
  </p:clrMapOvr>
</p:sld>
</file>

<file path=ppt/slides/slide3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fontScale="90000"/>
          </a:bodyPr>
          <a:lstStyle/>
          <a:p>
            <a:r>
              <a:rPr lang="en-US" b="1" dirty="0" smtClean="0"/>
              <a:t>HEAT</a:t>
            </a:r>
            <a:br>
              <a:rPr lang="en-US" b="1" dirty="0" smtClean="0"/>
            </a:br>
            <a:r>
              <a:rPr lang="en-US" sz="2200" dirty="0" smtClean="0"/>
              <a:t>Healthcare Fraud and Abuse Enforcement Team</a:t>
            </a:r>
            <a:endParaRPr lang="en-US" sz="2200" b="1" dirty="0"/>
          </a:p>
        </p:txBody>
      </p:sp>
      <p:sp>
        <p:nvSpPr>
          <p:cNvPr id="3" name="Content Placeholder 2" descr="" title=""/>
          <p:cNvSpPr>
            <a:spLocks noGrp="1"/>
          </p:cNvSpPr>
          <p:nvPr>
            <p:ph idx="1"/>
          </p:nvPr>
        </p:nvSpPr>
        <p:spPr/>
        <p:txBody>
          <a:bodyPr/>
          <a:lstStyle/>
          <a:p>
            <a:r>
              <a:rPr lang="en-US" dirty="0" smtClean="0"/>
              <a:t>Mission</a:t>
            </a:r>
          </a:p>
          <a:p>
            <a:pPr lvl="1"/>
            <a:r>
              <a:rPr lang="en-US" dirty="0" smtClean="0"/>
              <a:t>Prevent waste, fraud and abuse</a:t>
            </a:r>
          </a:p>
          <a:p>
            <a:pPr lvl="1"/>
            <a:r>
              <a:rPr lang="en-US" dirty="0" smtClean="0"/>
              <a:t>“Crack down” on people and organizations</a:t>
            </a:r>
          </a:p>
          <a:p>
            <a:pPr lvl="1"/>
            <a:r>
              <a:rPr lang="en-US" dirty="0" smtClean="0"/>
              <a:t>Reduce costs and improve care</a:t>
            </a:r>
            <a:endParaRPr lang="en-US" dirty="0"/>
          </a:p>
        </p:txBody>
      </p:sp>
      <p:pic>
        <p:nvPicPr>
          <p:cNvPr id="4" name="Picture 3" descr=""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0335" y="4064000"/>
            <a:ext cx="933450" cy="1270000"/>
          </a:xfrm>
          <a:prstGeom prst="rect">
            <a:avLst/>
          </a:prstGeom>
        </p:spPr>
      </p:pic>
    </p:spTree>
    <p:extLst>
      <p:ext uri="{BB962C8B-B14F-4D97-AF65-F5344CB8AC3E}">
        <p14:creationId xmlns:p14="http://schemas.microsoft.com/office/powerpoint/2010/main" val="453343016"/>
      </p:ext>
    </p:extLst>
  </p:cSld>
  <p:clrMapOvr>
    <a:masterClrMapping/>
  </p:clrMapOvr>
</p:sld>
</file>

<file path=ppt/slides/slide3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b="1" dirty="0" smtClean="0"/>
              <a:t>Medicare Fraud </a:t>
            </a:r>
            <a:r>
              <a:rPr lang="en-US" b="1" dirty="0" err="1" smtClean="0"/>
              <a:t>Strikeforce</a:t>
            </a:r>
            <a:endParaRPr lang="en-US" b="1" dirty="0"/>
          </a:p>
        </p:txBody>
      </p:sp>
      <p:sp>
        <p:nvSpPr>
          <p:cNvPr id="3" name="Content Placeholder 2" descr="" title=""/>
          <p:cNvSpPr>
            <a:spLocks noGrp="1"/>
          </p:cNvSpPr>
          <p:nvPr>
            <p:ph idx="1"/>
          </p:nvPr>
        </p:nvSpPr>
        <p:spPr/>
        <p:txBody>
          <a:bodyPr>
            <a:normAutofit fontScale="85000" lnSpcReduction="20000"/>
          </a:bodyPr>
          <a:lstStyle/>
          <a:p>
            <a:r>
              <a:rPr lang="en-US" dirty="0" smtClean="0"/>
              <a:t>Started in South Florida</a:t>
            </a:r>
          </a:p>
          <a:p>
            <a:r>
              <a:rPr lang="en-US" dirty="0" smtClean="0"/>
              <a:t>Focuses on data </a:t>
            </a:r>
            <a:r>
              <a:rPr lang="en-US" dirty="0"/>
              <a:t>a</a:t>
            </a:r>
            <a:r>
              <a:rPr lang="en-US" dirty="0" smtClean="0"/>
              <a:t>nalysis to identify fraudulent billing</a:t>
            </a:r>
          </a:p>
          <a:p>
            <a:r>
              <a:rPr lang="en-US" dirty="0" smtClean="0"/>
              <a:t>Expanded to include </a:t>
            </a:r>
          </a:p>
          <a:p>
            <a:pPr lvl="1"/>
            <a:r>
              <a:rPr lang="en-US" dirty="0" smtClean="0"/>
              <a:t>Los Angeles</a:t>
            </a:r>
          </a:p>
          <a:p>
            <a:pPr lvl="1"/>
            <a:r>
              <a:rPr lang="en-US" dirty="0" smtClean="0"/>
              <a:t>Miami and Tampa</a:t>
            </a:r>
          </a:p>
          <a:p>
            <a:pPr lvl="1"/>
            <a:r>
              <a:rPr lang="en-US" dirty="0" smtClean="0"/>
              <a:t>Chicago</a:t>
            </a:r>
          </a:p>
          <a:p>
            <a:pPr lvl="1"/>
            <a:r>
              <a:rPr lang="en-US" dirty="0" smtClean="0"/>
              <a:t>Brooklyn, NY</a:t>
            </a:r>
          </a:p>
          <a:p>
            <a:pPr lvl="1"/>
            <a:r>
              <a:rPr lang="en-US" dirty="0" smtClean="0"/>
              <a:t>Detroit</a:t>
            </a:r>
          </a:p>
          <a:p>
            <a:pPr lvl="1"/>
            <a:r>
              <a:rPr lang="en-US" dirty="0" smtClean="0"/>
              <a:t>Southern </a:t>
            </a:r>
            <a:r>
              <a:rPr lang="en-US" dirty="0" err="1" smtClean="0"/>
              <a:t>Louisana</a:t>
            </a:r>
            <a:endParaRPr lang="en-US" dirty="0" smtClean="0"/>
          </a:p>
          <a:p>
            <a:pPr lvl="1"/>
            <a:r>
              <a:rPr lang="en-US" dirty="0" smtClean="0"/>
              <a:t>Dallas</a:t>
            </a:r>
          </a:p>
          <a:p>
            <a:pPr lvl="1"/>
            <a:r>
              <a:rPr lang="en-US" dirty="0" smtClean="0"/>
              <a:t>Southern Texas</a:t>
            </a:r>
            <a:endParaRPr lang="en-US" dirty="0"/>
          </a:p>
        </p:txBody>
      </p:sp>
      <p:pic>
        <p:nvPicPr>
          <p:cNvPr id="5" name="Picture 4" descr=""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0796" y="2849666"/>
            <a:ext cx="2581275" cy="2298700"/>
          </a:xfrm>
          <a:prstGeom prst="rect">
            <a:avLst/>
          </a:prstGeom>
        </p:spPr>
      </p:pic>
    </p:spTree>
    <p:extLst>
      <p:ext uri="{BB962C8B-B14F-4D97-AF65-F5344CB8AC3E}">
        <p14:creationId xmlns:p14="http://schemas.microsoft.com/office/powerpoint/2010/main" val="3336542019"/>
      </p:ext>
    </p:extLst>
  </p:cSld>
  <p:clrMapOvr>
    <a:masterClrMapping/>
  </p:clrMapOvr>
</p:sld>
</file>

<file path=ppt/slides/slide3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fontScale="90000"/>
          </a:bodyPr>
          <a:lstStyle/>
          <a:p>
            <a:r>
              <a:rPr lang="en-US" b="1" dirty="0" smtClean="0"/>
              <a:t>Healthcare Fraud Prevention Partnership</a:t>
            </a:r>
            <a:endParaRPr lang="en-US" b="1" dirty="0"/>
          </a:p>
        </p:txBody>
      </p:sp>
      <p:sp>
        <p:nvSpPr>
          <p:cNvPr id="3" name="Content Placeholder 2" descr="" title=""/>
          <p:cNvSpPr>
            <a:spLocks noGrp="1"/>
          </p:cNvSpPr>
          <p:nvPr>
            <p:ph idx="1"/>
          </p:nvPr>
        </p:nvSpPr>
        <p:spPr/>
        <p:txBody>
          <a:bodyPr>
            <a:normAutofit fontScale="92500" lnSpcReduction="10000"/>
          </a:bodyPr>
          <a:lstStyle/>
          <a:p>
            <a:r>
              <a:rPr lang="en-US" dirty="0" smtClean="0"/>
              <a:t>Public and private partnership</a:t>
            </a:r>
          </a:p>
          <a:p>
            <a:pPr lvl="1"/>
            <a:r>
              <a:rPr lang="en-US" dirty="0" smtClean="0"/>
              <a:t>Federal Government, State Officials, law enforcement</a:t>
            </a:r>
          </a:p>
          <a:p>
            <a:pPr lvl="1"/>
            <a:r>
              <a:rPr lang="en-US" dirty="0" smtClean="0"/>
              <a:t>Private health insurance plans and associations, anti-healthcare fraud associations</a:t>
            </a:r>
          </a:p>
          <a:p>
            <a:r>
              <a:rPr lang="en-US" dirty="0" smtClean="0"/>
              <a:t>Data exchange, research, consolidation, aggregation</a:t>
            </a:r>
          </a:p>
          <a:p>
            <a:r>
              <a:rPr lang="en-US" dirty="0" smtClean="0"/>
              <a:t>Fight fraud and abuse</a:t>
            </a:r>
          </a:p>
          <a:p>
            <a:pPr lvl="1"/>
            <a:r>
              <a:rPr lang="en-US" dirty="0" smtClean="0"/>
              <a:t>Top billing pharmacies</a:t>
            </a:r>
          </a:p>
          <a:p>
            <a:pPr lvl="1"/>
            <a:r>
              <a:rPr lang="en-US" dirty="0" smtClean="0"/>
              <a:t>Phantom providers</a:t>
            </a:r>
            <a:endParaRPr lang="en-US" dirty="0"/>
          </a:p>
        </p:txBody>
      </p:sp>
      <p:pic>
        <p:nvPicPr>
          <p:cNvPr id="4" name="Picture 3" descr=""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5041" y="4249716"/>
            <a:ext cx="1447800" cy="2032000"/>
          </a:xfrm>
          <a:prstGeom prst="rect">
            <a:avLst/>
          </a:prstGeom>
        </p:spPr>
      </p:pic>
    </p:spTree>
    <p:extLst>
      <p:ext uri="{BB962C8B-B14F-4D97-AF65-F5344CB8AC3E}">
        <p14:creationId xmlns:p14="http://schemas.microsoft.com/office/powerpoint/2010/main" val="2188341110"/>
      </p:ext>
    </p:extLst>
  </p:cSld>
  <p:clrMapOvr>
    <a:masterClrMapping/>
  </p:clrMapOvr>
</p:sld>
</file>

<file path=ppt/slides/slide3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fontScale="90000"/>
          </a:bodyPr>
          <a:lstStyle/>
          <a:p>
            <a:r>
              <a:rPr lang="en-US" b="1" dirty="0" smtClean="0"/>
              <a:t>Recent Hospital </a:t>
            </a:r>
            <a:r>
              <a:rPr lang="en-US" b="1" dirty="0" err="1" smtClean="0"/>
              <a:t>FCA</a:t>
            </a:r>
            <a:r>
              <a:rPr lang="en-US" b="1" dirty="0" smtClean="0"/>
              <a:t> Settlements</a:t>
            </a:r>
            <a:endParaRPr lang="en-US" b="1" dirty="0"/>
          </a:p>
        </p:txBody>
      </p:sp>
      <p:sp>
        <p:nvSpPr>
          <p:cNvPr id="3" name="Content Placeholder 2" descr="" title=""/>
          <p:cNvSpPr>
            <a:spLocks noGrp="1"/>
          </p:cNvSpPr>
          <p:nvPr>
            <p:ph idx="1"/>
          </p:nvPr>
        </p:nvSpPr>
        <p:spPr/>
        <p:txBody>
          <a:bodyPr>
            <a:normAutofit/>
          </a:bodyPr>
          <a:lstStyle/>
          <a:p>
            <a:r>
              <a:rPr lang="en-US" dirty="0" smtClean="0"/>
              <a:t>March</a:t>
            </a:r>
            <a:r>
              <a:rPr lang="en-US" dirty="0" smtClean="0"/>
              <a:t> 2018 </a:t>
            </a:r>
            <a:r>
              <a:rPr lang="en-US" dirty="0" smtClean="0"/>
              <a:t>– </a:t>
            </a:r>
            <a:r>
              <a:rPr lang="en-US" dirty="0" err="1" smtClean="0"/>
              <a:t>UPMC</a:t>
            </a:r>
            <a:r>
              <a:rPr lang="en-US" dirty="0" smtClean="0"/>
              <a:t> </a:t>
            </a:r>
            <a:r>
              <a:rPr lang="en-US" dirty="0" err="1" smtClean="0"/>
              <a:t>Hamot</a:t>
            </a:r>
            <a:r>
              <a:rPr lang="en-US" dirty="0" smtClean="0"/>
              <a:t> &amp; Cardiology </a:t>
            </a:r>
            <a:r>
              <a:rPr lang="en-US" dirty="0" smtClean="0"/>
              <a:t>Practice</a:t>
            </a:r>
            <a:r>
              <a:rPr lang="en-US" dirty="0" smtClean="0"/>
              <a:t>, PA </a:t>
            </a:r>
            <a:r>
              <a:rPr lang="en-US" dirty="0" smtClean="0"/>
              <a:t>- </a:t>
            </a:r>
            <a:r>
              <a:rPr lang="en-US" dirty="0" smtClean="0"/>
              <a:t>$</a:t>
            </a:r>
            <a:r>
              <a:rPr lang="en-US" dirty="0" smtClean="0"/>
              <a:t>20.7</a:t>
            </a:r>
            <a:r>
              <a:rPr lang="en-US" dirty="0" smtClean="0"/>
              <a:t> </a:t>
            </a:r>
            <a:r>
              <a:rPr lang="en-US" dirty="0" smtClean="0"/>
              <a:t>million – </a:t>
            </a:r>
            <a:r>
              <a:rPr lang="en-US" dirty="0" smtClean="0"/>
              <a:t>MD whistleblower claim </a:t>
            </a:r>
            <a:r>
              <a:rPr lang="en-US" dirty="0" smtClean="0"/>
              <a:t>of </a:t>
            </a:r>
            <a:r>
              <a:rPr lang="en-US" dirty="0" smtClean="0"/>
              <a:t>unnecessary and duplicative tests</a:t>
            </a:r>
            <a:endParaRPr lang="en-US" dirty="0" smtClean="0"/>
          </a:p>
          <a:p>
            <a:r>
              <a:rPr lang="en-US" dirty="0" smtClean="0"/>
              <a:t>April </a:t>
            </a:r>
            <a:r>
              <a:rPr lang="en-US" dirty="0" smtClean="0"/>
              <a:t>2018 </a:t>
            </a:r>
            <a:r>
              <a:rPr lang="en-US" dirty="0" smtClean="0"/>
              <a:t>– </a:t>
            </a:r>
            <a:r>
              <a:rPr lang="en-US" dirty="0" smtClean="0"/>
              <a:t>Banner Health, AZ - $18 </a:t>
            </a:r>
            <a:r>
              <a:rPr lang="en-US" dirty="0" smtClean="0"/>
              <a:t>million – billing for </a:t>
            </a:r>
            <a:r>
              <a:rPr lang="en-US" dirty="0" smtClean="0"/>
              <a:t>inpatient rather than OP stays</a:t>
            </a:r>
            <a:endParaRPr lang="en-US" dirty="0" smtClean="0"/>
          </a:p>
          <a:p>
            <a:r>
              <a:rPr lang="en-US" dirty="0" smtClean="0"/>
              <a:t>May</a:t>
            </a:r>
            <a:r>
              <a:rPr lang="en-US" dirty="0" smtClean="0"/>
              <a:t> 2018 – Mercy Health </a:t>
            </a:r>
            <a:r>
              <a:rPr lang="en-US" dirty="0" smtClean="0"/>
              <a:t>- </a:t>
            </a:r>
            <a:r>
              <a:rPr lang="en-US" dirty="0" smtClean="0"/>
              <a:t>$14 </a:t>
            </a:r>
            <a:r>
              <a:rPr lang="en-US" dirty="0" smtClean="0"/>
              <a:t>million – </a:t>
            </a:r>
            <a:r>
              <a:rPr lang="en-US" dirty="0" smtClean="0"/>
              <a:t>excessive compensation to medical directors</a:t>
            </a:r>
            <a:endParaRPr lang="en-US" dirty="0" smtClean="0"/>
          </a:p>
          <a:p>
            <a:endParaRPr lang="en-US" dirty="0"/>
          </a:p>
        </p:txBody>
      </p:sp>
    </p:spTree>
    <p:extLst>
      <p:ext uri="{BB962C8B-B14F-4D97-AF65-F5344CB8AC3E}">
        <p14:creationId xmlns:p14="http://schemas.microsoft.com/office/powerpoint/2010/main" val="3065117956"/>
      </p:ext>
    </p:extLst>
  </p:cSld>
  <p:clrMapOvr>
    <a:masterClrMapping/>
  </p:clrMapOvr>
</p:sld>
</file>

<file path=ppt/slides/slide3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endParaRPr lang="en-US"/>
          </a:p>
        </p:txBody>
      </p:sp>
      <p:pic>
        <p:nvPicPr>
          <p:cNvPr id="4" name="Image.jpg" descr="" title=""/>
          <p:cNvPicPr>
            <a:picLocks noGrp="1"/>
          </p:cNvPicPr>
          <p:nvPr>
            <p:ph idx="1"/>
          </p:nvPr>
        </p:nvPicPr>
        <p:blipFill>
          <a:blip r:embed="rId2"/>
          <a:stretch>
            <a:fillRect/>
          </a:stretch>
        </p:blipFill>
        <p:spPr>
          <a:xfrm>
            <a:off x="609600" y="533400"/>
            <a:ext cx="8001000" cy="5791200"/>
          </a:xfrm>
          <a:prstGeom prst="rect">
            <a:avLst/>
          </a:prstGeom>
        </p:spPr>
      </p:pic>
    </p:spTree>
    <p:extLst>
      <p:ext uri="{BB962C8B-B14F-4D97-AF65-F5344CB8AC3E}">
        <p14:creationId xmlns:p14="http://schemas.microsoft.com/office/powerpoint/2010/main" val="3946305982"/>
      </p:ext>
    </p:extLst>
  </p:cSld>
  <p:clrMapOvr>
    <a:masterClrMapping/>
  </p:clrMapOvr>
</p:sld>
</file>

<file path=ppt/slides/slide3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b="1" dirty="0" smtClean="0"/>
              <a:t>Medical Necessity and the </a:t>
            </a:r>
            <a:r>
              <a:rPr lang="en-US" b="1" dirty="0" err="1" smtClean="0"/>
              <a:t>FCA</a:t>
            </a:r>
            <a:endParaRPr lang="en-US" b="1" dirty="0"/>
          </a:p>
        </p:txBody>
      </p:sp>
      <p:sp>
        <p:nvSpPr>
          <p:cNvPr id="3" name="Content Placeholder 2" descr="" title=""/>
          <p:cNvSpPr>
            <a:spLocks noGrp="1"/>
          </p:cNvSpPr>
          <p:nvPr>
            <p:ph idx="1"/>
          </p:nvPr>
        </p:nvSpPr>
        <p:spPr/>
        <p:txBody>
          <a:bodyPr/>
          <a:lstStyle/>
          <a:p>
            <a:r>
              <a:rPr lang="en-US" sz="2400" spc="-45" dirty="0" smtClean="0">
                <a:solidFill>
                  <a:srgbClr val="000000"/>
                </a:solidFill>
                <a:latin typeface="Verdana" panose="02020603050405020304" pitchFamily="2"/>
              </a:rPr>
              <a:t>Notwithstanding any other provision of this title, </a:t>
            </a:r>
            <a:r>
              <a:rPr lang="en-US" sz="2400" b="1" spc="-45" dirty="0" smtClean="0">
                <a:solidFill>
                  <a:srgbClr val="000000"/>
                </a:solidFill>
                <a:latin typeface="Verdana" panose="02020603050405020304" pitchFamily="2"/>
              </a:rPr>
              <a:t>no payment may be made </a:t>
            </a:r>
            <a:r>
              <a:rPr lang="en-US" sz="2400" spc="-45" dirty="0">
                <a:solidFill>
                  <a:srgbClr val="000000"/>
                </a:solidFill>
                <a:latin typeface="Verdana" panose="02020603050405020304" pitchFamily="2"/>
              </a:rPr>
              <a:t>under part A</a:t>
            </a:r>
            <a:r>
              <a:rPr lang="en-US" sz="2400" b="1" spc="-45" dirty="0">
                <a:solidFill>
                  <a:srgbClr val="000000"/>
                </a:solidFill>
                <a:latin typeface="Verdana" panose="02020603050405020304" pitchFamily="2"/>
              </a:rPr>
              <a:t> </a:t>
            </a:r>
            <a:r>
              <a:rPr lang="en-US" sz="2400" spc="-45" dirty="0">
                <a:solidFill>
                  <a:srgbClr val="000000"/>
                </a:solidFill>
                <a:latin typeface="Verdana" panose="02020603050405020304" pitchFamily="2"/>
              </a:rPr>
              <a:t>or part B </a:t>
            </a:r>
            <a:r>
              <a:rPr lang="en-US" sz="2400" b="1" spc="-45" dirty="0">
                <a:solidFill>
                  <a:srgbClr val="000000"/>
                </a:solidFill>
                <a:latin typeface="Verdana" panose="02020603050405020304" pitchFamily="2"/>
              </a:rPr>
              <a:t>for any expenses incurred for items or services </a:t>
            </a:r>
            <a:r>
              <a:rPr lang="en-US" sz="2400" spc="-45" dirty="0">
                <a:solidFill>
                  <a:srgbClr val="000000"/>
                </a:solidFill>
                <a:latin typeface="Verdana" panose="02020603050405020304" pitchFamily="2"/>
              </a:rPr>
              <a:t>(1) (A) </a:t>
            </a:r>
            <a:r>
              <a:rPr lang="en-US" sz="2400" b="1" spc="-45" dirty="0">
                <a:solidFill>
                  <a:srgbClr val="000000"/>
                </a:solidFill>
                <a:latin typeface="Verdana" panose="02020603050405020304" pitchFamily="2"/>
              </a:rPr>
              <a:t>which, </a:t>
            </a:r>
            <a:r>
              <a:rPr lang="en-US" sz="2400" spc="-45" dirty="0">
                <a:solidFill>
                  <a:srgbClr val="000000"/>
                </a:solidFill>
                <a:latin typeface="Verdana" panose="02020603050405020304" pitchFamily="2"/>
              </a:rPr>
              <a:t>except for items and services described in a </a:t>
            </a:r>
            <a:r>
              <a:rPr lang="en-US" sz="2400" spc="-55" dirty="0">
                <a:solidFill>
                  <a:srgbClr val="000000"/>
                </a:solidFill>
                <a:latin typeface="Verdana" panose="02020603050405020304" pitchFamily="2"/>
              </a:rPr>
              <a:t>succeeding paragraph, </a:t>
            </a:r>
            <a:r>
              <a:rPr lang="en-US" sz="2400" b="1" spc="-55" dirty="0">
                <a:solidFill>
                  <a:srgbClr val="000000"/>
                </a:solidFill>
                <a:latin typeface="Verdana" panose="02020603050405020304" pitchFamily="2"/>
              </a:rPr>
              <a:t>are not reasonable and </a:t>
            </a:r>
            <a:r>
              <a:rPr lang="en-US" sz="2400" b="1" spc="-55" dirty="0" smtClean="0">
                <a:solidFill>
                  <a:srgbClr val="000000"/>
                </a:solidFill>
                <a:latin typeface="Verdana" panose="02020603050405020304" pitchFamily="2"/>
              </a:rPr>
              <a:t>necessary for the diagnosis or treatment of illness or injury or to improve the functioning of a malformed body member.</a:t>
            </a:r>
            <a:endParaRPr lang="en-US" sz="2400" b="1" spc="-55" dirty="0">
              <a:solidFill>
                <a:srgbClr val="000000"/>
              </a:solidFill>
              <a:latin typeface="Verdana" panose="02020603050405020304" pitchFamily="2"/>
            </a:endParaRPr>
          </a:p>
          <a:p>
            <a:endParaRPr lang="en-US" sz="1600" b="1" spc="-45" dirty="0">
              <a:solidFill>
                <a:srgbClr val="000000"/>
              </a:solidFill>
              <a:latin typeface="Verdana" panose="02020603050405020304" pitchFamily="2"/>
            </a:endParaRPr>
          </a:p>
          <a:p>
            <a:endParaRPr lang="en-US" dirty="0"/>
          </a:p>
        </p:txBody>
      </p:sp>
    </p:spTree>
    <p:extLst>
      <p:ext uri="{BB962C8B-B14F-4D97-AF65-F5344CB8AC3E}">
        <p14:creationId xmlns:p14="http://schemas.microsoft.com/office/powerpoint/2010/main" val="1111518646"/>
      </p:ext>
    </p:extLst>
  </p:cSld>
  <p:clrMapOvr>
    <a:masterClrMapping/>
  </p:clrMapOvr>
</p:sld>
</file>

<file path=ppt/slides/slide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b="1" dirty="0" smtClean="0"/>
              <a:t>False Claims Act</a:t>
            </a:r>
            <a:endParaRPr lang="en-US" b="1" dirty="0"/>
          </a:p>
        </p:txBody>
      </p:sp>
      <p:sp>
        <p:nvSpPr>
          <p:cNvPr id="3" name="Content Placeholder 2" descr="" title=""/>
          <p:cNvSpPr>
            <a:spLocks noGrp="1"/>
          </p:cNvSpPr>
          <p:nvPr>
            <p:ph idx="1"/>
          </p:nvPr>
        </p:nvSpPr>
        <p:spPr/>
        <p:txBody>
          <a:bodyPr/>
          <a:lstStyle/>
          <a:p>
            <a:r>
              <a:rPr lang="en-US" b="1" dirty="0" smtClean="0"/>
              <a:t>Enacted 1863</a:t>
            </a:r>
          </a:p>
          <a:p>
            <a:r>
              <a:rPr lang="en-US" b="1" dirty="0" smtClean="0"/>
              <a:t>Civil War supplies</a:t>
            </a:r>
          </a:p>
          <a:p>
            <a:pPr marL="0" indent="0">
              <a:buNone/>
            </a:pPr>
            <a:r>
              <a:rPr lang="en-US" sz="2000" b="1" dirty="0" smtClean="0"/>
              <a:t>       Thoroughbreds were ordered</a:t>
            </a:r>
            <a:endParaRPr lang="en-US" sz="2000" b="1" dirty="0"/>
          </a:p>
        </p:txBody>
      </p:sp>
      <p:pic>
        <p:nvPicPr>
          <p:cNvPr id="4" name="Picture 3" descr=""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5995" y="1971870"/>
            <a:ext cx="3657600" cy="3643471"/>
          </a:xfrm>
          <a:prstGeom prst="rect">
            <a:avLst/>
          </a:prstGeom>
        </p:spPr>
      </p:pic>
    </p:spTree>
    <p:extLst>
      <p:ext uri="{BB962C8B-B14F-4D97-AF65-F5344CB8AC3E}">
        <p14:creationId xmlns:p14="http://schemas.microsoft.com/office/powerpoint/2010/main" val="821265256"/>
      </p:ext>
    </p:extLst>
  </p:cSld>
  <p:clrMapOvr>
    <a:masterClrMapping/>
  </p:clrMapOvr>
</p:sld>
</file>

<file path=ppt/slides/slide40.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b="1" dirty="0" smtClean="0"/>
              <a:t>Redding Hospital</a:t>
            </a:r>
            <a:endParaRPr lang="en-US" b="1" dirty="0"/>
          </a:p>
        </p:txBody>
      </p:sp>
      <p:sp>
        <p:nvSpPr>
          <p:cNvPr id="3" name="Content Placeholder 2" descr="" title=""/>
          <p:cNvSpPr>
            <a:spLocks noGrp="1"/>
          </p:cNvSpPr>
          <p:nvPr>
            <p:ph idx="1"/>
          </p:nvPr>
        </p:nvSpPr>
        <p:spPr/>
        <p:txBody>
          <a:bodyPr/>
          <a:lstStyle/>
          <a:p>
            <a:r>
              <a:rPr lang="en-US" dirty="0" smtClean="0"/>
              <a:t>How Peer Review Failed at Redding Hospital</a:t>
            </a:r>
          </a:p>
          <a:p>
            <a:pPr lvl="1"/>
            <a:r>
              <a:rPr lang="en-US" dirty="0" smtClean="0"/>
              <a:t>A Congressional Report</a:t>
            </a:r>
            <a:endParaRPr lang="en-US" dirty="0"/>
          </a:p>
        </p:txBody>
      </p:sp>
      <p:sp>
        <p:nvSpPr>
          <p:cNvPr id="5" name="Rectangle 4" descr="" title=""/>
          <p:cNvSpPr/>
          <p:nvPr/>
        </p:nvSpPr>
        <p:spPr>
          <a:xfrm>
            <a:off x="1175658" y="4122311"/>
            <a:ext cx="3289465" cy="523220"/>
          </a:xfrm>
          <a:prstGeom prst="rect">
            <a:avLst/>
          </a:prstGeom>
        </p:spPr>
        <p:txBody>
          <a:bodyPr wrap="square">
            <a:spAutoFit/>
          </a:bodyPr>
          <a:lstStyle/>
          <a:p>
            <a:r>
              <a:rPr lang="en-US" sz="1400" dirty="0"/>
              <a:t>http://www.allianceforpatientsafety.org/redding-failure.pdf</a:t>
            </a:r>
          </a:p>
        </p:txBody>
      </p:sp>
      <p:pic>
        <p:nvPicPr>
          <p:cNvPr id="6" name="Picture 5" descr=""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3048000"/>
            <a:ext cx="1809750" cy="1809750"/>
          </a:xfrm>
          <a:prstGeom prst="rect">
            <a:avLst/>
          </a:prstGeom>
        </p:spPr>
      </p:pic>
    </p:spTree>
    <p:extLst>
      <p:ext uri="{BB962C8B-B14F-4D97-AF65-F5344CB8AC3E}">
        <p14:creationId xmlns:p14="http://schemas.microsoft.com/office/powerpoint/2010/main" val="1284304779"/>
      </p:ext>
    </p:extLst>
  </p:cSld>
  <p:clrMapOvr>
    <a:masterClrMapping/>
  </p:clrMapOvr>
</p:sld>
</file>

<file path=ppt/slides/slide4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b="1" dirty="0" smtClean="0"/>
              <a:t>Worthless Services</a:t>
            </a:r>
            <a:endParaRPr lang="en-US" b="1" dirty="0"/>
          </a:p>
        </p:txBody>
      </p:sp>
      <p:sp>
        <p:nvSpPr>
          <p:cNvPr id="3" name="Content Placeholder 2" descr="" title=""/>
          <p:cNvSpPr>
            <a:spLocks noGrp="1"/>
          </p:cNvSpPr>
          <p:nvPr>
            <p:ph idx="1"/>
          </p:nvPr>
        </p:nvSpPr>
        <p:spPr/>
        <p:txBody>
          <a:bodyPr>
            <a:normAutofit/>
          </a:bodyPr>
          <a:lstStyle/>
          <a:p>
            <a:r>
              <a:rPr lang="en-US" spc="5" dirty="0">
                <a:solidFill>
                  <a:srgbClr val="000000"/>
                </a:solidFill>
                <a:latin typeface="Verdana" panose="02020603050405020304" pitchFamily="2"/>
              </a:rPr>
              <a:t>“...the performance of the service is so deficient that for all practical purposes it is the equivalent of no performance at all.” </a:t>
            </a:r>
            <a:endParaRPr lang="en-US" spc="5" dirty="0" smtClean="0">
              <a:solidFill>
                <a:srgbClr val="000000"/>
              </a:solidFill>
              <a:latin typeface="Verdana" panose="02020603050405020304" pitchFamily="2"/>
            </a:endParaRPr>
          </a:p>
          <a:p>
            <a:pPr lvl="4"/>
            <a:r>
              <a:rPr lang="en-US" i="1" spc="5" dirty="0" smtClean="0">
                <a:solidFill>
                  <a:srgbClr val="000000"/>
                </a:solidFill>
                <a:latin typeface="Verdana" panose="02020603050405020304" pitchFamily="2"/>
              </a:rPr>
              <a:t>Mikes v. Straus  </a:t>
            </a:r>
            <a:r>
              <a:rPr lang="en-US" spc="5" dirty="0" smtClean="0">
                <a:solidFill>
                  <a:srgbClr val="000000"/>
                </a:solidFill>
                <a:latin typeface="Verdana" panose="02020603050405020304" pitchFamily="2"/>
              </a:rPr>
              <a:t>(2001)</a:t>
            </a:r>
            <a:endParaRPr lang="en-US" i="1" spc="5" dirty="0">
              <a:solidFill>
                <a:srgbClr val="000000"/>
              </a:solidFill>
              <a:latin typeface="Verdana" panose="02020603050405020304" pitchFamily="2"/>
            </a:endParaRPr>
          </a:p>
          <a:p>
            <a:endParaRPr lang="en-US" dirty="0"/>
          </a:p>
        </p:txBody>
      </p:sp>
      <p:pic>
        <p:nvPicPr>
          <p:cNvPr id="4" name="Picture 3" descr="" titl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260" y="4544194"/>
            <a:ext cx="1337300" cy="1698596"/>
          </a:xfrm>
          <a:prstGeom prst="rect">
            <a:avLst/>
          </a:prstGeom>
        </p:spPr>
      </p:pic>
    </p:spTree>
    <p:extLst>
      <p:ext uri="{BB962C8B-B14F-4D97-AF65-F5344CB8AC3E}">
        <p14:creationId xmlns:p14="http://schemas.microsoft.com/office/powerpoint/2010/main" val="3263398535"/>
      </p:ext>
    </p:extLst>
  </p:cSld>
  <p:clrMapOvr>
    <a:masterClrMapping/>
  </p:clrMapOvr>
</p:sld>
</file>

<file path=ppt/slides/slide4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fontScale="90000"/>
          </a:bodyPr>
          <a:lstStyle/>
          <a:p>
            <a:r>
              <a:rPr lang="en-US" b="1" i="1" dirty="0" smtClean="0"/>
              <a:t>U.S. v. </a:t>
            </a:r>
            <a:r>
              <a:rPr lang="en-US" b="1" i="1" dirty="0" err="1" smtClean="0"/>
              <a:t>Azmat</a:t>
            </a:r>
            <a:r>
              <a:rPr lang="en-US" b="1" i="1" dirty="0" smtClean="0"/>
              <a:t>, Satilla Regional Medical Center</a:t>
            </a:r>
            <a:endParaRPr lang="en-US" b="1" i="1" dirty="0"/>
          </a:p>
        </p:txBody>
      </p:sp>
      <p:sp>
        <p:nvSpPr>
          <p:cNvPr id="3" name="Content Placeholder 2" descr="" title=""/>
          <p:cNvSpPr>
            <a:spLocks noGrp="1"/>
          </p:cNvSpPr>
          <p:nvPr>
            <p:ph idx="1"/>
          </p:nvPr>
        </p:nvSpPr>
        <p:spPr/>
        <p:txBody>
          <a:bodyPr/>
          <a:lstStyle/>
          <a:p>
            <a:r>
              <a:rPr lang="en-US" dirty="0" smtClean="0"/>
              <a:t>“….services that were not reasonable and necessary, were incompatible with standards of acceptable medical practice, and were worthless and of no medical value.”</a:t>
            </a:r>
            <a:endParaRPr lang="en-US" dirty="0"/>
          </a:p>
        </p:txBody>
      </p:sp>
    </p:spTree>
    <p:extLst>
      <p:ext uri="{BB962C8B-B14F-4D97-AF65-F5344CB8AC3E}">
        <p14:creationId xmlns:p14="http://schemas.microsoft.com/office/powerpoint/2010/main" val="623620064"/>
      </p:ext>
    </p:extLst>
  </p:cSld>
  <p:clrMapOvr>
    <a:masterClrMapping/>
  </p:clrMapOvr>
</p:sld>
</file>

<file path=ppt/slides/slide4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fontScale="90000"/>
          </a:bodyPr>
          <a:lstStyle/>
          <a:p>
            <a:r>
              <a:rPr lang="en-US" b="1" dirty="0" smtClean="0"/>
              <a:t>What Prompts an Investigation?</a:t>
            </a:r>
            <a:endParaRPr lang="en-US" b="1" dirty="0"/>
          </a:p>
        </p:txBody>
      </p:sp>
      <p:pic>
        <p:nvPicPr>
          <p:cNvPr id="4" name="Content Placeholder 3" descr="" titl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1485578"/>
            <a:ext cx="6553199" cy="4755209"/>
          </a:xfrm>
        </p:spPr>
      </p:pic>
    </p:spTree>
    <p:extLst>
      <p:ext uri="{BB962C8B-B14F-4D97-AF65-F5344CB8AC3E}">
        <p14:creationId xmlns:p14="http://schemas.microsoft.com/office/powerpoint/2010/main" val="1548973245"/>
      </p:ext>
    </p:extLst>
  </p:cSld>
  <p:clrMapOvr>
    <a:masterClrMapping/>
  </p:clrMapOvr>
</p:sld>
</file>

<file path=ppt/slides/slide4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b="1" dirty="0" smtClean="0"/>
              <a:t>Whistleblowers</a:t>
            </a:r>
            <a:endParaRPr lang="en-US" b="1" dirty="0"/>
          </a:p>
        </p:txBody>
      </p:sp>
      <p:sp>
        <p:nvSpPr>
          <p:cNvPr id="3" name="Content Placeholder 2" descr="" title=""/>
          <p:cNvSpPr>
            <a:spLocks noGrp="1"/>
          </p:cNvSpPr>
          <p:nvPr>
            <p:ph idx="1"/>
          </p:nvPr>
        </p:nvSpPr>
        <p:spPr/>
        <p:txBody>
          <a:bodyPr>
            <a:normAutofit lnSpcReduction="10000"/>
          </a:bodyPr>
          <a:lstStyle/>
          <a:p>
            <a:r>
              <a:rPr lang="en-US" dirty="0" smtClean="0"/>
              <a:t>May 2018 – </a:t>
            </a:r>
            <a:r>
              <a:rPr lang="en-US" dirty="0" err="1" smtClean="0"/>
              <a:t>Beckers</a:t>
            </a:r>
            <a:endParaRPr lang="en-US" dirty="0" smtClean="0"/>
          </a:p>
          <a:p>
            <a:endParaRPr lang="en-US" dirty="0"/>
          </a:p>
          <a:p>
            <a:pPr marL="0" indent="0">
              <a:buNone/>
            </a:pPr>
            <a:r>
              <a:rPr lang="en-US" i="1" dirty="0"/>
              <a:t>Over the past decade, Cecilia Guardiola, </a:t>
            </a:r>
            <a:r>
              <a:rPr lang="en-US" i="1" dirty="0" err="1" smtClean="0"/>
              <a:t>RN,JD</a:t>
            </a:r>
            <a:r>
              <a:rPr lang="en-US" i="1" dirty="0" smtClean="0"/>
              <a:t>, </a:t>
            </a:r>
            <a:r>
              <a:rPr lang="en-US" i="1" dirty="0"/>
              <a:t>has filed whistle-blower lawsuits against hospitals that have employed her in Texas, Nevada and Arizona, and </a:t>
            </a:r>
            <a:r>
              <a:rPr lang="en-US" b="1" i="1" dirty="0"/>
              <a:t>those facilities have paid nearly $33 million to the federal government to settle those </a:t>
            </a:r>
            <a:r>
              <a:rPr lang="en-US" b="1" i="1" dirty="0" smtClean="0"/>
              <a:t>cases.  </a:t>
            </a:r>
          </a:p>
          <a:p>
            <a:pPr marL="0" indent="0">
              <a:buNone/>
            </a:pPr>
            <a:r>
              <a:rPr lang="en-US" sz="2000" dirty="0"/>
              <a:t> </a:t>
            </a:r>
            <a:r>
              <a:rPr lang="en-US" sz="2000" dirty="0" smtClean="0"/>
              <a:t>   </a:t>
            </a:r>
            <a:r>
              <a:rPr lang="en-US" sz="2000" dirty="0" err="1" smtClean="0"/>
              <a:t>Christus</a:t>
            </a:r>
            <a:r>
              <a:rPr lang="en-US" sz="2000" dirty="0" smtClean="0"/>
              <a:t>, Renown, Banner</a:t>
            </a:r>
          </a:p>
          <a:p>
            <a:pPr marL="0" indent="0">
              <a:buNone/>
            </a:pPr>
            <a:r>
              <a:rPr lang="en-US" sz="2000" dirty="0" smtClean="0"/>
              <a:t>    Qui Tam award of $6 million</a:t>
            </a:r>
            <a:endParaRPr lang="en-US" sz="2000" dirty="0"/>
          </a:p>
        </p:txBody>
      </p:sp>
    </p:spTree>
    <p:extLst>
      <p:ext uri="{BB962C8B-B14F-4D97-AF65-F5344CB8AC3E}">
        <p14:creationId xmlns:p14="http://schemas.microsoft.com/office/powerpoint/2010/main" val="3363411555"/>
      </p:ext>
    </p:extLst>
  </p:cSld>
  <p:clrMapOvr>
    <a:masterClrMapping/>
  </p:clrMapOvr>
</p:sld>
</file>

<file path=ppt/slides/slide4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b="1" dirty="0" err="1" smtClean="0"/>
              <a:t>REVIEW:Key</a:t>
            </a:r>
            <a:r>
              <a:rPr lang="en-US" b="1" dirty="0" smtClean="0"/>
              <a:t> Elements</a:t>
            </a:r>
            <a:endParaRPr lang="en-US" b="1" dirty="0"/>
          </a:p>
        </p:txBody>
      </p:sp>
      <p:sp>
        <p:nvSpPr>
          <p:cNvPr id="3" name="Content Placeholder 2" descr="" title=""/>
          <p:cNvSpPr>
            <a:spLocks noGrp="1"/>
          </p:cNvSpPr>
          <p:nvPr>
            <p:ph idx="1"/>
          </p:nvPr>
        </p:nvSpPr>
        <p:spPr/>
        <p:txBody>
          <a:bodyPr>
            <a:normAutofit lnSpcReduction="10000"/>
          </a:bodyPr>
          <a:lstStyle/>
          <a:p>
            <a:r>
              <a:rPr lang="en-US" b="1" dirty="0" smtClean="0"/>
              <a:t>Falsity</a:t>
            </a:r>
          </a:p>
          <a:p>
            <a:pPr lvl="1"/>
            <a:r>
              <a:rPr lang="en-US" b="1" dirty="0" smtClean="0"/>
              <a:t>Misrepresentation, concealment or nondisclosure</a:t>
            </a:r>
          </a:p>
          <a:p>
            <a:pPr lvl="1"/>
            <a:r>
              <a:rPr lang="en-US" b="1" dirty="0" smtClean="0"/>
              <a:t>Payment would not have been made if the true facts were known</a:t>
            </a:r>
          </a:p>
          <a:p>
            <a:r>
              <a:rPr lang="en-US" b="1" dirty="0" smtClean="0"/>
              <a:t>Knowledge</a:t>
            </a:r>
          </a:p>
          <a:p>
            <a:pPr lvl="1"/>
            <a:r>
              <a:rPr lang="en-US" b="1" dirty="0" smtClean="0"/>
              <a:t>Actual knowledge, deliberate ignorance or reckless disregard</a:t>
            </a:r>
          </a:p>
          <a:p>
            <a:pPr lvl="1"/>
            <a:r>
              <a:rPr lang="en-US" b="1" dirty="0" smtClean="0"/>
              <a:t>Provider billing for services knew or should have known they were not payable</a:t>
            </a:r>
            <a:endParaRPr lang="en-US" b="1" dirty="0"/>
          </a:p>
        </p:txBody>
      </p:sp>
    </p:spTree>
    <p:extLst>
      <p:ext uri="{BB962C8B-B14F-4D97-AF65-F5344CB8AC3E}">
        <p14:creationId xmlns:p14="http://schemas.microsoft.com/office/powerpoint/2010/main" val="3227992520"/>
      </p:ext>
    </p:extLst>
  </p:cSld>
  <p:clrMapOvr>
    <a:masterClrMapping/>
  </p:clrMapOvr>
</p:sld>
</file>

<file path=ppt/slides/slide4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fontScale="90000"/>
          </a:bodyPr>
          <a:lstStyle/>
          <a:p>
            <a:r>
              <a:rPr lang="en-US" b="1" dirty="0" smtClean="0"/>
              <a:t>DOJ Decision to Prosecute or Pursue</a:t>
            </a:r>
            <a:endParaRPr lang="en-US" b="1" dirty="0"/>
          </a:p>
        </p:txBody>
      </p:sp>
      <p:sp>
        <p:nvSpPr>
          <p:cNvPr id="3" name="Content Placeholder 2" descr="" title=""/>
          <p:cNvSpPr>
            <a:spLocks noGrp="1"/>
          </p:cNvSpPr>
          <p:nvPr>
            <p:ph idx="1"/>
          </p:nvPr>
        </p:nvSpPr>
        <p:spPr/>
        <p:txBody>
          <a:bodyPr/>
          <a:lstStyle/>
          <a:p>
            <a:r>
              <a:rPr lang="en-US" dirty="0" smtClean="0"/>
              <a:t>Nature of  the procedure/service at  issue</a:t>
            </a:r>
          </a:p>
          <a:p>
            <a:r>
              <a:rPr lang="en-US" dirty="0" smtClean="0"/>
              <a:t>Harm or potential for harm</a:t>
            </a:r>
          </a:p>
          <a:p>
            <a:r>
              <a:rPr lang="en-US" dirty="0" smtClean="0"/>
              <a:t>Error rate and nature of errors</a:t>
            </a:r>
          </a:p>
          <a:p>
            <a:r>
              <a:rPr lang="en-US" dirty="0" smtClean="0"/>
              <a:t>Evidence of knowledge</a:t>
            </a:r>
          </a:p>
          <a:p>
            <a:r>
              <a:rPr lang="en-US" dirty="0" smtClean="0"/>
              <a:t>Value of claims</a:t>
            </a:r>
          </a:p>
          <a:p>
            <a:r>
              <a:rPr lang="en-US" dirty="0" smtClean="0"/>
              <a:t>Revenue driven scheme</a:t>
            </a:r>
          </a:p>
          <a:p>
            <a:endParaRPr lang="en-US" dirty="0" smtClean="0"/>
          </a:p>
        </p:txBody>
      </p:sp>
    </p:spTree>
    <p:extLst>
      <p:ext uri="{BB962C8B-B14F-4D97-AF65-F5344CB8AC3E}">
        <p14:creationId xmlns:p14="http://schemas.microsoft.com/office/powerpoint/2010/main" val="2934346220"/>
      </p:ext>
    </p:extLst>
  </p:cSld>
  <p:clrMapOvr>
    <a:masterClrMapping/>
  </p:clrMapOvr>
</p:sld>
</file>

<file path=ppt/slides/slide4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b="1" dirty="0" smtClean="0"/>
              <a:t>Red Flags</a:t>
            </a:r>
            <a:endParaRPr lang="en-US" b="1" dirty="0"/>
          </a:p>
        </p:txBody>
      </p:sp>
      <p:sp>
        <p:nvSpPr>
          <p:cNvPr id="3" name="Content Placeholder 2" descr="" title=""/>
          <p:cNvSpPr>
            <a:spLocks noGrp="1"/>
          </p:cNvSpPr>
          <p:nvPr>
            <p:ph idx="1"/>
          </p:nvPr>
        </p:nvSpPr>
        <p:spPr/>
        <p:txBody>
          <a:bodyPr>
            <a:normAutofit fontScale="92500" lnSpcReduction="10000"/>
          </a:bodyPr>
          <a:lstStyle/>
          <a:p>
            <a:r>
              <a:rPr lang="en-US" dirty="0" smtClean="0"/>
              <a:t>Dept. chair selects all the cases for peer review</a:t>
            </a:r>
          </a:p>
          <a:p>
            <a:r>
              <a:rPr lang="en-US" dirty="0" smtClean="0"/>
              <a:t>Complaints of incompetence or unnecessary procedures are ignored</a:t>
            </a:r>
          </a:p>
          <a:p>
            <a:r>
              <a:rPr lang="en-US" dirty="0" smtClean="0"/>
              <a:t>High volume producers are not subjected to meaningful peer review</a:t>
            </a:r>
          </a:p>
          <a:p>
            <a:r>
              <a:rPr lang="en-US" dirty="0" smtClean="0"/>
              <a:t>Patients with significant deviations are not addressed</a:t>
            </a:r>
          </a:p>
          <a:p>
            <a:r>
              <a:rPr lang="en-US" dirty="0" smtClean="0"/>
              <a:t>Privileges are granted without documented evidence of competency</a:t>
            </a:r>
            <a:endParaRPr lang="en-US" dirty="0"/>
          </a:p>
        </p:txBody>
      </p:sp>
    </p:spTree>
    <p:extLst>
      <p:ext uri="{BB962C8B-B14F-4D97-AF65-F5344CB8AC3E}">
        <p14:creationId xmlns:p14="http://schemas.microsoft.com/office/powerpoint/2010/main" val="2319935419"/>
      </p:ext>
    </p:extLst>
  </p:cSld>
  <p:clrMapOvr>
    <a:masterClrMapping/>
  </p:clrMapOvr>
</p:sld>
</file>

<file path=ppt/slides/slide4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fontScale="90000"/>
          </a:bodyPr>
          <a:lstStyle/>
          <a:p>
            <a:r>
              <a:rPr lang="en-US" b="1" dirty="0" smtClean="0"/>
              <a:t>Avoiding Liability</a:t>
            </a:r>
            <a:br>
              <a:rPr lang="en-US" b="1" dirty="0" smtClean="0"/>
            </a:br>
            <a:r>
              <a:rPr lang="en-US" sz="1800" b="1" dirty="0" smtClean="0"/>
              <a:t>Arthur S. </a:t>
            </a:r>
            <a:r>
              <a:rPr lang="en-US" sz="1800" b="1" dirty="0" err="1" smtClean="0"/>
              <a:t>DiDio</a:t>
            </a:r>
            <a:r>
              <a:rPr lang="en-US" sz="1800" b="1" dirty="0" smtClean="0"/>
              <a:t>, M.D., J.D., Fraud Division DOJ</a:t>
            </a:r>
            <a:endParaRPr lang="en-US" b="1" dirty="0"/>
          </a:p>
        </p:txBody>
      </p:sp>
      <p:sp>
        <p:nvSpPr>
          <p:cNvPr id="3" name="Content Placeholder 2" descr="" title=""/>
          <p:cNvSpPr>
            <a:spLocks noGrp="1"/>
          </p:cNvSpPr>
          <p:nvPr>
            <p:ph idx="1"/>
          </p:nvPr>
        </p:nvSpPr>
        <p:spPr/>
        <p:txBody>
          <a:bodyPr/>
          <a:lstStyle/>
          <a:p>
            <a:r>
              <a:rPr lang="en-US" sz="2800" dirty="0" smtClean="0"/>
              <a:t>Follow your bylaws</a:t>
            </a:r>
          </a:p>
          <a:p>
            <a:r>
              <a:rPr lang="en-US" sz="2800" dirty="0" smtClean="0"/>
              <a:t>Thorough credentialing</a:t>
            </a:r>
          </a:p>
          <a:p>
            <a:r>
              <a:rPr lang="en-US" sz="2800" dirty="0" smtClean="0"/>
              <a:t>Don’t ignore complaints!</a:t>
            </a:r>
          </a:p>
          <a:p>
            <a:r>
              <a:rPr lang="en-US" sz="2800" dirty="0" smtClean="0"/>
              <a:t>Take peer review/quality improvement seriously</a:t>
            </a:r>
          </a:p>
          <a:p>
            <a:pPr lvl="1"/>
            <a:r>
              <a:rPr lang="en-US" dirty="0" smtClean="0"/>
              <a:t>Use external review when warranted</a:t>
            </a:r>
          </a:p>
          <a:p>
            <a:pPr lvl="1"/>
            <a:r>
              <a:rPr lang="en-US" dirty="0" smtClean="0"/>
              <a:t>Review diagnostic testing to support procedures</a:t>
            </a:r>
            <a:endParaRPr lang="en-US" dirty="0"/>
          </a:p>
        </p:txBody>
      </p:sp>
    </p:spTree>
    <p:extLst>
      <p:ext uri="{BB962C8B-B14F-4D97-AF65-F5344CB8AC3E}">
        <p14:creationId xmlns:p14="http://schemas.microsoft.com/office/powerpoint/2010/main" val="2764110748"/>
      </p:ext>
    </p:extLst>
  </p:cSld>
  <p:clrMapOvr>
    <a:masterClrMapping/>
  </p:clrMapOvr>
</p:sld>
</file>

<file path=ppt/slides/slide49.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endParaRPr lang="en-US"/>
          </a:p>
        </p:txBody>
      </p:sp>
      <p:pic>
        <p:nvPicPr>
          <p:cNvPr id="4" name="Content Placeholder 3" descr="" titl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219200"/>
            <a:ext cx="6400800" cy="4267200"/>
          </a:xfrm>
        </p:spPr>
      </p:pic>
    </p:spTree>
    <p:extLst>
      <p:ext uri="{BB962C8B-B14F-4D97-AF65-F5344CB8AC3E}">
        <p14:creationId xmlns:p14="http://schemas.microsoft.com/office/powerpoint/2010/main" val="1094822415"/>
      </p:ext>
    </p:extLst>
  </p:cSld>
  <p:clrMapOvr>
    <a:masterClrMapping/>
  </p:clrMapOvr>
</p:sld>
</file>

<file path=ppt/slides/slide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b="1" dirty="0" smtClean="0"/>
              <a:t>False Claims Act</a:t>
            </a:r>
            <a:endParaRPr lang="en-US" b="1" dirty="0"/>
          </a:p>
        </p:txBody>
      </p:sp>
      <p:pic>
        <p:nvPicPr>
          <p:cNvPr id="5" name="Content Placeholder 4" descr="" titl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7642" y="1600201"/>
            <a:ext cx="6168719"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22550776"/>
      </p:ext>
    </p:extLst>
  </p:cSld>
  <p:clrMapOvr>
    <a:masterClrMapping/>
  </p:clrMapOvr>
</p:sld>
</file>

<file path=ppt/slides/slide5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b="1" dirty="0" smtClean="0"/>
              <a:t>Documenting Minutes </a:t>
            </a:r>
            <a:endParaRPr lang="en-US" b="1" dirty="0"/>
          </a:p>
        </p:txBody>
      </p:sp>
      <p:sp>
        <p:nvSpPr>
          <p:cNvPr id="3" name="Content Placeholder 2" descr="" title=""/>
          <p:cNvSpPr>
            <a:spLocks noGrp="1"/>
          </p:cNvSpPr>
          <p:nvPr>
            <p:ph idx="1"/>
          </p:nvPr>
        </p:nvSpPr>
        <p:spPr/>
        <p:txBody>
          <a:bodyPr>
            <a:normAutofit fontScale="85000" lnSpcReduction="20000"/>
          </a:bodyPr>
          <a:lstStyle/>
          <a:p>
            <a:pPr marL="0" indent="0">
              <a:buNone/>
            </a:pPr>
            <a:r>
              <a:rPr lang="en-US" dirty="0" smtClean="0"/>
              <a:t>Your surgery committee has just reviewed the case of one of the busiest surgeons.   The discussion was heated and you now have to write the minutes.   You should write:</a:t>
            </a:r>
          </a:p>
          <a:p>
            <a:pPr marL="514350" indent="-514350">
              <a:buAutoNum type="alphaLcPeriod"/>
            </a:pPr>
            <a:r>
              <a:rPr lang="en-US" dirty="0" smtClean="0"/>
              <a:t>The committee concluded that the procedure was not indicated.</a:t>
            </a:r>
          </a:p>
          <a:p>
            <a:pPr marL="514350" indent="-514350">
              <a:buAutoNum type="alphaLcPeriod"/>
            </a:pPr>
            <a:r>
              <a:rPr lang="en-US" dirty="0" smtClean="0"/>
              <a:t>The committee concluded that there was insufficient documentation to support the indications for the procedure.</a:t>
            </a:r>
          </a:p>
          <a:p>
            <a:pPr marL="514350" indent="-514350">
              <a:buAutoNum type="alphaLcPeriod"/>
            </a:pPr>
            <a:r>
              <a:rPr lang="en-US" dirty="0" smtClean="0"/>
              <a:t>A member of the committee commented that the only reason the patient had the surgery was because he had good insurance.</a:t>
            </a:r>
          </a:p>
        </p:txBody>
      </p:sp>
    </p:spTree>
    <p:extLst>
      <p:ext uri="{BB962C8B-B14F-4D97-AF65-F5344CB8AC3E}">
        <p14:creationId xmlns:p14="http://schemas.microsoft.com/office/powerpoint/2010/main" val="1888042296"/>
      </p:ext>
    </p:extLst>
  </p:cSld>
  <p:clrMapOvr>
    <a:masterClrMapping/>
  </p:clrMapOvr>
</p:sld>
</file>

<file path=ppt/slides/slide5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b="1" dirty="0" smtClean="0"/>
              <a:t>Correspondence</a:t>
            </a:r>
            <a:endParaRPr lang="en-US" b="1" dirty="0"/>
          </a:p>
        </p:txBody>
      </p:sp>
      <p:sp>
        <p:nvSpPr>
          <p:cNvPr id="3" name="Content Placeholder 2" descr="" title=""/>
          <p:cNvSpPr>
            <a:spLocks noGrp="1"/>
          </p:cNvSpPr>
          <p:nvPr>
            <p:ph idx="1"/>
          </p:nvPr>
        </p:nvSpPr>
        <p:spPr/>
        <p:txBody>
          <a:bodyPr>
            <a:normAutofit fontScale="85000" lnSpcReduction="20000"/>
          </a:bodyPr>
          <a:lstStyle/>
          <a:p>
            <a:pPr marL="0" indent="0">
              <a:buNone/>
            </a:pPr>
            <a:r>
              <a:rPr lang="en-US" dirty="0" smtClean="0"/>
              <a:t>The committee has asked you to draft a letter to the surgeon regarding the indications.  You write: </a:t>
            </a:r>
          </a:p>
          <a:p>
            <a:pPr marL="514350" indent="-514350">
              <a:buAutoNum type="alphaLcPeriod"/>
            </a:pPr>
            <a:r>
              <a:rPr lang="en-US" dirty="0" smtClean="0"/>
              <a:t>You failed to document the indications for the procedure.</a:t>
            </a:r>
          </a:p>
          <a:p>
            <a:pPr marL="514350" indent="-514350">
              <a:buAutoNum type="alphaLcPeriod"/>
            </a:pPr>
            <a:r>
              <a:rPr lang="en-US" dirty="0" smtClean="0"/>
              <a:t>Documentation in the record must include the medical decision making process rather than just the medical decision.</a:t>
            </a:r>
          </a:p>
          <a:p>
            <a:pPr marL="514350" indent="-514350">
              <a:buAutoNum type="alphaLcPeriod"/>
            </a:pPr>
            <a:r>
              <a:rPr lang="en-US" dirty="0" smtClean="0"/>
              <a:t>Since you are the busiest surgeon in the hospital you don’t have to worry about the documentation.</a:t>
            </a:r>
          </a:p>
          <a:p>
            <a:pPr marL="514350" indent="-514350">
              <a:buAutoNum type="alphaLcPeriod"/>
            </a:pPr>
            <a:r>
              <a:rPr lang="en-US" dirty="0" smtClean="0"/>
              <a:t>You need to include copies of relevant diagnostic studies that support the performance of the procedure.</a:t>
            </a:r>
            <a:endParaRPr lang="en-US" dirty="0"/>
          </a:p>
        </p:txBody>
      </p:sp>
    </p:spTree>
    <p:extLst>
      <p:ext uri="{BB962C8B-B14F-4D97-AF65-F5344CB8AC3E}">
        <p14:creationId xmlns:p14="http://schemas.microsoft.com/office/powerpoint/2010/main" val="324434302"/>
      </p:ext>
    </p:extLst>
  </p:cSld>
  <p:clrMapOvr>
    <a:masterClrMapping/>
  </p:clrMapOvr>
</p:sld>
</file>

<file path=ppt/slides/slide5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b="1" dirty="0" smtClean="0"/>
              <a:t>Follow-up</a:t>
            </a:r>
            <a:endParaRPr lang="en-US" b="1" dirty="0"/>
          </a:p>
        </p:txBody>
      </p:sp>
      <p:sp>
        <p:nvSpPr>
          <p:cNvPr id="3" name="Content Placeholder 2" descr="" title=""/>
          <p:cNvSpPr>
            <a:spLocks noGrp="1"/>
          </p:cNvSpPr>
          <p:nvPr>
            <p:ph idx="1"/>
          </p:nvPr>
        </p:nvSpPr>
        <p:spPr/>
        <p:txBody>
          <a:bodyPr>
            <a:normAutofit fontScale="85000" lnSpcReduction="10000"/>
          </a:bodyPr>
          <a:lstStyle/>
          <a:p>
            <a:pPr marL="0" indent="0">
              <a:buNone/>
            </a:pPr>
            <a:r>
              <a:rPr lang="en-US" dirty="0" smtClean="0"/>
              <a:t>During the committee meeting you realize that the case with questionable indications belongs to the same surgeon who was placed on an </a:t>
            </a:r>
            <a:r>
              <a:rPr lang="en-US" dirty="0" err="1" smtClean="0"/>
              <a:t>FPPE</a:t>
            </a:r>
            <a:r>
              <a:rPr lang="en-US" dirty="0" smtClean="0"/>
              <a:t> for indications last year.  You should: </a:t>
            </a:r>
          </a:p>
          <a:p>
            <a:pPr marL="514350" indent="-514350">
              <a:buAutoNum type="alphaLcPeriod"/>
            </a:pPr>
            <a:r>
              <a:rPr lang="en-US" dirty="0" smtClean="0"/>
              <a:t>Do nothing because it is none of your business.</a:t>
            </a:r>
          </a:p>
          <a:p>
            <a:pPr marL="514350" indent="-514350">
              <a:buAutoNum type="alphaLcPeriod"/>
            </a:pPr>
            <a:r>
              <a:rPr lang="en-US" dirty="0" smtClean="0"/>
              <a:t>Tell the chairperson that the physician has been under review previously.</a:t>
            </a:r>
          </a:p>
          <a:p>
            <a:pPr marL="514350" indent="-514350">
              <a:buAutoNum type="alphaLcPeriod"/>
            </a:pPr>
            <a:r>
              <a:rPr lang="en-US" dirty="0" smtClean="0"/>
              <a:t>Tell the committee they should summarily suspend the physician.</a:t>
            </a:r>
          </a:p>
          <a:p>
            <a:pPr marL="514350" indent="-514350">
              <a:buAutoNum type="alphaLcPeriod"/>
            </a:pPr>
            <a:r>
              <a:rPr lang="en-US" dirty="0" smtClean="0"/>
              <a:t>Recommend to the committee that they review past cases of the procedure. </a:t>
            </a:r>
          </a:p>
          <a:p>
            <a:endParaRPr lang="en-US" dirty="0"/>
          </a:p>
        </p:txBody>
      </p:sp>
    </p:spTree>
    <p:extLst>
      <p:ext uri="{BB962C8B-B14F-4D97-AF65-F5344CB8AC3E}">
        <p14:creationId xmlns:p14="http://schemas.microsoft.com/office/powerpoint/2010/main" val="2150683814"/>
      </p:ext>
    </p:extLst>
  </p:cSld>
  <p:clrMapOvr>
    <a:masterClrMapping/>
  </p:clrMapOvr>
</p:sld>
</file>

<file path=ppt/slides/slide5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b="1" dirty="0" smtClean="0"/>
              <a:t>Follow-up</a:t>
            </a:r>
            <a:endParaRPr lang="en-US" b="1" dirty="0"/>
          </a:p>
        </p:txBody>
      </p:sp>
      <p:sp>
        <p:nvSpPr>
          <p:cNvPr id="3" name="Content Placeholder 2" descr="" title=""/>
          <p:cNvSpPr>
            <a:spLocks noGrp="1"/>
          </p:cNvSpPr>
          <p:nvPr>
            <p:ph idx="1"/>
          </p:nvPr>
        </p:nvSpPr>
        <p:spPr>
          <a:xfrm>
            <a:off x="457200" y="1219201"/>
            <a:ext cx="8229600" cy="4906963"/>
          </a:xfrm>
        </p:spPr>
        <p:txBody>
          <a:bodyPr>
            <a:normAutofit fontScale="77500" lnSpcReduction="20000"/>
          </a:bodyPr>
          <a:lstStyle/>
          <a:p>
            <a:pPr marL="0" indent="0">
              <a:buNone/>
            </a:pPr>
            <a:r>
              <a:rPr lang="en-US" dirty="0" smtClean="0"/>
              <a:t>When you get back to your office after the meeting you look at the surgeon’s credential file and see that over the last three years he has received nine letters asking about indications and six complaints from nurses about questionable indications.  You should:</a:t>
            </a:r>
          </a:p>
          <a:p>
            <a:pPr marL="514350" indent="-514350">
              <a:buAutoNum type="alphaLcPeriod"/>
            </a:pPr>
            <a:r>
              <a:rPr lang="en-US" dirty="0" smtClean="0"/>
              <a:t>Do nothing and put the file away.</a:t>
            </a:r>
          </a:p>
          <a:p>
            <a:pPr marL="514350" indent="-514350">
              <a:buAutoNum type="alphaLcPeriod"/>
            </a:pPr>
            <a:r>
              <a:rPr lang="en-US" dirty="0" smtClean="0"/>
              <a:t>Notify the chairman and chief of staff</a:t>
            </a:r>
          </a:p>
          <a:p>
            <a:pPr marL="514350" indent="-514350">
              <a:buAutoNum type="alphaLcPeriod"/>
            </a:pPr>
            <a:r>
              <a:rPr lang="en-US" dirty="0" smtClean="0"/>
              <a:t>Pull together all the information regarding the cases and complaints to see if they involve the same procedure</a:t>
            </a:r>
          </a:p>
          <a:p>
            <a:pPr marL="514350" indent="-514350">
              <a:buAutoNum type="alphaLcPeriod"/>
            </a:pPr>
            <a:r>
              <a:rPr lang="en-US" dirty="0" smtClean="0"/>
              <a:t>Look up the number for a whistleblower attorney</a:t>
            </a:r>
          </a:p>
          <a:p>
            <a:pPr marL="514350" indent="-514350">
              <a:buAutoNum type="alphaLcPeriod"/>
            </a:pPr>
            <a:r>
              <a:rPr lang="en-US" dirty="0" smtClean="0"/>
              <a:t>Call the compliance officer</a:t>
            </a:r>
          </a:p>
          <a:p>
            <a:pPr marL="514350" indent="-514350">
              <a:buAutoNum type="alphaLcPeriod"/>
            </a:pPr>
            <a:r>
              <a:rPr lang="en-US" dirty="0" smtClean="0"/>
              <a:t>Review the bylaws to advise the medical staff officers on summary suspension</a:t>
            </a:r>
          </a:p>
          <a:p>
            <a:pPr marL="514350" indent="-514350">
              <a:buAutoNum type="alphaLcPeriod"/>
            </a:pPr>
            <a:endParaRPr lang="en-US" dirty="0"/>
          </a:p>
        </p:txBody>
      </p:sp>
    </p:spTree>
    <p:extLst>
      <p:ext uri="{BB962C8B-B14F-4D97-AF65-F5344CB8AC3E}">
        <p14:creationId xmlns:p14="http://schemas.microsoft.com/office/powerpoint/2010/main" val="1652962451"/>
      </p:ext>
    </p:extLst>
  </p:cSld>
  <p:clrMapOvr>
    <a:masterClrMapping/>
  </p:clrMapOvr>
</p:sld>
</file>

<file path=ppt/slides/slide5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endParaRPr lang="en-US"/>
          </a:p>
        </p:txBody>
      </p:sp>
      <p:pic>
        <p:nvPicPr>
          <p:cNvPr id="4" name="Content Placeholder 3" descr="" titl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130776"/>
            <a:ext cx="6477000" cy="4431824"/>
          </a:xfrm>
        </p:spPr>
      </p:pic>
    </p:spTree>
    <p:extLst>
      <p:ext uri="{BB962C8B-B14F-4D97-AF65-F5344CB8AC3E}">
        <p14:creationId xmlns:p14="http://schemas.microsoft.com/office/powerpoint/2010/main" val="2902199319"/>
      </p:ext>
    </p:extLst>
  </p:cSld>
  <p:clrMapOvr>
    <a:masterClrMapping/>
  </p:clrMapOvr>
</p:sld>
</file>

<file path=ppt/slides/slide5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b="1" dirty="0" smtClean="0"/>
              <a:t>Clerical Error???</a:t>
            </a:r>
            <a:endParaRPr lang="en-US" b="1" dirty="0"/>
          </a:p>
        </p:txBody>
      </p:sp>
      <p:sp>
        <p:nvSpPr>
          <p:cNvPr id="3" name="Content Placeholder 2" descr="" title=""/>
          <p:cNvSpPr>
            <a:spLocks noGrp="1"/>
          </p:cNvSpPr>
          <p:nvPr>
            <p:ph idx="1"/>
          </p:nvPr>
        </p:nvSpPr>
        <p:spPr/>
        <p:txBody>
          <a:bodyPr>
            <a:normAutofit fontScale="92500" lnSpcReduction="10000"/>
          </a:bodyPr>
          <a:lstStyle/>
          <a:p>
            <a:pPr marL="0" indent="0">
              <a:buNone/>
            </a:pPr>
            <a:r>
              <a:rPr lang="en-US" dirty="0" smtClean="0"/>
              <a:t>You have started a new job as the director of </a:t>
            </a:r>
            <a:r>
              <a:rPr lang="en-US" dirty="0" err="1" smtClean="0"/>
              <a:t>MSS</a:t>
            </a:r>
            <a:r>
              <a:rPr lang="en-US" dirty="0" smtClean="0"/>
              <a:t> at St. Elsewhere where you have taken over from a director who was respected, admired and  now retired.   You constantly hear how great she was from the doctors and other staff.  During your first month on the job you receive a request for copies of Medicare attestation forms on seven doctors.   You can only find two.   When you audit the files you find that there are a total of 23 attestation forms missing.   </a:t>
            </a:r>
            <a:endParaRPr lang="en-US" dirty="0"/>
          </a:p>
        </p:txBody>
      </p:sp>
    </p:spTree>
    <p:extLst>
      <p:ext uri="{BB962C8B-B14F-4D97-AF65-F5344CB8AC3E}">
        <p14:creationId xmlns:p14="http://schemas.microsoft.com/office/powerpoint/2010/main" val="3977466461"/>
      </p:ext>
    </p:extLst>
  </p:cSld>
  <p:clrMapOvr>
    <a:masterClrMapping/>
  </p:clrMapOvr>
</p:sld>
</file>

<file path=ppt/slides/slide5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Content Placeholder 2" descr="" title=""/>
          <p:cNvSpPr txBox="1">
            <a:spLocks/>
          </p:cNvSpPr>
          <p:nvPr/>
        </p:nvSpPr>
        <p:spPr>
          <a:xfrm>
            <a:off x="762000" y="1524000"/>
            <a:ext cx="79248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mtClean="0"/>
              <a:t>After you stop hyperventilating you should: </a:t>
            </a:r>
          </a:p>
          <a:p>
            <a:pPr marL="457200" indent="-457200">
              <a:buFont typeface="Arial" panose="020B0604020202020204" pitchFamily="34" charset="0"/>
              <a:buAutoNum type="alphaLcPeriod"/>
            </a:pPr>
            <a:r>
              <a:rPr lang="en-US" sz="2400" smtClean="0"/>
              <a:t>Polish up your resume and start looking for another job.</a:t>
            </a:r>
          </a:p>
          <a:p>
            <a:pPr marL="457200" indent="-457200">
              <a:buFont typeface="Arial" panose="020B0604020202020204" pitchFamily="34" charset="0"/>
              <a:buAutoNum type="alphaLcPeriod"/>
            </a:pPr>
            <a:r>
              <a:rPr lang="en-US" sz="2400" smtClean="0"/>
              <a:t>Conduct a diligent search to see if the forms are anywhere else in the hospital.</a:t>
            </a:r>
          </a:p>
          <a:p>
            <a:pPr marL="457200" indent="-457200">
              <a:buFont typeface="Arial" panose="020B0604020202020204" pitchFamily="34" charset="0"/>
              <a:buAutoNum type="alphaLcPeriod"/>
            </a:pPr>
            <a:r>
              <a:rPr lang="en-US" sz="2400" smtClean="0"/>
              <a:t>Take blank forms to the doctors and have them sign and back date them.</a:t>
            </a:r>
          </a:p>
          <a:p>
            <a:pPr marL="457200" indent="-457200">
              <a:buFont typeface="Arial" panose="020B0604020202020204" pitchFamily="34" charset="0"/>
              <a:buAutoNum type="alphaLcPeriod"/>
            </a:pPr>
            <a:r>
              <a:rPr lang="en-US" sz="2400" smtClean="0"/>
              <a:t>Call the compliance officer.</a:t>
            </a:r>
          </a:p>
          <a:p>
            <a:pPr marL="457200" indent="-457200">
              <a:buFont typeface="Arial" panose="020B0604020202020204" pitchFamily="34" charset="0"/>
              <a:buAutoNum type="alphaLcPeriod"/>
            </a:pPr>
            <a:r>
              <a:rPr lang="en-US" sz="2400" smtClean="0"/>
              <a:t>Call the retired director and ask what happened.</a:t>
            </a:r>
          </a:p>
          <a:p>
            <a:pPr marL="457200" indent="-457200">
              <a:buFont typeface="Arial" panose="020B0604020202020204" pitchFamily="34" charset="0"/>
              <a:buAutoNum type="alphaLcPeriod"/>
            </a:pPr>
            <a:r>
              <a:rPr lang="en-US" sz="2400" smtClean="0"/>
              <a:t>All of the above</a:t>
            </a:r>
          </a:p>
          <a:p>
            <a:pPr marL="457200" indent="-457200">
              <a:buFont typeface="Arial" panose="020B0604020202020204" pitchFamily="34" charset="0"/>
              <a:buAutoNum type="alphaLcPeriod"/>
            </a:pPr>
            <a:r>
              <a:rPr lang="en-US" sz="2400" smtClean="0"/>
              <a:t>None of the above</a:t>
            </a:r>
          </a:p>
          <a:p>
            <a:pPr marL="457200" indent="-457200">
              <a:buFont typeface="Arial" panose="020B0604020202020204" pitchFamily="34" charset="0"/>
              <a:buAutoNum type="alphaLcPeriod"/>
            </a:pPr>
            <a:r>
              <a:rPr lang="en-US" sz="2400" smtClean="0"/>
              <a:t>Something else</a:t>
            </a:r>
            <a:endParaRPr lang="en-US" sz="2400" dirty="0"/>
          </a:p>
        </p:txBody>
      </p:sp>
    </p:spTree>
    <p:extLst>
      <p:ext uri="{BB962C8B-B14F-4D97-AF65-F5344CB8AC3E}">
        <p14:creationId xmlns:p14="http://schemas.microsoft.com/office/powerpoint/2010/main" val="2517730861"/>
      </p:ext>
    </p:extLst>
  </p:cSld>
  <p:clrMapOvr>
    <a:masterClrMapping/>
  </p:clrMapOvr>
</p:sld>
</file>

<file path=ppt/slides/slide5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b="1" dirty="0" smtClean="0"/>
              <a:t>Clerical Error????</a:t>
            </a:r>
            <a:endParaRPr lang="en-US" b="1" dirty="0"/>
          </a:p>
        </p:txBody>
      </p:sp>
      <p:sp>
        <p:nvSpPr>
          <p:cNvPr id="3" name="Content Placeholder 2" descr="" title=""/>
          <p:cNvSpPr>
            <a:spLocks noGrp="1"/>
          </p:cNvSpPr>
          <p:nvPr>
            <p:ph idx="1"/>
          </p:nvPr>
        </p:nvSpPr>
        <p:spPr/>
        <p:txBody>
          <a:bodyPr>
            <a:normAutofit fontScale="92500" lnSpcReduction="20000"/>
          </a:bodyPr>
          <a:lstStyle/>
          <a:p>
            <a:pPr marL="0" indent="0">
              <a:buNone/>
            </a:pPr>
            <a:r>
              <a:rPr lang="en-US" dirty="0" smtClean="0"/>
              <a:t>After you polished up your resume you took a position at a 100 bed hospital with a medical staff of 200.  After you started you found that there were several reappointment applications that had not been processed.  In fact, seven of the members with unprocessed applications had expired appointments.  You then started an audit and found that 29 practitioners had expired appointments and that approximately half had been expired over 18 months.  One of the expired was the Chief of Staff. </a:t>
            </a:r>
            <a:endParaRPr lang="en-US" dirty="0"/>
          </a:p>
        </p:txBody>
      </p:sp>
    </p:spTree>
    <p:extLst>
      <p:ext uri="{BB962C8B-B14F-4D97-AF65-F5344CB8AC3E}">
        <p14:creationId xmlns:p14="http://schemas.microsoft.com/office/powerpoint/2010/main" val="2019308992"/>
      </p:ext>
    </p:extLst>
  </p:cSld>
  <p:clrMapOvr>
    <a:masterClrMapping/>
  </p:clrMapOvr>
</p:sld>
</file>

<file path=ppt/slides/slide5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b="1" dirty="0" smtClean="0"/>
              <a:t>Clerical Error????</a:t>
            </a:r>
            <a:endParaRPr lang="en-US" b="1" dirty="0"/>
          </a:p>
        </p:txBody>
      </p:sp>
      <p:sp>
        <p:nvSpPr>
          <p:cNvPr id="3" name="Content Placeholder 2" descr="" title=""/>
          <p:cNvSpPr>
            <a:spLocks noGrp="1"/>
          </p:cNvSpPr>
          <p:nvPr>
            <p:ph idx="1"/>
          </p:nvPr>
        </p:nvSpPr>
        <p:spPr/>
        <p:txBody>
          <a:bodyPr>
            <a:normAutofit fontScale="85000" lnSpcReduction="10000"/>
          </a:bodyPr>
          <a:lstStyle/>
          <a:p>
            <a:pPr marL="0" indent="0">
              <a:buNone/>
            </a:pPr>
            <a:r>
              <a:rPr lang="en-US" dirty="0" smtClean="0"/>
              <a:t>After you pick yourself up off the floor, you should:</a:t>
            </a:r>
          </a:p>
          <a:p>
            <a:pPr marL="514350" indent="-514350">
              <a:buAutoNum type="alphaLcPeriod"/>
            </a:pPr>
            <a:r>
              <a:rPr lang="en-US" dirty="0" smtClean="0"/>
              <a:t>Polish up your resume</a:t>
            </a:r>
          </a:p>
          <a:p>
            <a:pPr marL="514350" indent="-514350">
              <a:buAutoNum type="alphaLcPeriod"/>
            </a:pPr>
            <a:r>
              <a:rPr lang="en-US" dirty="0" smtClean="0"/>
              <a:t>Immediately obtain temporary privileges  for everyone who has expired</a:t>
            </a:r>
          </a:p>
          <a:p>
            <a:pPr marL="514350" indent="-514350">
              <a:buAutoNum type="alphaLcPeriod"/>
            </a:pPr>
            <a:r>
              <a:rPr lang="en-US" dirty="0" smtClean="0"/>
              <a:t>Run patient care activity reports for the expiration period</a:t>
            </a:r>
          </a:p>
          <a:p>
            <a:pPr marL="514350" indent="-514350">
              <a:buAutoNum type="alphaLcPeriod"/>
            </a:pPr>
            <a:r>
              <a:rPr lang="en-US" dirty="0" smtClean="0"/>
              <a:t>Back date all appointments and redo the minute</a:t>
            </a:r>
          </a:p>
          <a:p>
            <a:pPr marL="514350" indent="-514350">
              <a:buAutoNum type="alphaLcPeriod"/>
            </a:pPr>
            <a:r>
              <a:rPr lang="en-US" dirty="0" smtClean="0"/>
              <a:t>Pour a glass of wine.</a:t>
            </a:r>
          </a:p>
          <a:p>
            <a:pPr marL="514350" indent="-514350">
              <a:buAutoNum type="alphaLcPeriod"/>
            </a:pPr>
            <a:r>
              <a:rPr lang="en-US" dirty="0" smtClean="0"/>
              <a:t>Something else</a:t>
            </a:r>
            <a:endParaRPr lang="en-US" dirty="0"/>
          </a:p>
        </p:txBody>
      </p:sp>
    </p:spTree>
    <p:extLst>
      <p:ext uri="{BB962C8B-B14F-4D97-AF65-F5344CB8AC3E}">
        <p14:creationId xmlns:p14="http://schemas.microsoft.com/office/powerpoint/2010/main" val="637853698"/>
      </p:ext>
    </p:extLst>
  </p:cSld>
  <p:clrMapOvr>
    <a:masterClrMapping/>
  </p:clrMapOvr>
</p:sld>
</file>

<file path=ppt/slides/slide59.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endParaRPr lang="en-US"/>
          </a:p>
        </p:txBody>
      </p:sp>
      <p:pic>
        <p:nvPicPr>
          <p:cNvPr id="4" name="Content Placeholder 3" descr="" titl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47800"/>
            <a:ext cx="7696200" cy="3962400"/>
          </a:xfrm>
        </p:spPr>
      </p:pic>
    </p:spTree>
    <p:extLst>
      <p:ext uri="{BB962C8B-B14F-4D97-AF65-F5344CB8AC3E}">
        <p14:creationId xmlns:p14="http://schemas.microsoft.com/office/powerpoint/2010/main" val="184743652"/>
      </p:ext>
    </p:extLst>
  </p:cSld>
  <p:clrMapOvr>
    <a:masterClrMapping/>
  </p:clrMapOvr>
</p:sld>
</file>

<file path=ppt/slides/slide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b="1" dirty="0" smtClean="0"/>
              <a:t>False Claims Act</a:t>
            </a:r>
            <a:endParaRPr lang="en-US" b="1" dirty="0"/>
          </a:p>
        </p:txBody>
      </p:sp>
      <p:sp>
        <p:nvSpPr>
          <p:cNvPr id="3" name="Content Placeholder 2" descr="" title=""/>
          <p:cNvSpPr>
            <a:spLocks noGrp="1"/>
          </p:cNvSpPr>
          <p:nvPr>
            <p:ph idx="1"/>
          </p:nvPr>
        </p:nvSpPr>
        <p:spPr/>
        <p:txBody>
          <a:bodyPr/>
          <a:lstStyle/>
          <a:p>
            <a:r>
              <a:rPr lang="en-US" b="1" i="1" dirty="0" smtClean="0"/>
              <a:t>Knowingly</a:t>
            </a:r>
            <a:r>
              <a:rPr lang="en-US" b="1" dirty="0" smtClean="0"/>
              <a:t> submitting False Claims for payment</a:t>
            </a:r>
          </a:p>
          <a:p>
            <a:pPr lvl="1"/>
            <a:r>
              <a:rPr lang="en-US" b="1" dirty="0" smtClean="0"/>
              <a:t>“Claim” – any demand for payment</a:t>
            </a:r>
          </a:p>
          <a:p>
            <a:pPr marL="457200" lvl="1" indent="0">
              <a:buNone/>
            </a:pPr>
            <a:endParaRPr lang="en-US" b="1" dirty="0"/>
          </a:p>
        </p:txBody>
      </p:sp>
      <p:pic>
        <p:nvPicPr>
          <p:cNvPr id="4" name="Picture 3" descr=""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8509" y="3962401"/>
            <a:ext cx="2705100" cy="2115871"/>
          </a:xfrm>
          <a:prstGeom prst="rect">
            <a:avLst/>
          </a:prstGeom>
        </p:spPr>
      </p:pic>
    </p:spTree>
    <p:extLst>
      <p:ext uri="{BB962C8B-B14F-4D97-AF65-F5344CB8AC3E}">
        <p14:creationId xmlns:p14="http://schemas.microsoft.com/office/powerpoint/2010/main" val="2893487377"/>
      </p:ext>
    </p:extLst>
  </p:cSld>
  <p:clrMapOvr>
    <a:masterClrMapping/>
  </p:clrMapOvr>
</p:sld>
</file>

<file path=ppt/slides/slide6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p:cNvSpPr>
            <a:spLocks noGrp="1"/>
          </p:cNvSpPr>
          <p:nvPr>
            <p:ph idx="1"/>
          </p:nvPr>
        </p:nvSpPr>
        <p:spPr/>
        <p:txBody>
          <a:bodyPr>
            <a:normAutofit fontScale="70000" lnSpcReduction="20000"/>
          </a:bodyPr>
          <a:lstStyle/>
          <a:p>
            <a:pPr marL="0" indent="0">
              <a:lnSpc>
                <a:spcPct val="80000"/>
              </a:lnSpc>
              <a:buNone/>
            </a:pPr>
            <a:r>
              <a:rPr lang="en-US" altLang="en-US" i="1" dirty="0"/>
              <a:t>Polsinelli provides this material for informational purposes only.  The material provided herein is general and is not intended to be legal advice. Nothing herein should be relied upon or used without consulting a lawyer to consider your specific circumstances, possible changes to applicable laws, rules and regulations and other legal issues. Receipt of this material does not establish an attorney-client relationship.  </a:t>
            </a:r>
          </a:p>
          <a:p>
            <a:pPr marL="0" indent="0">
              <a:lnSpc>
                <a:spcPct val="80000"/>
              </a:lnSpc>
              <a:buNone/>
            </a:pPr>
            <a:endParaRPr lang="en-US" altLang="en-US" i="1" dirty="0"/>
          </a:p>
          <a:p>
            <a:pPr marL="0" indent="0">
              <a:lnSpc>
                <a:spcPct val="80000"/>
              </a:lnSpc>
              <a:buNone/>
            </a:pPr>
            <a:r>
              <a:rPr lang="en-US" altLang="en-US" i="1" dirty="0"/>
              <a:t>Polsinelli is very proud of the results we obtain for our clients, but you should know that past results do not guarantee future results; that every case is different and must be judged on its own merits; and that the choice of a lawyer is an important decision and should not be based solely upon advertisements. </a:t>
            </a:r>
          </a:p>
          <a:p>
            <a:pPr marL="0" indent="0">
              <a:lnSpc>
                <a:spcPct val="80000"/>
              </a:lnSpc>
              <a:buNone/>
            </a:pPr>
            <a:endParaRPr lang="en-US" altLang="en-US" i="1" dirty="0"/>
          </a:p>
          <a:p>
            <a:pPr marL="0" indent="0">
              <a:lnSpc>
                <a:spcPct val="80000"/>
              </a:lnSpc>
              <a:buNone/>
            </a:pPr>
            <a:endParaRPr lang="en-US" altLang="en-US" i="1" dirty="0"/>
          </a:p>
          <a:p>
            <a:pPr marL="0" indent="0">
              <a:lnSpc>
                <a:spcPct val="80000"/>
              </a:lnSpc>
              <a:buNone/>
            </a:pPr>
            <a:r>
              <a:rPr lang="en-US" altLang="en-US" i="1" dirty="0"/>
              <a:t>© </a:t>
            </a:r>
            <a:r>
              <a:rPr lang="en-US" altLang="en-US" i="1" dirty="0" smtClean="0"/>
              <a:t>2017 </a:t>
            </a:r>
            <a:r>
              <a:rPr lang="en-US" altLang="en-US" i="1" dirty="0"/>
              <a:t>Polsinelli PC.  In California, Polsinelli LLP.</a:t>
            </a:r>
          </a:p>
          <a:p>
            <a:pPr marL="0" indent="0">
              <a:lnSpc>
                <a:spcPct val="80000"/>
              </a:lnSpc>
              <a:buNone/>
            </a:pPr>
            <a:r>
              <a:rPr lang="en-US" altLang="en-US" i="1" dirty="0"/>
              <a:t>   Polsinelli is a registered mark of Polsinelli PC</a:t>
            </a:r>
          </a:p>
          <a:p>
            <a:pPr marL="0" indent="0">
              <a:lnSpc>
                <a:spcPct val="80000"/>
              </a:lnSpc>
              <a:buNone/>
            </a:pPr>
            <a:endParaRPr lang="en-US" altLang="en-US" dirty="0"/>
          </a:p>
          <a:p>
            <a:endParaRPr lang="en-US" dirty="0"/>
          </a:p>
        </p:txBody>
      </p:sp>
    </p:spTree>
    <p:extLst>
      <p:ext uri="{BB962C8B-B14F-4D97-AF65-F5344CB8AC3E}">
        <p14:creationId xmlns:p14="http://schemas.microsoft.com/office/powerpoint/2010/main" val="1566951154"/>
      </p:ext>
    </p:extLst>
  </p:cSld>
  <p:clrMapOvr>
    <a:masterClrMapping/>
  </p:clrMapOvr>
</p:sld>
</file>

<file path=ppt/slides/slide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b="1" dirty="0" smtClean="0"/>
              <a:t>False Claims Act</a:t>
            </a:r>
            <a:endParaRPr lang="en-US" b="1" dirty="0"/>
          </a:p>
        </p:txBody>
      </p:sp>
      <p:sp>
        <p:nvSpPr>
          <p:cNvPr id="3" name="Content Placeholder 2" descr="" title=""/>
          <p:cNvSpPr>
            <a:spLocks noGrp="1"/>
          </p:cNvSpPr>
          <p:nvPr>
            <p:ph idx="1"/>
          </p:nvPr>
        </p:nvSpPr>
        <p:spPr/>
        <p:txBody>
          <a:bodyPr/>
          <a:lstStyle/>
          <a:p>
            <a:r>
              <a:rPr lang="en-US" b="1" dirty="0" smtClean="0"/>
              <a:t>Knowledge of Falsity</a:t>
            </a:r>
          </a:p>
          <a:p>
            <a:pPr lvl="1"/>
            <a:r>
              <a:rPr lang="en-US" b="1" dirty="0" smtClean="0"/>
              <a:t>Actual knowledge</a:t>
            </a:r>
          </a:p>
          <a:p>
            <a:pPr lvl="1"/>
            <a:r>
              <a:rPr lang="en-US" b="1" dirty="0" smtClean="0"/>
              <a:t>Deliberate ignorance of the  truth or falsity of the information</a:t>
            </a:r>
          </a:p>
          <a:p>
            <a:pPr lvl="1"/>
            <a:r>
              <a:rPr lang="en-US" b="1" dirty="0" smtClean="0"/>
              <a:t>Reckless disregard of the truth or falsity of the information</a:t>
            </a:r>
            <a:endParaRPr lang="en-US" b="1" dirty="0"/>
          </a:p>
        </p:txBody>
      </p:sp>
      <p:pic>
        <p:nvPicPr>
          <p:cNvPr id="4" name="Picture 3" descr="" titl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4572000"/>
            <a:ext cx="2127380" cy="15955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75407915"/>
      </p:ext>
    </p:extLst>
  </p:cSld>
  <p:clrMapOvr>
    <a:masterClrMapping/>
  </p:clrMapOvr>
</p:sld>
</file>

<file path=ppt/slides/slide8.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b="1" dirty="0" smtClean="0"/>
              <a:t>Criminal v. Civil Liability</a:t>
            </a:r>
            <a:endParaRPr lang="en-US" b="1" dirty="0"/>
          </a:p>
        </p:txBody>
      </p:sp>
      <p:pic>
        <p:nvPicPr>
          <p:cNvPr id="4" name="Content Placeholder 3" descr="" titl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741" y="2273868"/>
            <a:ext cx="4174435" cy="2667000"/>
          </a:xfrm>
          <a:prstGeom prst="rect">
            <a:avLst/>
          </a:prstGeom>
          <a:ln>
            <a:noFill/>
          </a:ln>
          <a:effectLst>
            <a:softEdge rad="112500"/>
          </a:effectLst>
        </p:spPr>
      </p:pic>
      <p:pic>
        <p:nvPicPr>
          <p:cNvPr id="5" name="Picture 4" descr=""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176" y="1528549"/>
            <a:ext cx="3742224" cy="3957851"/>
          </a:xfrm>
          <a:prstGeom prst="rect">
            <a:avLst/>
          </a:prstGeom>
        </p:spPr>
      </p:pic>
    </p:spTree>
    <p:extLst>
      <p:ext uri="{BB962C8B-B14F-4D97-AF65-F5344CB8AC3E}">
        <p14:creationId xmlns:p14="http://schemas.microsoft.com/office/powerpoint/2010/main" val="2489931223"/>
      </p:ext>
    </p:extLst>
  </p:cSld>
  <p:clrMapOvr>
    <a:masterClrMapping/>
  </p:clrMapOvr>
</p:sld>
</file>

<file path=ppt/slides/slide9.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fontScale="90000"/>
          </a:bodyPr>
          <a:lstStyle/>
          <a:p>
            <a:r>
              <a:rPr lang="en-US" b="1" dirty="0" smtClean="0"/>
              <a:t>Federal Statutes with </a:t>
            </a:r>
            <a:br>
              <a:rPr lang="en-US" b="1" dirty="0" smtClean="0"/>
            </a:br>
            <a:r>
              <a:rPr lang="en-US" b="1" dirty="0" smtClean="0"/>
              <a:t>Criminal Liability</a:t>
            </a:r>
            <a:endParaRPr lang="en-US" b="1" dirty="0"/>
          </a:p>
        </p:txBody>
      </p:sp>
      <p:sp>
        <p:nvSpPr>
          <p:cNvPr id="3" name="Content Placeholder 2" descr="" title=""/>
          <p:cNvSpPr>
            <a:spLocks noGrp="1"/>
          </p:cNvSpPr>
          <p:nvPr>
            <p:ph idx="1"/>
          </p:nvPr>
        </p:nvSpPr>
        <p:spPr/>
        <p:txBody>
          <a:bodyPr/>
          <a:lstStyle/>
          <a:p>
            <a:pPr eaLnBrk="0" fontAlgn="base" hangingPunct="0"/>
            <a:r>
              <a:rPr lang="en-US" sz="2800" dirty="0"/>
              <a:t>The Anti-Kickback Statute 42 </a:t>
            </a:r>
            <a:r>
              <a:rPr lang="en-US" sz="2800" dirty="0" err="1"/>
              <a:t>U.S.C</a:t>
            </a:r>
            <a:r>
              <a:rPr lang="en-US" sz="2800" dirty="0"/>
              <a:t>. § 1320a-7b(b) The Food, Drug, and Cosmetic Act 21 </a:t>
            </a:r>
            <a:r>
              <a:rPr lang="en-US" sz="2800" dirty="0" err="1" smtClean="0"/>
              <a:t>U.S.C</a:t>
            </a:r>
            <a:r>
              <a:rPr lang="en-US" sz="2800" dirty="0"/>
              <a:t>. §§ 331 and </a:t>
            </a:r>
            <a:r>
              <a:rPr lang="en-US" sz="2800" dirty="0" smtClean="0"/>
              <a:t>333</a:t>
            </a:r>
          </a:p>
          <a:p>
            <a:pPr eaLnBrk="0" fontAlgn="base" hangingPunct="0"/>
            <a:r>
              <a:rPr lang="en-US" sz="2800" dirty="0"/>
              <a:t>The Health Insurance Portability and Accessibility </a:t>
            </a:r>
            <a:r>
              <a:rPr lang="en-US" sz="2800" dirty="0" smtClean="0"/>
              <a:t>Act, 42 </a:t>
            </a:r>
            <a:r>
              <a:rPr lang="en-US" sz="2800" dirty="0" err="1"/>
              <a:t>U.S.C</a:t>
            </a:r>
            <a:r>
              <a:rPr lang="en-US" sz="2800" dirty="0"/>
              <a:t>. § 1320d-6</a:t>
            </a:r>
          </a:p>
          <a:p>
            <a:pPr eaLnBrk="0" fontAlgn="base" hangingPunct="0"/>
            <a:r>
              <a:rPr lang="en-US" sz="2800" dirty="0"/>
              <a:t>Federal All Payer Statutes: 18 </a:t>
            </a:r>
            <a:r>
              <a:rPr lang="en-US" sz="2800" dirty="0" err="1"/>
              <a:t>U.S.C</a:t>
            </a:r>
            <a:r>
              <a:rPr lang="en-US" sz="2800" dirty="0"/>
              <a:t>. §§ 1035 and 1347 </a:t>
            </a:r>
          </a:p>
          <a:p>
            <a:pPr eaLnBrk="0" fontAlgn="base" hangingPunct="0"/>
            <a:endParaRPr lang="en-US" dirty="0"/>
          </a:p>
        </p:txBody>
      </p:sp>
      <p:pic>
        <p:nvPicPr>
          <p:cNvPr id="4" name="Picture 3" descr="" titl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4827" y="4572000"/>
            <a:ext cx="1850960" cy="1645297"/>
          </a:xfrm>
          <a:prstGeom prst="rect">
            <a:avLst/>
          </a:prstGeom>
        </p:spPr>
      </p:pic>
    </p:spTree>
    <p:extLst>
      <p:ext uri="{BB962C8B-B14F-4D97-AF65-F5344CB8AC3E}">
        <p14:creationId xmlns:p14="http://schemas.microsoft.com/office/powerpoint/2010/main" val="19271964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73f988fe6df8ae7d8013c6fd66a1c042d9bb9d"/>
</p:tagLst>
</file>

<file path=ppt/theme/theme1.xml><?xml version="1.0" encoding="utf-8"?>
<a:theme xmlns:a="http://schemas.openxmlformats.org/drawingml/2006/main" name="Office Theme">
  <a:themeElements>
    <a:clrScheme name="Polsinelli2013">
      <a:dk1>
        <a:srgbClr val="000000"/>
      </a:dk1>
      <a:lt1>
        <a:srgbClr val="FFFFFF"/>
      </a:lt1>
      <a:dk2>
        <a:srgbClr val="B2292E"/>
      </a:dk2>
      <a:lt2>
        <a:srgbClr val="5B6770"/>
      </a:lt2>
      <a:accent1>
        <a:srgbClr val="00ACC7"/>
      </a:accent1>
      <a:accent2>
        <a:srgbClr val="C3D417"/>
      </a:accent2>
      <a:accent3>
        <a:srgbClr val="FFC53F"/>
      </a:accent3>
      <a:accent4>
        <a:srgbClr val="9E9262"/>
      </a:accent4>
      <a:accent5>
        <a:srgbClr val="922227"/>
      </a:accent5>
      <a:accent6>
        <a:srgbClr val="007D92"/>
      </a:accent6>
      <a:hlink>
        <a:srgbClr val="869210"/>
      </a:hlink>
      <a:folHlink>
        <a:srgbClr val="C88A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2112</Words>
  <Application>Microsoft Office PowerPoint</Application>
  <PresentationFormat>On-screen Show (4:3)</PresentationFormat>
  <Paragraphs>249</Paragraphs>
  <Slides>60</Slides>
  <Notes>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  THE FALSE CLAIMS ACT AND THE MEDICAL STAFF OFFICE:   What you should know  Erin Muellenberg Principal Polsinelli LLP \310.203.5322 emuellenberg@polsinelli.com </vt:lpstr>
      <vt:lpstr>Overview</vt:lpstr>
      <vt:lpstr>PowerPoint Presentation</vt:lpstr>
      <vt:lpstr>False Claims Act</vt:lpstr>
      <vt:lpstr>False Claims Act</vt:lpstr>
      <vt:lpstr>False Claims Act</vt:lpstr>
      <vt:lpstr>False Claims Act</vt:lpstr>
      <vt:lpstr>Criminal v. Civil Liability</vt:lpstr>
      <vt:lpstr>Federal Statutes with  Criminal Liability</vt:lpstr>
      <vt:lpstr>Federal Statutes with  Criminal Liability</vt:lpstr>
      <vt:lpstr>Criminal &amp; Civil Penalties </vt:lpstr>
      <vt:lpstr>Conditions of Payment  vs.  Conditions of Participation</vt:lpstr>
      <vt:lpstr>Medicare Attestation</vt:lpstr>
      <vt:lpstr>Medicare Attestation</vt:lpstr>
      <vt:lpstr>COP’s and the False Claims Act</vt:lpstr>
      <vt:lpstr>Expansion of False Claims Act Liability</vt:lpstr>
      <vt:lpstr>Escobar Underlying Facts</vt:lpstr>
      <vt:lpstr>Escobar Underlying Facts</vt:lpstr>
      <vt:lpstr>Escobar Underlying Facts</vt:lpstr>
      <vt:lpstr>Conditions of Payment  vs.  Conditions of Participation</vt:lpstr>
      <vt:lpstr>Medicare Attestation</vt:lpstr>
      <vt:lpstr>Medicare Attestation</vt:lpstr>
      <vt:lpstr>COP’s and the False Claims Act</vt:lpstr>
      <vt:lpstr>Expansion of False Claims Act Liability</vt:lpstr>
      <vt:lpstr>Escobar Underlying Facts</vt:lpstr>
      <vt:lpstr>Escobar Underlying Facts</vt:lpstr>
      <vt:lpstr>Escobar Underlying Facts</vt:lpstr>
      <vt:lpstr>PowerPoint Presentation</vt:lpstr>
      <vt:lpstr>PowerPoint Presentation</vt:lpstr>
      <vt:lpstr>PowerPoint Presentation</vt:lpstr>
      <vt:lpstr>FCA Health Care Recoveries</vt:lpstr>
      <vt:lpstr>FCA Annual Volume</vt:lpstr>
      <vt:lpstr>FCA Recoveries</vt:lpstr>
      <vt:lpstr>HEAT Healthcare Fraud and Abuse Enforcement Team</vt:lpstr>
      <vt:lpstr>Medicare Fraud Strikeforce</vt:lpstr>
      <vt:lpstr>Healthcare Fraud Prevention Partnership</vt:lpstr>
      <vt:lpstr>Recent Hospital FCA Settlements</vt:lpstr>
      <vt:lpstr>PowerPoint Presentation</vt:lpstr>
      <vt:lpstr>Medical Necessity and the FCA</vt:lpstr>
      <vt:lpstr>Redding Hospital</vt:lpstr>
      <vt:lpstr>Worthless Services</vt:lpstr>
      <vt:lpstr>U.S. v. Azmat, Satilla Regional Medical Center</vt:lpstr>
      <vt:lpstr>What Prompts an Investigation?</vt:lpstr>
      <vt:lpstr>Whistleblowers</vt:lpstr>
      <vt:lpstr>REVIEW:Key Elements</vt:lpstr>
      <vt:lpstr>DOJ Decision to Prosecute or Pursue</vt:lpstr>
      <vt:lpstr>Red Flags</vt:lpstr>
      <vt:lpstr>Avoiding Liability Arthur S. DiDio, M.D., J.D., Fraud Division DOJ</vt:lpstr>
      <vt:lpstr>PowerPoint Presentation</vt:lpstr>
      <vt:lpstr>Documenting Minutes </vt:lpstr>
      <vt:lpstr>Correspondence</vt:lpstr>
      <vt:lpstr>Follow-up</vt:lpstr>
      <vt:lpstr>Follow-up</vt:lpstr>
      <vt:lpstr>PowerPoint Presentation</vt:lpstr>
      <vt:lpstr>Clerical Error???</vt:lpstr>
      <vt:lpstr>PowerPoint Presentation</vt:lpstr>
      <vt:lpstr>Clerical Error????</vt:lpstr>
      <vt:lpstr>Clerical Error????</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
  </dc:creator>
  <cp:lastModifiedBy>
  </cp:lastModifiedBy>
  <cp:revision>1</cp:revision>
  <dcterms:created xsi:type="dcterms:W3CDTF">1900-01-01T07:00:00Z</dcterms:created>
  <dcterms:modified xsi:type="dcterms:W3CDTF">1900-01-01T07:00:00Z</dcterms:modified>
</cp:coreProperties>
</file>