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5" r:id="rId3"/>
  </p:sldMasterIdLst>
  <p:sldIdLst>
    <p:sldId id="287" r:id="rId4"/>
    <p:sldId id="754" r:id="rId5"/>
    <p:sldId id="386" r:id="rId6"/>
    <p:sldId id="262" r:id="rId7"/>
    <p:sldId id="264" r:id="rId8"/>
    <p:sldId id="289" r:id="rId9"/>
    <p:sldId id="290" r:id="rId10"/>
    <p:sldId id="291" r:id="rId11"/>
    <p:sldId id="292" r:id="rId12"/>
    <p:sldId id="273" r:id="rId13"/>
    <p:sldId id="274" r:id="rId14"/>
    <p:sldId id="294" r:id="rId15"/>
    <p:sldId id="388" r:id="rId16"/>
    <p:sldId id="756" r:id="rId17"/>
    <p:sldId id="755" r:id="rId18"/>
    <p:sldId id="757" r:id="rId19"/>
    <p:sldId id="751" r:id="rId20"/>
    <p:sldId id="286" r:id="rId21"/>
    <p:sldId id="26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T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18201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65330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8C2BB-8438-4CD2-B8E6-EC0949879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75020-E164-40B1-94A9-453D97DDB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9D7DC-6D0F-4ECD-8E9B-A18E64BB3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680ECC-625F-4C6D-BD50-65657900E07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B7ACA-01F0-45F8-B26F-EE631D20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A3D6E-0380-4077-A50F-573A6230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BAA330-1A7D-41C0-8A56-6426546D1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20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95312" y="0"/>
            <a:ext cx="5500688" cy="331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" tIns="35711" rIns="35711" bIns="357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5312" y="3366492"/>
            <a:ext cx="5500688" cy="349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" tIns="35711" rIns="35711" bIns="3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984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07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816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224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631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21407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642816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964224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285631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07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16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224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631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041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447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856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264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90631" y="0"/>
            <a:ext cx="9810751" cy="347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" tIns="35711" rIns="35711" bIns="357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31" y="3536156"/>
            <a:ext cx="9810751" cy="332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" tIns="35711" rIns="35711" bIns="3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864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07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816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22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631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21407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642816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964224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285631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07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16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224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631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041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447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856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264" algn="l" defTabSz="6428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816B3-BB26-46C2-B037-1B4E6A1DE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B01BB-58C4-46FD-A8BE-BAF2908E3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B7022-E0B6-4AD9-8E44-939BDDD8B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80ECC-625F-4C6D-BD50-65657900E07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6A87D-ED66-4334-ACBB-AE1BD0C99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BEEF2-722D-4634-932F-7559C103B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AA330-1A7D-41C0-8A56-6426546D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1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6623" y="5335488"/>
            <a:ext cx="1950021" cy="928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pic>
        <p:nvPicPr>
          <p:cNvPr id="307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995" y="762000"/>
            <a:ext cx="9367242" cy="62440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5" name="Rectangle 3"/>
          <p:cNvSpPr>
            <a:spLocks/>
          </p:cNvSpPr>
          <p:nvPr/>
        </p:nvSpPr>
        <p:spPr bwMode="auto">
          <a:xfrm>
            <a:off x="2085455" y="5197078"/>
            <a:ext cx="4457030" cy="1279922"/>
          </a:xfrm>
          <a:prstGeom prst="rect">
            <a:avLst/>
          </a:prstGeom>
          <a:noFill/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259" fontAlgn="base">
              <a:lnSpc>
                <a:spcPct val="90000"/>
              </a:lnSpc>
              <a:spcBef>
                <a:spcPts val="422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33333"/>
                </a:solidFill>
                <a:latin typeface="Arial" charset="0"/>
                <a:cs typeface="Arial" charset="0"/>
                <a:sym typeface="Arial" charset="0"/>
              </a:rPr>
              <a:t>Jon Burroughs, MD, MBA, FACHE, FAAPL</a:t>
            </a:r>
            <a:endParaRPr lang="en-US" sz="2800" b="1" dirty="0">
              <a:solidFill>
                <a:srgbClr val="000000"/>
              </a:solidFill>
              <a:latin typeface="Gill Sans"/>
              <a:ea typeface="Gill Sans" charset="0"/>
              <a:cs typeface="Gill Sans" charset="0"/>
              <a:sym typeface="Gill Sans" charset="0"/>
            </a:endParaRPr>
          </a:p>
          <a:p>
            <a:pPr defTabSz="914259" fontAlgn="base">
              <a:lnSpc>
                <a:spcPct val="90000"/>
              </a:lnSpc>
              <a:spcBef>
                <a:spcPts val="422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33333"/>
                </a:solidFill>
                <a:latin typeface="Arial" charset="0"/>
                <a:cs typeface="Arial" charset="0"/>
                <a:sym typeface="Arial" charset="0"/>
              </a:rPr>
              <a:t>April 25, 2019</a:t>
            </a:r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1524001" y="-26789"/>
            <a:ext cx="9197578" cy="4750594"/>
          </a:xfrm>
          <a:prstGeom prst="rect">
            <a:avLst/>
          </a:prstGeom>
          <a:solidFill>
            <a:schemeClr val="accent1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259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Gill Sans"/>
              <a:sym typeface="Gill Sans" charset="0"/>
            </a:endParaRPr>
          </a:p>
        </p:txBody>
      </p:sp>
      <p:sp>
        <p:nvSpPr>
          <p:cNvPr id="3077" name="Rectangle 5"/>
          <p:cNvSpPr>
            <a:spLocks/>
          </p:cNvSpPr>
          <p:nvPr/>
        </p:nvSpPr>
        <p:spPr bwMode="auto">
          <a:xfrm>
            <a:off x="1952627" y="152401"/>
            <a:ext cx="8545711" cy="1365647"/>
          </a:xfrm>
          <a:prstGeom prst="rect">
            <a:avLst/>
          </a:prstGeom>
          <a:noFill/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FEFFFE"/>
                </a:solidFill>
                <a:latin typeface="Times New Roman" charset="0"/>
                <a:cs typeface="Times New Roman" charset="0"/>
                <a:sym typeface="Times New Roman" charset="0"/>
              </a:rPr>
              <a:t>Washington Association Medical Staff Services Professionals</a:t>
            </a: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FEFFFE"/>
                </a:solidFill>
                <a:latin typeface="Times New Roman" charset="0"/>
                <a:cs typeface="Times New Roman" charset="0"/>
                <a:sym typeface="Times New Roman" charset="0"/>
              </a:rPr>
              <a:t>Kennewick, Washington</a:t>
            </a: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54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FEFFFE"/>
                </a:solidFill>
                <a:latin typeface="Times New Roman" charset="0"/>
                <a:cs typeface="Times New Roman" charset="0"/>
                <a:sym typeface="Times New Roman" charset="0"/>
              </a:rPr>
              <a:t>“How to Prevent and Treat Medical Staff Services Professional Burnout”</a:t>
            </a: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5475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Approaches to Evaluate and Treat Burnout: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6104" y="1676401"/>
            <a:ext cx="10040826" cy="5297687"/>
          </a:xfrm>
          <a:ln/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Timeout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Get reacquainted with yourself (anchoring values, goals, ideals)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Look at what you actually control (and what is beyond your control)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Identify specific stressors and triggers (particularly self-imposed-lack of sleep, exercise, fun, friends, joy etc.)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Take back control! (You allowed yourself to lose it)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Work with your loved and professional connections to establish a new balance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Accept yourself </a:t>
            </a:r>
            <a:r>
              <a:rPr lang="en-US" sz="2800" u="sng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your world around you and forgive both for the imperfections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6387548"/>
            <a:ext cx="1410891" cy="47045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725328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Sometimes help is necessary: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1"/>
            <a:ext cx="9152930" cy="5297687"/>
          </a:xfrm>
          <a:ln/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Personal counseling/coaching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Professional counseling/coaching (particularly with MSP/business acumen)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Medication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Vocational counseling (optimum job fit)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32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/>
            <a:endParaRPr lang="en-US" sz="2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152351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If the problem is ‘the job’…..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1"/>
            <a:ext cx="9152930" cy="5678687"/>
          </a:xfrm>
          <a:ln/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Consider renegotiating the job itself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Clarify the job description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Do a job analysis to see what you actually do!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Ask for new or different duties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Ask for some time off to regroup and recreate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Have someone with business acumen do a business plan for optimizing: staff, resources, environment, and interpersonal dynamics</a:t>
            </a: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194241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6623" y="5335488"/>
            <a:ext cx="1950021" cy="928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pic>
        <p:nvPicPr>
          <p:cNvPr id="307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6478" y="616149"/>
            <a:ext cx="9367242" cy="62440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5" name="Rectangle 3"/>
          <p:cNvSpPr>
            <a:spLocks/>
          </p:cNvSpPr>
          <p:nvPr/>
        </p:nvSpPr>
        <p:spPr bwMode="auto">
          <a:xfrm>
            <a:off x="2085455" y="5197078"/>
            <a:ext cx="4457030" cy="1026914"/>
          </a:xfrm>
          <a:prstGeom prst="rect">
            <a:avLst/>
          </a:prstGeom>
          <a:noFill/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259" fontAlgn="base">
              <a:lnSpc>
                <a:spcPct val="90000"/>
              </a:lnSpc>
              <a:spcBef>
                <a:spcPts val="422"/>
              </a:spcBef>
              <a:spcAft>
                <a:spcPct val="0"/>
              </a:spcAft>
            </a:pPr>
            <a:endParaRPr lang="en-US" sz="2500" b="1" dirty="0">
              <a:solidFill>
                <a:srgbClr val="333333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1524001" y="-26789"/>
            <a:ext cx="9197578" cy="4750594"/>
          </a:xfrm>
          <a:prstGeom prst="rect">
            <a:avLst/>
          </a:prstGeom>
          <a:solidFill>
            <a:schemeClr val="accent1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259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sym typeface="Gill Sans" charset="0"/>
            </a:endParaRPr>
          </a:p>
        </p:txBody>
      </p:sp>
      <p:sp>
        <p:nvSpPr>
          <p:cNvPr id="3077" name="Rectangle 5"/>
          <p:cNvSpPr>
            <a:spLocks/>
          </p:cNvSpPr>
          <p:nvPr/>
        </p:nvSpPr>
        <p:spPr bwMode="auto">
          <a:xfrm>
            <a:off x="1952627" y="428625"/>
            <a:ext cx="8545711" cy="1089422"/>
          </a:xfrm>
          <a:prstGeom prst="rect">
            <a:avLst/>
          </a:prstGeom>
          <a:noFill/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FEFFFE"/>
                </a:solidFill>
                <a:latin typeface="Times New Roman" charset="0"/>
                <a:cs typeface="Times New Roman" charset="0"/>
                <a:sym typeface="Times New Roman" charset="0"/>
              </a:rPr>
              <a:t>“Optimizing MSP Wellness”</a:t>
            </a: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FEFFFE"/>
                </a:solidFill>
                <a:latin typeface="Times New Roman" charset="0"/>
                <a:cs typeface="Times New Roman" charset="0"/>
                <a:sym typeface="Times New Roman" charset="0"/>
              </a:rPr>
              <a:t>Part 2: Prevention of MSP Burnout (a better approach)</a:t>
            </a: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91689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On the job….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1"/>
            <a:ext cx="9152930" cy="5678687"/>
          </a:xfrm>
          <a:ln/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Can you advocate for yourself and your staff?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Can you identify stressors early and not wait for them to grow?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Can you ‘speak to power’ in a respectful and assertive way?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Can you lay out the business argument for adequate staff, resources, tools, equipment etc.?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Can you delegate and empower others?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Can you stop disrespect and condescension in its tracks?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Can you establish an appropriate balance between service and control?</a:t>
            </a: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9022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Know thyself- “To Thyself be True”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1"/>
            <a:ext cx="9152930" cy="5678687"/>
          </a:xfrm>
          <a:ln/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Are you realistic about who you are and what your fundamental needs are?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Do you have a good balance between attending to others and nourishing your own mind, body, and spirit?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Did you lose your way? Can you find your way back to YOUR path?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Will your family, loved ones, and professional colleagues support you on YOUR path?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Can you accept yourself AND your path?</a:t>
            </a: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0744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Please Share with the Group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3826" y="1295401"/>
            <a:ext cx="10213104" cy="5678687"/>
          </a:xfrm>
          <a:ln/>
        </p:spPr>
        <p:txBody>
          <a:bodyPr/>
          <a:lstStyle/>
          <a:p>
            <a:pPr algn="l"/>
            <a:r>
              <a:rPr lang="en-US" sz="3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The one or two things that have been most impactful in keeping yourself on a positive path that avoids the temptations of burnout?</a:t>
            </a: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2487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19921" y="-8930"/>
            <a:ext cx="11887200" cy="999530"/>
          </a:xfrm>
          <a:ln/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Take back your Power; it never belonged to anyone else in the first place!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9921" y="1678898"/>
            <a:ext cx="11737299" cy="5295190"/>
          </a:xfrm>
          <a:ln/>
        </p:spPr>
        <p:txBody>
          <a:bodyPr/>
          <a:lstStyle/>
          <a:p>
            <a:pPr marL="0" indent="0" algn="l">
              <a:buNone/>
            </a:pPr>
            <a:r>
              <a:rPr lang="en-US" sz="40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“Become the change you want to see.”</a:t>
            </a:r>
          </a:p>
          <a:p>
            <a:pPr marL="0" indent="0" algn="l">
              <a:buNone/>
            </a:pPr>
            <a:r>
              <a:rPr lang="en-US" sz="40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Mahatma Gandhi</a:t>
            </a:r>
          </a:p>
          <a:p>
            <a:pPr marL="0" indent="0" algn="l">
              <a:buNone/>
            </a:pPr>
            <a:endParaRPr lang="en-US" sz="40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332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6622" y="5335488"/>
            <a:ext cx="1950021" cy="928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pic>
        <p:nvPicPr>
          <p:cNvPr id="307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6477" y="616149"/>
            <a:ext cx="9367242" cy="62440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5" name="Rectangle 3"/>
          <p:cNvSpPr>
            <a:spLocks/>
          </p:cNvSpPr>
          <p:nvPr/>
        </p:nvSpPr>
        <p:spPr bwMode="auto">
          <a:xfrm>
            <a:off x="2085455" y="5197078"/>
            <a:ext cx="4457030" cy="1026914"/>
          </a:xfrm>
          <a:prstGeom prst="rect">
            <a:avLst/>
          </a:prstGeom>
          <a:noFill/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259" fontAlgn="base">
              <a:lnSpc>
                <a:spcPct val="90000"/>
              </a:lnSpc>
              <a:spcBef>
                <a:spcPts val="422"/>
              </a:spcBef>
              <a:spcAft>
                <a:spcPct val="0"/>
              </a:spcAft>
            </a:pPr>
            <a:endParaRPr lang="en-US" sz="2500" b="1" dirty="0">
              <a:solidFill>
                <a:srgbClr val="333333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1524000" y="-26789"/>
            <a:ext cx="9197578" cy="4750594"/>
          </a:xfrm>
          <a:prstGeom prst="rect">
            <a:avLst/>
          </a:prstGeom>
          <a:solidFill>
            <a:schemeClr val="accent1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259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sym typeface="Gill Sans" charset="0"/>
            </a:endParaRPr>
          </a:p>
        </p:txBody>
      </p:sp>
      <p:sp>
        <p:nvSpPr>
          <p:cNvPr id="3077" name="Rectangle 5"/>
          <p:cNvSpPr>
            <a:spLocks/>
          </p:cNvSpPr>
          <p:nvPr/>
        </p:nvSpPr>
        <p:spPr bwMode="auto">
          <a:xfrm>
            <a:off x="1952627" y="428625"/>
            <a:ext cx="8545711" cy="1089422"/>
          </a:xfrm>
          <a:prstGeom prst="rect">
            <a:avLst/>
          </a:prstGeom>
          <a:noFill/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FEFFFE"/>
                </a:solidFill>
                <a:latin typeface="Times New Roman" charset="0"/>
                <a:cs typeface="Times New Roman" charset="0"/>
                <a:sym typeface="Times New Roman" charset="0"/>
              </a:rPr>
              <a:t>Questions and Discussion</a:t>
            </a: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90113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5720" y="4254996"/>
            <a:ext cx="4357688" cy="207615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6478" y="1"/>
            <a:ext cx="9367242" cy="686023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5123" name="Rectangle 3"/>
          <p:cNvSpPr>
            <a:spLocks/>
          </p:cNvSpPr>
          <p:nvPr/>
        </p:nvSpPr>
        <p:spPr bwMode="auto">
          <a:xfrm>
            <a:off x="2450455" y="3458024"/>
            <a:ext cx="7313414" cy="366117"/>
          </a:xfrm>
          <a:prstGeom prst="rect">
            <a:avLst/>
          </a:prstGeom>
          <a:noFill/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defTabSz="642849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43434"/>
                </a:solidFill>
                <a:latin typeface="Arial" charset="0"/>
                <a:cs typeface="Arial" charset="0"/>
                <a:sym typeface="Arial" charset="0"/>
              </a:rPr>
              <a:t>Jon Burroughs, MD, MBA, FACHE, FAAPL</a:t>
            </a:r>
          </a:p>
          <a:p>
            <a:pPr algn="ctr" defTabSz="642849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43434"/>
                </a:solidFill>
                <a:latin typeface="Arial" charset="0"/>
                <a:cs typeface="Arial" charset="0"/>
                <a:sym typeface="Arial" charset="0"/>
              </a:rPr>
              <a:t>jburroughs@burroughshealthcare.com; 603-733-8156</a:t>
            </a:r>
            <a:br>
              <a:rPr lang="en-US" sz="1700" dirty="0">
                <a:solidFill>
                  <a:srgbClr val="000000"/>
                </a:solidFill>
                <a:latin typeface="Muli Italic" charset="0"/>
                <a:sym typeface="Muli Italic" charset="0"/>
              </a:rPr>
            </a:br>
            <a:endParaRPr lang="en-US" sz="1700" dirty="0">
              <a:solidFill>
                <a:srgbClr val="000000"/>
              </a:solidFill>
              <a:latin typeface="Muli Italic" charset="0"/>
              <a:sym typeface="Muli Italic" charset="0"/>
            </a:endParaRPr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1736735" y="2131747"/>
            <a:ext cx="8597996" cy="692497"/>
          </a:xfrm>
          <a:prstGeom prst="rect">
            <a:avLst/>
          </a:prstGeom>
          <a:noFill/>
          <a:ln w="9525" cap="flat">
            <a:noFill/>
            <a:round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defTabSz="642849" fontAlgn="base">
              <a:spcBef>
                <a:spcPct val="0"/>
              </a:spcBef>
              <a:spcAft>
                <a:spcPct val="0"/>
              </a:spcAft>
            </a:pPr>
            <a:r>
              <a:rPr lang="en-US" sz="4500" b="1" dirty="0">
                <a:solidFill>
                  <a:srgbClr val="C63F3F"/>
                </a:solidFill>
                <a:latin typeface="Times New Roman" charset="0"/>
                <a:cs typeface="Times New Roman" charset="0"/>
                <a:sym typeface="Times New Roman" charset="0"/>
              </a:rPr>
              <a:t>Thank You for your Participation! </a:t>
            </a:r>
          </a:p>
        </p:txBody>
      </p:sp>
    </p:spTree>
    <p:extLst>
      <p:ext uri="{BB962C8B-B14F-4D97-AF65-F5344CB8AC3E}">
        <p14:creationId xmlns:p14="http://schemas.microsoft.com/office/powerpoint/2010/main" val="42350071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6623" y="5335488"/>
            <a:ext cx="1950021" cy="928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pic>
        <p:nvPicPr>
          <p:cNvPr id="307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6478" y="616149"/>
            <a:ext cx="9367242" cy="62440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5" name="Rectangle 3"/>
          <p:cNvSpPr>
            <a:spLocks/>
          </p:cNvSpPr>
          <p:nvPr/>
        </p:nvSpPr>
        <p:spPr bwMode="auto">
          <a:xfrm>
            <a:off x="2085455" y="5197078"/>
            <a:ext cx="4457030" cy="1026914"/>
          </a:xfrm>
          <a:prstGeom prst="rect">
            <a:avLst/>
          </a:prstGeom>
          <a:noFill/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259" fontAlgn="base">
              <a:lnSpc>
                <a:spcPct val="90000"/>
              </a:lnSpc>
              <a:spcBef>
                <a:spcPts val="422"/>
              </a:spcBef>
              <a:spcAft>
                <a:spcPct val="0"/>
              </a:spcAft>
            </a:pPr>
            <a:endParaRPr lang="en-US" sz="2500" b="1" dirty="0">
              <a:solidFill>
                <a:srgbClr val="333333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1524001" y="-26789"/>
            <a:ext cx="9197578" cy="4750594"/>
          </a:xfrm>
          <a:prstGeom prst="rect">
            <a:avLst/>
          </a:prstGeom>
          <a:solidFill>
            <a:schemeClr val="accent1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914259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sym typeface="Gill Sans" charset="0"/>
            </a:endParaRPr>
          </a:p>
        </p:txBody>
      </p:sp>
      <p:sp>
        <p:nvSpPr>
          <p:cNvPr id="3077" name="Rectangle 5"/>
          <p:cNvSpPr>
            <a:spLocks/>
          </p:cNvSpPr>
          <p:nvPr/>
        </p:nvSpPr>
        <p:spPr bwMode="auto">
          <a:xfrm>
            <a:off x="1952627" y="428625"/>
            <a:ext cx="8545711" cy="1089422"/>
          </a:xfrm>
          <a:prstGeom prst="rect">
            <a:avLst/>
          </a:prstGeom>
          <a:noFill/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FEFFFE"/>
                </a:solidFill>
                <a:latin typeface="Times New Roman" charset="0"/>
                <a:cs typeface="Times New Roman" charset="0"/>
                <a:sym typeface="Times New Roman" charset="0"/>
              </a:rPr>
              <a:t>“Optimizing MSP Wellness”</a:t>
            </a: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FEFFFE"/>
                </a:solidFill>
                <a:latin typeface="Times New Roman" charset="0"/>
                <a:cs typeface="Times New Roman" charset="0"/>
                <a:sym typeface="Times New Roman" charset="0"/>
              </a:rPr>
              <a:t>Part 1: Identifying and Treating Burnout</a:t>
            </a: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defTabSz="914259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FEFFFE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868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Anonymous Survey: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070" y="1371601"/>
            <a:ext cx="10252860" cy="5602487"/>
          </a:xfrm>
          <a:ln/>
        </p:spPr>
        <p:txBody>
          <a:bodyPr/>
          <a:lstStyle/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r>
              <a:rPr lang="en-US" sz="3600" dirty="0">
                <a:solidFill>
                  <a:srgbClr val="343434"/>
                </a:solidFill>
                <a:latin typeface="Arial" charset="0"/>
                <a:sym typeface="Arial" charset="0"/>
              </a:rPr>
              <a:t>On a scale of 0 (indifferent and sickened) to 5 (average) to 10 (euphoric and transcendental), how do you feel about your current job?</a:t>
            </a:r>
          </a:p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endParaRPr lang="en-US" sz="3600" dirty="0">
              <a:solidFill>
                <a:srgbClr val="343434"/>
              </a:solidFill>
              <a:latin typeface="Arial" charset="0"/>
              <a:sym typeface="Arial" charset="0"/>
            </a:endParaRPr>
          </a:p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r>
              <a:rPr lang="en-US" sz="3600" dirty="0">
                <a:solidFill>
                  <a:srgbClr val="343434"/>
                </a:solidFill>
                <a:latin typeface="Arial" charset="0"/>
                <a:sym typeface="Arial" charset="0"/>
              </a:rPr>
              <a:t>Note: Please do NOT identify yourself</a:t>
            </a: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20063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The Concept of Burnout is Relatively New and the Symptoms are Ancient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1"/>
            <a:ext cx="9152930" cy="5602487"/>
          </a:xfrm>
          <a:ln/>
        </p:spPr>
        <p:txBody>
          <a:bodyPr/>
          <a:lstStyle/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Herbert </a:t>
            </a:r>
            <a:r>
              <a:rPr lang="en-US" sz="2800" dirty="0" err="1">
                <a:solidFill>
                  <a:srgbClr val="343434"/>
                </a:solidFill>
                <a:latin typeface="Arial" charset="0"/>
                <a:sym typeface="Arial" charset="0"/>
              </a:rPr>
              <a:t>Freudenberger</a:t>
            </a: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 (1974): “Burnout” and “Stress” are </a:t>
            </a:r>
            <a:r>
              <a:rPr lang="en-US" sz="2800" u="sng" dirty="0">
                <a:solidFill>
                  <a:srgbClr val="343434"/>
                </a:solidFill>
                <a:latin typeface="Arial" charset="0"/>
                <a:sym typeface="Arial" charset="0"/>
              </a:rPr>
              <a:t>NOT</a:t>
            </a: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 the same:</a:t>
            </a:r>
          </a:p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endParaRPr lang="en-US" sz="2800" dirty="0">
              <a:solidFill>
                <a:srgbClr val="343434"/>
              </a:solidFill>
              <a:latin typeface="Arial" charset="0"/>
              <a:sym typeface="Arial" charset="0"/>
            </a:endParaRPr>
          </a:p>
          <a:p>
            <a:pPr marL="571500" lvl="4" indent="-571500" algn="l">
              <a:lnSpc>
                <a:spcPct val="120000"/>
              </a:lnSpc>
              <a:buClr>
                <a:srgbClr val="343434"/>
              </a:buClr>
              <a:buSzPct val="125000"/>
              <a:buAutoNum type="romanUcPeriod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Emotional exhaustion</a:t>
            </a:r>
          </a:p>
          <a:p>
            <a:pPr marL="571500" lvl="4" indent="-571500" algn="l">
              <a:lnSpc>
                <a:spcPct val="120000"/>
              </a:lnSpc>
              <a:buClr>
                <a:srgbClr val="343434"/>
              </a:buClr>
              <a:buSzPct val="125000"/>
              <a:buAutoNum type="romanUcPeriod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Depersonalization and cynicism</a:t>
            </a:r>
          </a:p>
          <a:p>
            <a:pPr marL="571500" lvl="4" indent="-571500" algn="l">
              <a:lnSpc>
                <a:spcPct val="120000"/>
              </a:lnSpc>
              <a:buClr>
                <a:srgbClr val="343434"/>
              </a:buClr>
              <a:buSzPct val="125000"/>
              <a:buAutoNum type="romanUcPeriod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Poor personal performance</a:t>
            </a: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10883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Stress v. Burnout: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4887" y="1447801"/>
            <a:ext cx="9842043" cy="5526287"/>
          </a:xfrm>
          <a:ln/>
        </p:spPr>
        <p:txBody>
          <a:bodyPr/>
          <a:lstStyle/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Over-engagement v. Disengagement</a:t>
            </a:r>
          </a:p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Over-reactive v. Indifferent</a:t>
            </a:r>
          </a:p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Urgency v. Hopelessness</a:t>
            </a:r>
          </a:p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Energy fatigue v. No energy or motivation</a:t>
            </a:r>
          </a:p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Physical damage v. Emotional damage</a:t>
            </a:r>
          </a:p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Strong personal and emotional values v. Valueless and complete detachment</a:t>
            </a:r>
          </a:p>
          <a:p>
            <a:pPr lvl="4" algn="l">
              <a:lnSpc>
                <a:spcPct val="120000"/>
              </a:lnSpc>
              <a:buClr>
                <a:srgbClr val="343434"/>
              </a:buClr>
              <a:buSzPct val="125000"/>
            </a:pPr>
            <a:r>
              <a:rPr lang="en-US" sz="2800" dirty="0">
                <a:solidFill>
                  <a:srgbClr val="343434"/>
                </a:solidFill>
                <a:latin typeface="Arial" charset="0"/>
                <a:sym typeface="Arial" charset="0"/>
              </a:rPr>
              <a:t>Over-investment in work v. No investment in work (or anything else)</a:t>
            </a: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21072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1"/>
            <a:ext cx="8893969" cy="2049765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Please write down the one or two most destructive elements of your job that may cause you to want to leave it one day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1"/>
            <a:ext cx="9152930" cy="5297687"/>
          </a:xfrm>
          <a:ln/>
        </p:spPr>
        <p:txBody>
          <a:bodyPr/>
          <a:lstStyle/>
          <a:p>
            <a:pPr marL="342900" indent="-342900" algn="l"/>
            <a:endParaRPr lang="en-US" sz="2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03687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Primary Causes of Burnout: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1"/>
            <a:ext cx="9152930" cy="5297687"/>
          </a:xfrm>
          <a:ln/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Wrong job! (lack of a good personal fit or “Know thyself”)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Wrong perception! (you are in control of that)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Lack of professional, personal and interpersonal balance (you are also in control of this)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You give more than you take (martyrdom) and fail to advocate effectively for yourself and your department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Difficulty adapting to change and inevitable tragedy (life and survival skill)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 dysfunctional system!</a:t>
            </a:r>
          </a:p>
          <a:p>
            <a:pPr algn="l"/>
            <a:endParaRPr lang="en-US" sz="2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007758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902226" y="-8930"/>
            <a:ext cx="7515744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Common ‘System’ Issues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1"/>
            <a:ext cx="9152930" cy="5297687"/>
          </a:xfrm>
          <a:ln/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Inadequate staff  (1 MSP/300 annual applications)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Inadequate training (sink or swim)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Inadequate resources (E.g. software with upgrades)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Inadequate space or physical environment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Inadequate respect/pay ($60,000-$100,000 national average)</a:t>
            </a: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510427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-8930"/>
            <a:ext cx="8893969" cy="999530"/>
          </a:xfrm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C63F3F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rPr>
              <a:t>Twelve Stages of Burnout: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3339" y="990601"/>
            <a:ext cx="10133591" cy="5983488"/>
          </a:xfrm>
          <a:ln/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Set the bar too high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Overwork because you can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Go into professional/social deficit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Feel worse and don’t know why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Lose your values and compass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Frustrated, aggressive, and cynical (know anyone like this?)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Emotionally exhausted and disengaged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Don’t recognize yourself anymore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Professional, social, and interpersonal isolation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Emptiness (vulnerable to almost anything to fill the void)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There is no point and no cure</a:t>
            </a:r>
          </a:p>
          <a:p>
            <a:pPr marL="514350" indent="-514350" algn="l">
              <a:buAutoNum type="arabicPeriod"/>
            </a:pPr>
            <a:r>
              <a:rPr lang="en-US" sz="2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Complete physical, emotional, and spiritual collapse</a:t>
            </a:r>
          </a:p>
          <a:p>
            <a:pPr marL="514350" indent="-514350" algn="l">
              <a:buAutoNum type="arabicPeriod"/>
            </a:pPr>
            <a:endParaRPr lang="en-US" sz="2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US" sz="2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US" sz="2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 cstate="print"/>
          <a:srcRect r="25380" b="12711"/>
          <a:stretch>
            <a:fillRect/>
          </a:stretch>
        </p:blipFill>
        <p:spPr bwMode="auto">
          <a:xfrm>
            <a:off x="9257113" y="5943600"/>
            <a:ext cx="1410891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2236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53F3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FAFA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- Title and Content">
  <a:themeElements>
    <a:clrScheme name="Default - Title and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874</Words>
  <Application>Microsoft Office PowerPoint</Application>
  <PresentationFormat>Widescreen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Gill Sans</vt:lpstr>
      <vt:lpstr>Muli Italic</vt:lpstr>
      <vt:lpstr>Times New Roman</vt:lpstr>
      <vt:lpstr>1_Default - Title and Content</vt:lpstr>
      <vt:lpstr>2_Default - Title and Content</vt:lpstr>
      <vt:lpstr>Office Theme</vt:lpstr>
      <vt:lpstr>PowerPoint Presentation</vt:lpstr>
      <vt:lpstr>PowerPoint Presentation</vt:lpstr>
      <vt:lpstr>Anonymous Survey:</vt:lpstr>
      <vt:lpstr>The Concept of Burnout is Relatively New and the Symptoms are Ancient</vt:lpstr>
      <vt:lpstr>Stress v. Burnout:</vt:lpstr>
      <vt:lpstr>Please write down the one or two most destructive elements of your job that may cause you to want to leave it one day</vt:lpstr>
      <vt:lpstr>Primary Causes of Burnout:</vt:lpstr>
      <vt:lpstr>Common ‘System’ Issues</vt:lpstr>
      <vt:lpstr>Twelve Stages of Burnout:</vt:lpstr>
      <vt:lpstr>Approaches to Evaluate and Treat Burnout:</vt:lpstr>
      <vt:lpstr>Sometimes help is necessary:</vt:lpstr>
      <vt:lpstr>If the problem is ‘the job’…..</vt:lpstr>
      <vt:lpstr>PowerPoint Presentation</vt:lpstr>
      <vt:lpstr>On the job….</vt:lpstr>
      <vt:lpstr>Know thyself- “To Thyself be True” </vt:lpstr>
      <vt:lpstr>Please Share with the Group </vt:lpstr>
      <vt:lpstr>Take back your Power; it never belonged to anyone else in the first place!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Burroughs</dc:creator>
  <cp:lastModifiedBy>Jonathan Burroughs</cp:lastModifiedBy>
  <cp:revision>34</cp:revision>
  <dcterms:created xsi:type="dcterms:W3CDTF">2015-01-12T18:50:03Z</dcterms:created>
  <dcterms:modified xsi:type="dcterms:W3CDTF">2019-04-04T17:44:33Z</dcterms:modified>
</cp:coreProperties>
</file>